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09" r:id="rId9"/>
    <p:sldId id="279" r:id="rId10"/>
    <p:sldId id="312" r:id="rId11"/>
    <p:sldId id="265" r:id="rId12"/>
    <p:sldId id="301" r:id="rId13"/>
    <p:sldId id="264" r:id="rId14"/>
    <p:sldId id="266" r:id="rId15"/>
    <p:sldId id="268" r:id="rId16"/>
    <p:sldId id="311" r:id="rId17"/>
    <p:sldId id="269" r:id="rId18"/>
    <p:sldId id="270" r:id="rId19"/>
    <p:sldId id="295" r:id="rId20"/>
    <p:sldId id="296" r:id="rId21"/>
    <p:sldId id="267" r:id="rId22"/>
    <p:sldId id="297" r:id="rId23"/>
    <p:sldId id="298" r:id="rId24"/>
    <p:sldId id="300" r:id="rId25"/>
    <p:sldId id="294" r:id="rId26"/>
    <p:sldId id="304" r:id="rId27"/>
    <p:sldId id="302" r:id="rId28"/>
    <p:sldId id="303" r:id="rId29"/>
    <p:sldId id="306" r:id="rId30"/>
    <p:sldId id="307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80" r:id="rId41"/>
    <p:sldId id="281" r:id="rId42"/>
    <p:sldId id="308" r:id="rId43"/>
    <p:sldId id="282" r:id="rId44"/>
    <p:sldId id="283" r:id="rId45"/>
    <p:sldId id="284" r:id="rId46"/>
    <p:sldId id="31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1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7T09:11:38.633" idx="1">
    <p:pos x="10" y="10"/>
    <p:text>Charakteristické pro tyto cykly jsou bazické inovace:
1. cyklus průmyslového rozvoje - vysokopecní výroba železa, průmyslové využití parního stroje a bavlny v textilní výrobě,
2. cyklus – stavba železnic ve velkém, technické změny i v zemědělství,
3. cyklus – nástup rádia a telefonu, elektrifikace ve velkém, rozvoj chemie,
4. cyklus – výroba a využití automobilů, vznik petrochemie,
5. cyklus – informační technologie
Bazické inovace vždy charakterizovaly počátek dlouhého, technického, resp. technicko-ekonomického cyklu trvajícího 30–60 let
V každém cyklu šlo o generační výměnu techniky a technologií, zásadní změnu v pracovních nástrojích nebo zdrojích energie či ekonomickou konjunkturu a iniciaci dalekosáhlých společenských změn
Poslední, pátý cyklus začal v polovině 70. let (tj. mimo vlastní cykly K.) a znamená mimo jiné překonání tradičního dilema:
masová výroba – stanovuje hromadnou spotřebu standardizovanými uživateli anebo
kusová výroba – představuje specializovanou spotřebu individuálními uživateli 
Jeho charakteristikou je nástup společnosti 21. století, postmoderní společnosti komunikace = informační společnosti nebo společnosti digitálního kapitalismu, ale také společnosti rozvoje služeb a nového odvětví cestovního ruchu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111E2-6DF2-4162-878F-C2E4B6BE510F}" type="datetimeFigureOut">
              <a:rPr lang="cs-CZ" smtClean="0"/>
              <a:t>9. 4. 2019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BEB4-41AA-4DC9-A31C-176814585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1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2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6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9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2F6C3109-A4DD-4499-A114-A0DA3516E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0B88815F-A27C-45E4-8286-73C500CA9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56F01938-EDE0-4FEA-B520-B6412460A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CA99A-A209-4A35-B9CC-13EB4307D8F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63056112-DAAD-40DE-9FE4-55C2AE97D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51911B9B-2CB3-4DC3-8006-FC0CD266D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21C102AB-76DD-458D-9C34-E9C08A77C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01F11-8AE1-414B-BA05-903A20F271E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5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5620A645-DA73-4009-BC2E-50A974100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22242E31-956D-4143-9DB9-F1817F424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17CCA9A9-A141-42C0-A807-17D78395D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A9926-D53D-4FBA-A6D8-67875F20073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6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8671A1EE-1D61-47CB-9B3C-25ACF603A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9A01C6BD-7A2B-4C87-A605-81A770E0A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390339D6-6ABF-4800-8037-B493923A4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2C2E2-BEF9-4534-905B-47AFABE6DC7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7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t06cyC7Es&amp;t=3s" TargetMode="External"/><Relationship Id="rId2" Type="http://schemas.openxmlformats.org/officeDocument/2006/relationships/hyperlink" Target="https://www.youtube.com/watch?v=v9rZOa3CUC8&amp;t=175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zechinvest.org/cz/Sluzby-pro-investory/Investicni-pobidk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invest.org/podporene-klastry-v-c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č.1</a:t>
            </a:r>
            <a:br>
              <a:rPr lang="cs-CZ" sz="1800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511CD-CF7A-4AA1-8AA0-BEFC110B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 4.0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7D366-09BA-4F98-ACAB-EC21804F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29" y="2651296"/>
            <a:ext cx="9912627" cy="351096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https://www.youtube.com/watch?v=v9rZOa3CUC8&amp;t=175s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https://www.youtube.com/watch?v=h9t06cyC7Es&amp;t=3s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Období charakteristické:</a:t>
            </a:r>
          </a:p>
          <a:p>
            <a:r>
              <a:rPr lang="cs-CZ" dirty="0"/>
              <a:t>pokles zájmu o výrobky masové produkce</a:t>
            </a:r>
          </a:p>
          <a:p>
            <a:r>
              <a:rPr lang="cs-CZ" dirty="0"/>
              <a:t>vzestup zájmu o více specializované výrobky a vyšší kvalitu (lidé chtějí mít věci více osobního charakteru, ochotni za kvalitu zaplatit více),</a:t>
            </a:r>
          </a:p>
          <a:p>
            <a:r>
              <a:rPr lang="cs-CZ" dirty="0"/>
              <a:t>maximalizace flexibility a inovací=&gt; důvod- snaha adekvátně odpovědět na existující poptávku na trhu po různorodých a specializovaných produktech=&gt; flexibilní produkce a masová zakázková výroby</a:t>
            </a:r>
          </a:p>
          <a:p>
            <a:r>
              <a:rPr lang="cs-CZ" dirty="0"/>
              <a:t>více specializované výrobky + kratší produkční doby =&gt; vyústění do menších a produktivnějších systémů (vzdalování od velkých továren s uniformní produkcí, přibližování malým podnikům s rozličným sortimentem)</a:t>
            </a:r>
          </a:p>
          <a:p>
            <a:r>
              <a:rPr lang="cs-CZ" dirty="0"/>
              <a:t>decentralizace práce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1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7E7E-682F-47EE-B98B-F38BE777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High-tech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DC13A-7E11-4711-A13D-8BEF9DE3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638044"/>
            <a:ext cx="10601739" cy="38952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V rámci </a:t>
            </a:r>
            <a:r>
              <a:rPr lang="cs-CZ" dirty="0" err="1"/>
              <a:t>deindustrializace</a:t>
            </a:r>
            <a:r>
              <a:rPr lang="cs-CZ" dirty="0"/>
              <a:t> také rozvoj </a:t>
            </a:r>
            <a:r>
              <a:rPr lang="cs-CZ" dirty="0" err="1"/>
              <a:t>high-tech</a:t>
            </a:r>
            <a:r>
              <a:rPr lang="cs-CZ" dirty="0"/>
              <a:t> oborů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dirty="0"/>
              <a:t>Obory s nadprůměrnou úrovní uplatňovaných vědeckých a technických znalostí a systematickým zaváděním inovací ve výrobních procesech (elektronika, optické a lékařské přístroje)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dirty="0"/>
              <a:t>Na základě úzké spolupráce průmyslu s vědeckou základnou vznikají specializovaná inovační a technologická centra – vědeckotechnické parky (technologické, vědecké)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dirty="0"/>
              <a:t>Instituce orientované do oblasti vědy, nových technologií a inovací – hl. cílem je zajišťování transferu technologií a podpora inovačního podnikání (viz dále)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6C0B5B-9674-43EC-8FB9-DC0DDB0F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035" y="5856353"/>
            <a:ext cx="1828800" cy="619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B4A5F9-7AC2-49D7-8472-FC4B607F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015" y="5853204"/>
            <a:ext cx="2760099" cy="6191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4D1D34-4947-4F82-8D73-4B0D8FB20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369" y="5853204"/>
            <a:ext cx="2438400" cy="800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08C-B4D7-4A47-8900-635A22B4C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5" y="5857935"/>
            <a:ext cx="2800595" cy="7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22242B-A368-49FE-AA7E-C853B0A60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16"/>
            <a:ext cx="6096000" cy="35068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2EB2B4-EB2E-4651-8ECC-46BBA4BD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927137"/>
            <a:ext cx="6096001" cy="49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9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7E7E-682F-47EE-B98B-F38BE777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deindustalizace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DC13A-7E11-4711-A13D-8BEF9DE3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638044"/>
            <a:ext cx="1060173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Další z typických jevů pro třetí  etapu průmyslového vývoje ve vyspělých zemích</a:t>
            </a:r>
          </a:p>
          <a:p>
            <a:pPr marL="0" indent="0">
              <a:buNone/>
            </a:pPr>
            <a:r>
              <a:rPr lang="cs-CZ" dirty="0"/>
              <a:t>Pokles zaměstnanosti v průmyslu (hl. u výrob s nižší přidanou hodnotou) a  na to navazující sociální a ekonomické změny</a:t>
            </a:r>
          </a:p>
          <a:p>
            <a:pPr marL="0" indent="0">
              <a:buNone/>
            </a:pPr>
            <a:r>
              <a:rPr lang="cs-CZ" dirty="0"/>
              <a:t>Typický jev pro vyspělé světové ekonomiky -&gt; přesun výrob do tranzitních nebo rozvojových zemí (</a:t>
            </a:r>
            <a:r>
              <a:rPr lang="cs-CZ" dirty="0" err="1"/>
              <a:t>delokalizace</a:t>
            </a:r>
            <a:r>
              <a:rPr lang="cs-CZ" dirty="0"/>
              <a:t> výroby) -&gt; růst terciérního sektoru</a:t>
            </a:r>
          </a:p>
          <a:p>
            <a:pPr marL="0" indent="0">
              <a:buNone/>
            </a:pPr>
            <a:r>
              <a:rPr lang="cs-CZ" dirty="0"/>
              <a:t>Přesun výroby do jiných států můžeme označit jako </a:t>
            </a:r>
            <a:r>
              <a:rPr lang="cs-CZ" dirty="0" err="1"/>
              <a:t>delokalizaci</a:t>
            </a:r>
            <a:r>
              <a:rPr lang="cs-CZ" dirty="0"/>
              <a:t> výroby. Obecně lze rozlišit dva základní způsoby </a:t>
            </a:r>
            <a:r>
              <a:rPr lang="cs-CZ" dirty="0" err="1"/>
              <a:t>delokalizace</a:t>
            </a:r>
            <a:r>
              <a:rPr lang="cs-CZ" dirty="0"/>
              <a:t>:</a:t>
            </a:r>
          </a:p>
          <a:p>
            <a:pPr marL="228600" lvl="1" indent="0">
              <a:buNone/>
            </a:pPr>
            <a:r>
              <a:rPr lang="cs-CZ" b="1" dirty="0"/>
              <a:t>a)</a:t>
            </a:r>
            <a:r>
              <a:rPr lang="cs-CZ" dirty="0"/>
              <a:t> </a:t>
            </a:r>
            <a:r>
              <a:rPr lang="cs-CZ" b="1" dirty="0" err="1"/>
              <a:t>Outsorcing</a:t>
            </a:r>
            <a:r>
              <a:rPr lang="cs-CZ" dirty="0"/>
              <a:t> – najmutí zahraničního dodavatele</a:t>
            </a:r>
          </a:p>
          <a:p>
            <a:pPr marL="228600" lvl="1" indent="0">
              <a:buNone/>
            </a:pPr>
            <a:r>
              <a:rPr lang="cs-CZ" b="1" dirty="0"/>
              <a:t>b) </a:t>
            </a:r>
            <a:r>
              <a:rPr lang="cs-CZ" b="1" dirty="0" err="1"/>
              <a:t>Offshoring</a:t>
            </a:r>
            <a:r>
              <a:rPr lang="cs-CZ" b="1" dirty="0"/>
              <a:t> </a:t>
            </a:r>
            <a:r>
              <a:rPr lang="cs-CZ" dirty="0"/>
              <a:t>– založení dceřiné společnosti v zahraničí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B46060-AD6D-4B02-8E6C-41B968F7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787" y="4868950"/>
            <a:ext cx="2346110" cy="10243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627057-EF49-40FF-9CED-3F28213C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08" y="5389694"/>
            <a:ext cx="2412136" cy="8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6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F0688-8DAA-4574-A385-ED803F12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9E9D5C-6269-4667-BD61-549E886F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2345704"/>
            <a:ext cx="11158331" cy="4068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Vznik a rozvoj nadnárodních společnost</a:t>
            </a:r>
            <a:r>
              <a:rPr lang="cs-CZ" dirty="0"/>
              <a:t>í v </a:t>
            </a:r>
            <a:r>
              <a:rPr lang="cs-CZ" b="1" dirty="0"/>
              <a:t>kontextu přesunů výrob v rámci </a:t>
            </a:r>
            <a:r>
              <a:rPr lang="cs-CZ" b="1" dirty="0" err="1"/>
              <a:t>deindustrializace</a:t>
            </a:r>
            <a:endParaRPr lang="cs-CZ" dirty="0"/>
          </a:p>
          <a:p>
            <a:pPr lvl="1"/>
            <a:r>
              <a:rPr lang="cs-CZ" dirty="0" err="1"/>
              <a:t>multinational</a:t>
            </a:r>
            <a:r>
              <a:rPr lang="cs-CZ" dirty="0"/>
              <a:t> </a:t>
            </a:r>
            <a:r>
              <a:rPr lang="cs-CZ" dirty="0" err="1"/>
              <a:t>corporations</a:t>
            </a:r>
            <a:r>
              <a:rPr lang="cs-CZ" dirty="0"/>
              <a:t> - </a:t>
            </a:r>
            <a:r>
              <a:rPr lang="cs-CZ" dirty="0" err="1"/>
              <a:t>MNCs</a:t>
            </a:r>
            <a:endParaRPr lang="cs-CZ" dirty="0"/>
          </a:p>
          <a:p>
            <a:pPr lvl="1"/>
            <a:r>
              <a:rPr lang="cs-CZ" dirty="0"/>
              <a:t>Hlavní hybatelé globální ekonomiky =&gt;řídící mechanismy globální ekonomické integrace</a:t>
            </a:r>
          </a:p>
          <a:p>
            <a:pPr lvl="1"/>
            <a:r>
              <a:rPr lang="cs-CZ" dirty="0"/>
              <a:t>Geografie průmyslu - výzkum jejich prostorového rozmístění a hlavně vztahů </a:t>
            </a:r>
          </a:p>
          <a:p>
            <a:pPr marL="0" indent="0">
              <a:buNone/>
            </a:pPr>
            <a:r>
              <a:rPr lang="cs-CZ" dirty="0"/>
              <a:t>Dělení podle vnitřní organizace:</a:t>
            </a:r>
          </a:p>
          <a:p>
            <a:pPr lvl="1"/>
            <a:r>
              <a:rPr lang="cs-CZ" sz="1500" b="1" dirty="0"/>
              <a:t>Vertikálně integrované </a:t>
            </a:r>
            <a:r>
              <a:rPr lang="cs-CZ" sz="1500" dirty="0"/>
              <a:t>– produkce podniků v konkrétních zemích slouží jako základ pro výrobu v dalších podnicích společnosti v jiných zemích</a:t>
            </a:r>
          </a:p>
          <a:p>
            <a:pPr lvl="1"/>
            <a:endParaRPr lang="cs-CZ" sz="1500" dirty="0"/>
          </a:p>
          <a:p>
            <a:pPr lvl="1"/>
            <a:r>
              <a:rPr lang="cs-CZ" sz="1500" b="1" dirty="0"/>
              <a:t>Horizontálně integrované </a:t>
            </a:r>
            <a:r>
              <a:rPr lang="cs-CZ" sz="1500" dirty="0"/>
              <a:t>– výrobní podniky lokalizovány v různých státech a vyrábějí stejné nebo podobné výrobky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Velký rozvoj od 70. let </a:t>
            </a:r>
            <a:r>
              <a:rPr lang="cs-CZ" dirty="0"/>
              <a:t>– nárůst významu řady světových koncernů hl. v rozvojovém světě</a:t>
            </a:r>
          </a:p>
          <a:p>
            <a:pPr marL="0" indent="0">
              <a:buNone/>
            </a:pPr>
            <a:r>
              <a:rPr lang="cs-CZ" dirty="0"/>
              <a:t>Surovinové zdroje, levná pracovní síla -&gt; vhodná pracovní i vývozní základna řady produktů pro globální trh</a:t>
            </a:r>
          </a:p>
          <a:p>
            <a:pPr marL="0" indent="0">
              <a:buNone/>
            </a:pPr>
            <a:r>
              <a:rPr lang="cs-CZ" dirty="0"/>
              <a:t>Rozvoj industrializace v rozvojových zemích – avšak nepřirozený a nestal se základem pro ekonomický růst daných zemí (podniky jsou základem vertikální struktury nadnárodní společnosti a ne horizontální).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3F20AB-7E7D-463C-9A8B-97062E8FFCC8}"/>
              </a:ext>
            </a:extLst>
          </p:cNvPr>
          <p:cNvSpPr/>
          <p:nvPr/>
        </p:nvSpPr>
        <p:spPr>
          <a:xfrm>
            <a:off x="8338533" y="4691339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F1E260-CEFD-4649-9C46-2D3C9852A31A}"/>
              </a:ext>
            </a:extLst>
          </p:cNvPr>
          <p:cNvSpPr/>
          <p:nvPr/>
        </p:nvSpPr>
        <p:spPr>
          <a:xfrm>
            <a:off x="9481135" y="4691337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63EEAB4-5274-4D80-9AAF-7695E8A1057A}"/>
              </a:ext>
            </a:extLst>
          </p:cNvPr>
          <p:cNvSpPr/>
          <p:nvPr/>
        </p:nvSpPr>
        <p:spPr>
          <a:xfrm>
            <a:off x="10541707" y="4691337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8EEEA83-8C46-4527-95BD-A75E8E97782D}"/>
              </a:ext>
            </a:extLst>
          </p:cNvPr>
          <p:cNvSpPr/>
          <p:nvPr/>
        </p:nvSpPr>
        <p:spPr>
          <a:xfrm>
            <a:off x="11138452" y="2865781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314334A-0BF2-49AD-826F-38F6494A060E}"/>
              </a:ext>
            </a:extLst>
          </p:cNvPr>
          <p:cNvCxnSpPr>
            <a:cxnSpLocks/>
          </p:cNvCxnSpPr>
          <p:nvPr/>
        </p:nvCxnSpPr>
        <p:spPr>
          <a:xfrm flipV="1">
            <a:off x="11278727" y="3207029"/>
            <a:ext cx="0" cy="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F97BB4BD-674C-4739-BCB4-9FB8ADBDFD8F}"/>
              </a:ext>
            </a:extLst>
          </p:cNvPr>
          <p:cNvSpPr/>
          <p:nvPr/>
        </p:nvSpPr>
        <p:spPr>
          <a:xfrm>
            <a:off x="11126327" y="3571461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0C15643-9234-4736-B4EE-2AD39187D4E1}"/>
              </a:ext>
            </a:extLst>
          </p:cNvPr>
          <p:cNvCxnSpPr>
            <a:cxnSpLocks/>
          </p:cNvCxnSpPr>
          <p:nvPr/>
        </p:nvCxnSpPr>
        <p:spPr>
          <a:xfrm flipV="1">
            <a:off x="11278727" y="3869635"/>
            <a:ext cx="0" cy="19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CBD09713-91DF-4725-9393-34ADA62F15BB}"/>
              </a:ext>
            </a:extLst>
          </p:cNvPr>
          <p:cNvSpPr/>
          <p:nvPr/>
        </p:nvSpPr>
        <p:spPr>
          <a:xfrm>
            <a:off x="11126327" y="4240692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148CB73-E4FF-47EF-87F5-DC26769045C7}"/>
              </a:ext>
            </a:extLst>
          </p:cNvPr>
          <p:cNvCxnSpPr>
            <a:cxnSpLocks/>
          </p:cNvCxnSpPr>
          <p:nvPr/>
        </p:nvCxnSpPr>
        <p:spPr>
          <a:xfrm flipH="1" flipV="1">
            <a:off x="8643333" y="5015949"/>
            <a:ext cx="704221" cy="284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ECAE8F4-5BF7-44A3-A9FD-EB0CF38BDDAA}"/>
              </a:ext>
            </a:extLst>
          </p:cNvPr>
          <p:cNvCxnSpPr>
            <a:cxnSpLocks/>
          </p:cNvCxnSpPr>
          <p:nvPr/>
        </p:nvCxnSpPr>
        <p:spPr>
          <a:xfrm flipV="1">
            <a:off x="9960864" y="5015950"/>
            <a:ext cx="580843" cy="28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9E024EB8-2021-47ED-A1F7-397DC6ABBAFE}"/>
              </a:ext>
            </a:extLst>
          </p:cNvPr>
          <p:cNvCxnSpPr>
            <a:cxnSpLocks/>
          </p:cNvCxnSpPr>
          <p:nvPr/>
        </p:nvCxnSpPr>
        <p:spPr>
          <a:xfrm flipV="1">
            <a:off x="9633535" y="5015949"/>
            <a:ext cx="0" cy="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163CFEAE-BA5D-4B1C-82B1-A29D1B33D885}"/>
              </a:ext>
            </a:extLst>
          </p:cNvPr>
          <p:cNvSpPr/>
          <p:nvPr/>
        </p:nvSpPr>
        <p:spPr>
          <a:xfrm>
            <a:off x="9481135" y="5310745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478F-9206-40CE-9902-E7317D38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8060"/>
            <a:ext cx="7729728" cy="1188720"/>
          </a:xfrm>
        </p:spPr>
        <p:txBody>
          <a:bodyPr/>
          <a:lstStyle/>
          <a:p>
            <a:r>
              <a:rPr lang="cs-CZ" dirty="0"/>
              <a:t>Top 10 největších společností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A2F404C-1457-4E07-9318-A1554C2BC441}"/>
              </a:ext>
            </a:extLst>
          </p:cNvPr>
          <p:cNvSpPr/>
          <p:nvPr/>
        </p:nvSpPr>
        <p:spPr>
          <a:xfrm>
            <a:off x="165652" y="5691248"/>
            <a:ext cx="1186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Firmy z terciéru (vyjma finančně orientovaných společností) umísťují v žebříčku největších nadnárodních společností na vrchních příčkách méně, v žebříčcích, které si všímají síly značky a její hodnoty jsou již mnohem výše (marketingově orientovaný přístup).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E7B562-9F90-4D6D-89E4-C424A8D5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66" y="1513390"/>
            <a:ext cx="5705166" cy="4046164"/>
          </a:xfrm>
          <a:prstGeom prst="rect">
            <a:avLst/>
          </a:prstGeo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5957BD70-A1DF-416B-ABE5-5D9B61A3F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5349"/>
          <a:stretch/>
        </p:blipFill>
        <p:spPr>
          <a:xfrm>
            <a:off x="8546797" y="1464108"/>
            <a:ext cx="3479551" cy="41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C7C467-3AB6-48D4-92A2-734A12A43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80" y="0"/>
            <a:ext cx="4723720" cy="67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0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6A9AE5-69DF-4153-B35A-94BDEF32EB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B5318-27A8-4E50-80D9-B92D4F28EA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3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ED38731-5AE1-4AA1-BB66-CC5829C30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66" y="1124712"/>
            <a:ext cx="9651468" cy="460857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A2884E0-92C0-446C-9E4D-4BA04E401D84}"/>
              </a:ext>
            </a:extLst>
          </p:cNvPr>
          <p:cNvSpPr/>
          <p:nvPr/>
        </p:nvSpPr>
        <p:spPr>
          <a:xfrm>
            <a:off x="806196" y="6142492"/>
            <a:ext cx="11529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</a:rPr>
              <a:t>Mezi zeměmi mají z hlediska lokalizace sídel nadnárodních společností dominanci Spojené státy americké, kde sídlí čtvrtina z pěti set největších nadnárodních společností dle žebříčku </a:t>
            </a:r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Fortune</a:t>
            </a:r>
            <a:r>
              <a:rPr lang="cs-CZ" i="1" dirty="0">
                <a:solidFill>
                  <a:schemeClr val="bg1"/>
                </a:solidFill>
                <a:latin typeface="Times New Roman" panose="02020603050405020304" pitchFamily="18" charset="0"/>
              </a:rPr>
              <a:t> – </a:t>
            </a:r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Global</a:t>
            </a:r>
            <a:r>
              <a:rPr lang="cs-CZ" i="1" dirty="0">
                <a:solidFill>
                  <a:schemeClr val="bg1"/>
                </a:solidFill>
                <a:latin typeface="Times New Roman" panose="02020603050405020304" pitchFamily="18" charset="0"/>
              </a:rPr>
              <a:t> 500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1BCC4-4244-47D0-B533-1CFA7C9B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C48044-EAF8-4E59-843F-27CD0B58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4BCF78-C5EA-4473-87B5-62D29A17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" t="9005" r="4462" b="32094"/>
          <a:stretch/>
        </p:blipFill>
        <p:spPr>
          <a:xfrm>
            <a:off x="1868658" y="392086"/>
            <a:ext cx="8454683" cy="30369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C42F40-94A7-4EAE-BD6F-12DADAE74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0" r="3632" b="14049"/>
          <a:stretch/>
        </p:blipFill>
        <p:spPr>
          <a:xfrm>
            <a:off x="1869287" y="3726763"/>
            <a:ext cx="8454054" cy="29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0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8A6C5-0618-4391-89F9-CBBD6D97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Geografické perspektivy nadnárodních společností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E38595-9A1A-4144-94B6-FADDA6D5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7" y="2638044"/>
            <a:ext cx="10257183" cy="3431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Americký obchodní řetězec </a:t>
            </a:r>
            <a:r>
              <a:rPr lang="cs-CZ" dirty="0" err="1"/>
              <a:t>Wal</a:t>
            </a:r>
            <a:r>
              <a:rPr lang="cs-CZ" dirty="0"/>
              <a:t> Mart zaměstnával v zahraničí 800 tis. pracovníků, Nestlé 329 tis. (97 % zaměstnanců společnosti), Volkswagen Group 296 tis. pracovníků (více než polovina zaměstnanců společnosti).</a:t>
            </a:r>
          </a:p>
          <a:p>
            <a:pPr marL="0" indent="0">
              <a:buNone/>
            </a:pPr>
            <a:r>
              <a:rPr lang="cs-CZ" dirty="0"/>
              <a:t>Těžařská nadnárodní společnost </a:t>
            </a:r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Dutch</a:t>
            </a:r>
            <a:r>
              <a:rPr lang="cs-CZ" dirty="0"/>
              <a:t> Shell vykázala více než 2x vyšší tržby, než byl HDP České republiky</a:t>
            </a:r>
          </a:p>
          <a:p>
            <a:pPr marL="0" indent="0">
              <a:buNone/>
            </a:pPr>
            <a:r>
              <a:rPr lang="cs-CZ" dirty="0"/>
              <a:t>Elektrotechničtí giganti General </a:t>
            </a:r>
            <a:r>
              <a:rPr lang="cs-CZ" dirty="0" err="1"/>
              <a:t>electric</a:t>
            </a:r>
            <a:r>
              <a:rPr lang="cs-CZ" dirty="0"/>
              <a:t> a Siemens (Německo) a banky </a:t>
            </a:r>
            <a:r>
              <a:rPr lang="cs-CZ" dirty="0" err="1"/>
              <a:t>Deutsche</a:t>
            </a:r>
            <a:r>
              <a:rPr lang="cs-CZ" dirty="0"/>
              <a:t> Bank (Německo), HSBC </a:t>
            </a:r>
            <a:r>
              <a:rPr lang="cs-CZ" dirty="0" err="1"/>
              <a:t>Holdings</a:t>
            </a:r>
            <a:r>
              <a:rPr lang="cs-CZ" dirty="0"/>
              <a:t> (UK) a </a:t>
            </a:r>
            <a:r>
              <a:rPr lang="cs-CZ" dirty="0" err="1"/>
              <a:t>Unicredit</a:t>
            </a:r>
            <a:r>
              <a:rPr lang="cs-CZ" dirty="0"/>
              <a:t> (Itálie) měly v zahraničí více než sedm stovek poboček (2006).</a:t>
            </a:r>
          </a:p>
          <a:p>
            <a:pPr marL="0" indent="0">
              <a:buNone/>
            </a:pPr>
            <a:r>
              <a:rPr lang="cs-CZ" dirty="0" err="1"/>
              <a:t>Deutsche</a:t>
            </a:r>
            <a:r>
              <a:rPr lang="cs-CZ" dirty="0"/>
              <a:t> Post (Německo) má pobočky ve více než 100 státech </a:t>
            </a:r>
          </a:p>
          <a:p>
            <a:pPr marL="0" indent="0">
              <a:buNone/>
            </a:pPr>
            <a:r>
              <a:rPr lang="cs-CZ" dirty="0"/>
              <a:t>=&gt; Velmi významní hráči ve </a:t>
            </a:r>
            <a:r>
              <a:rPr lang="cs-CZ" dirty="0" err="1"/>
              <a:t>stětové</a:t>
            </a:r>
            <a:r>
              <a:rPr lang="cs-CZ" dirty="0"/>
              <a:t> ekonomice – </a:t>
            </a:r>
            <a:r>
              <a:rPr lang="cs-CZ" b="1" dirty="0"/>
              <a:t>Vliv na politické rozhodování, vliv na společnost a chování</a:t>
            </a:r>
          </a:p>
        </p:txBody>
      </p:sp>
    </p:spTree>
    <p:extLst>
      <p:ext uri="{BB962C8B-B14F-4D97-AF65-F5344CB8AC3E}">
        <p14:creationId xmlns:p14="http://schemas.microsoft.com/office/powerpoint/2010/main" val="27319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20CAF-945C-43FB-8B24-938EE894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geografie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9B577-B6B4-4FED-B796-EFB82FEE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638044"/>
            <a:ext cx="11648661" cy="3935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Společně se zemědělstvím tvoří geografii výrobní sféry</a:t>
            </a:r>
          </a:p>
          <a:p>
            <a:pPr marL="0" indent="0">
              <a:buNone/>
            </a:pPr>
            <a:r>
              <a:rPr lang="cs-CZ" dirty="0"/>
              <a:t>Geografie průmyslu je věda, která se zabývá studiem vzájemných vztahů mezi průmyslovou výrobou a ostatními složkami krajiny, studiem zákonitostí a vývoje rozmístění průmyslu jako výsledku projevu těchto vztahů (</a:t>
            </a:r>
            <a:r>
              <a:rPr lang="cs-CZ" dirty="0" err="1"/>
              <a:t>Ivančička</a:t>
            </a:r>
            <a:r>
              <a:rPr lang="cs-CZ" dirty="0"/>
              <a:t>, 1964 in Toušek, V a kol. 2008)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Geografie průmyslu se začala formovat na počátku 20. století – součást ekonomické geografie </a:t>
            </a:r>
          </a:p>
          <a:p>
            <a:pPr lvl="2"/>
            <a:r>
              <a:rPr lang="cs-CZ" dirty="0"/>
              <a:t>V této době byl průmysl chápán jako sekundární krajinná složka, jejíž rozvoj byl podmíněný přírodními faktory (antropogeografický přístup). </a:t>
            </a:r>
          </a:p>
          <a:p>
            <a:pPr lvl="2"/>
            <a:r>
              <a:rPr lang="cs-CZ" dirty="0"/>
              <a:t>Wilhelm </a:t>
            </a:r>
            <a:r>
              <a:rPr lang="cs-CZ" dirty="0" err="1"/>
              <a:t>Launhardt</a:t>
            </a:r>
            <a:r>
              <a:rPr lang="cs-CZ" dirty="0"/>
              <a:t> (1882) - abstraktní model řešení lokalizace průmyslového podniku = lokalizační trojúhelník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Hlavním úkolem je studium zákonitostí a vývoje rozmístění průmyslu.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44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altLang="cs-CZ" sz="2400" dirty="0">
                <a:solidFill>
                  <a:srgbClr val="FFFFFF"/>
                </a:solidFill>
              </a:rPr>
              <a:t>přímé zahraniční investice </a:t>
            </a:r>
            <a:endParaRPr lang="en-US" altLang="cs-CZ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1443035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3D02C42-6DF0-4692-AD15-97BDFE5A6D85}"/>
              </a:ext>
            </a:extLst>
          </p:cNvPr>
          <p:cNvSpPr/>
          <p:nvPr/>
        </p:nvSpPr>
        <p:spPr>
          <a:xfrm>
            <a:off x="5783335" y="1855196"/>
            <a:ext cx="5605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Fenomén úzce spjat s nadnárodními společnostmi</a:t>
            </a:r>
          </a:p>
          <a:p>
            <a:endParaRPr lang="cs-CZ" dirty="0"/>
          </a:p>
          <a:p>
            <a:r>
              <a:rPr lang="cs-CZ" dirty="0"/>
              <a:t>„Přímé zahraniční investice (PZI) jsou definovány jako investice do jiné země za účelem získání podílu, který dává zahraničnímu investorovi rozhodovací pravomoci.“ (</a:t>
            </a:r>
            <a:r>
              <a:rPr lang="cs-CZ" dirty="0" err="1"/>
              <a:t>Srholec</a:t>
            </a:r>
            <a:r>
              <a:rPr lang="cs-CZ" dirty="0"/>
              <a:t>, 2003)</a:t>
            </a:r>
          </a:p>
          <a:p>
            <a:endParaRPr lang="cs-CZ" dirty="0"/>
          </a:p>
          <a:p>
            <a:r>
              <a:rPr lang="cs-CZ" dirty="0"/>
              <a:t>1) Vstup vybudováním nového závodu</a:t>
            </a:r>
          </a:p>
          <a:p>
            <a:r>
              <a:rPr lang="cs-CZ" dirty="0"/>
              <a:t>2) Vstup s využitím již stávající infrastruktury (</a:t>
            </a:r>
            <a:r>
              <a:rPr lang="cs-CZ" dirty="0" err="1"/>
              <a:t>fůze</a:t>
            </a:r>
            <a:r>
              <a:rPr lang="cs-CZ" dirty="0"/>
              <a:t>, akvizice, </a:t>
            </a:r>
            <a:r>
              <a:rPr lang="cs-CZ" dirty="0" err="1"/>
              <a:t>brownfilds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92ABFA-D5B7-4AED-8CBA-67A4B8A7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35" y="5496904"/>
            <a:ext cx="5605272" cy="3925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288B98-E1C7-445D-ADAA-D709CF65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335" y="5113771"/>
            <a:ext cx="5605272" cy="4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8D08-0F06-4FFF-BC13-0FC6FA8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2084"/>
            <a:ext cx="7729728" cy="1188720"/>
          </a:xfrm>
        </p:spPr>
        <p:txBody>
          <a:bodyPr/>
          <a:lstStyle/>
          <a:p>
            <a:r>
              <a:rPr lang="cs-CZ" dirty="0"/>
              <a:t>Faktory lokalizace přímých zahraničních investic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DB4827-780E-46D3-915C-CDC31046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42052"/>
            <a:ext cx="10986052" cy="47138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Hlavní všeobecné faktory ( na základě čeho se majitelé rozhodují, kde svůj podnik umístí)</a:t>
            </a:r>
          </a:p>
          <a:p>
            <a:pPr>
              <a:buFontTx/>
              <a:buChar char="-"/>
            </a:pPr>
            <a:r>
              <a:rPr lang="cs-CZ" dirty="0"/>
              <a:t>politická stabilita </a:t>
            </a:r>
          </a:p>
          <a:p>
            <a:pPr>
              <a:buFontTx/>
              <a:buChar char="-"/>
            </a:pPr>
            <a:r>
              <a:rPr lang="cs-CZ" dirty="0"/>
              <a:t>intenzita ekonomického růstu</a:t>
            </a:r>
          </a:p>
          <a:p>
            <a:pPr>
              <a:buFontTx/>
              <a:buChar char="-"/>
            </a:pPr>
            <a:r>
              <a:rPr lang="cs-CZ" dirty="0"/>
              <a:t>kvalita legislativního prostředí </a:t>
            </a:r>
          </a:p>
          <a:p>
            <a:pPr>
              <a:buFontTx/>
              <a:buChar char="-"/>
            </a:pPr>
            <a:r>
              <a:rPr lang="cs-CZ" dirty="0"/>
              <a:t>úroveň úrokových sazeb a daňového zatížení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Lokalizační faktory - podle nich se investor následně rozhoduje </a:t>
            </a:r>
          </a:p>
          <a:p>
            <a:pPr marL="342900" indent="-342900">
              <a:buAutoNum type="arabicParenR"/>
            </a:pPr>
            <a:r>
              <a:rPr lang="cs-CZ" dirty="0"/>
              <a:t>obchodní faktory - blízkost trhu, blízkost hlavních zákazníků, přítomnost zahraničních firem, podpůrné služby (služby pro podniky, zprostředkovatelé, projekční a vědecko-výzkumné služby) </a:t>
            </a:r>
          </a:p>
          <a:p>
            <a:pPr marL="342900" indent="-342900">
              <a:buAutoNum type="arabicParenR"/>
            </a:pPr>
            <a:r>
              <a:rPr lang="cs-CZ" dirty="0"/>
              <a:t>pracovní faktory - všeobecná dostupnost pracovních sil, kvalita pracovních sil, flexibilita pracovních sil (schopnost přizpůsobit se měnícím se podmínkám) </a:t>
            </a:r>
          </a:p>
          <a:p>
            <a:pPr marL="342900" indent="-342900">
              <a:buAutoNum type="arabicParenR"/>
            </a:pPr>
            <a:r>
              <a:rPr lang="cs-CZ" dirty="0"/>
              <a:t>infrastrukturní faktory - kvalita silničních a železničních komunikací, blízkost větších letišť, kvalita telekomunikací </a:t>
            </a:r>
          </a:p>
          <a:p>
            <a:pPr marL="342900" indent="-342900">
              <a:buAutoNum type="arabicParenR"/>
            </a:pPr>
            <a:r>
              <a:rPr lang="cs-CZ" dirty="0"/>
              <a:t>nákladové faktory - cena práce a cena stavebních pozemků </a:t>
            </a:r>
          </a:p>
          <a:p>
            <a:pPr marL="342900" indent="-342900">
              <a:buAutoNum type="arabicParenR"/>
            </a:pPr>
            <a:r>
              <a:rPr lang="cs-CZ" dirty="0"/>
              <a:t>specifické lokální, resp. lokálně-regionální faktory - nabídka rozvojových ploch, potenciál finanční participace (investiční pobídky)</a:t>
            </a:r>
          </a:p>
          <a:p>
            <a:pPr marL="342900" indent="-342900">
              <a:buAutoNum type="arabicParenR"/>
            </a:pPr>
            <a:r>
              <a:rPr lang="cs-CZ" dirty="0"/>
              <a:t>environmentální faktory - environmentální kvalita (kvalita života), urbanisticko-přírodní atraktivita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4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45952-087B-4A9D-B2B7-9F535FC0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4118"/>
            <a:ext cx="7729728" cy="1188720"/>
          </a:xfrm>
        </p:spPr>
        <p:txBody>
          <a:bodyPr/>
          <a:lstStyle/>
          <a:p>
            <a:r>
              <a:rPr lang="cs-CZ" dirty="0"/>
              <a:t>Klady a zápory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D288F-49C1-44E0-8AC2-496CBF19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8" y="1974574"/>
            <a:ext cx="9657049" cy="45434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klady (okamžitý viditelný pozitivní efekt)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zachování či zvýšení produkce a pracovních míst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vyšší daňové příjmy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zvyšování konkurenceschopnosti celého hospodářství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růst kvality výrobků ?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transfer technologií (přenos vyspělejších technologií) a know-how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zlepšení řízení podniků (nové manažerské dovednosti)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 negativa (dlouhodobý, v počátku často neviditelný, negativní efekt)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vytvoření závislosti ekonomiky na zahraničním kapitálu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externí kontrola lokální ekonomiky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odlákání kvalifikovaných pracovníků z domácích firem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snížení konkurenceschopnosti domácích firem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zabránění či ztížení vzniku domácích firem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nerovnoměrná lokalizace ve prospěch rozvinutějších regionů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snižování úrovně odbornosti a zručnosti pracovní síly (</a:t>
            </a:r>
            <a:r>
              <a:rPr lang="cs-CZ" dirty="0" err="1"/>
              <a:t>deskilling</a:t>
            </a:r>
            <a:r>
              <a:rPr lang="cs-CZ" dirty="0"/>
              <a:t>)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riziko přesunu investic dále na Východ po vyčerpání investičních pobídek</a:t>
            </a:r>
          </a:p>
        </p:txBody>
      </p:sp>
    </p:spTree>
    <p:extLst>
      <p:ext uri="{BB962C8B-B14F-4D97-AF65-F5344CB8AC3E}">
        <p14:creationId xmlns:p14="http://schemas.microsoft.com/office/powerpoint/2010/main" val="23564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DA3B3-A251-4A0F-BF01-AA43865F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698FD-9969-4F0E-A73B-067D9FE8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05" y="5378012"/>
            <a:ext cx="9285004" cy="1804666"/>
          </a:xfrm>
        </p:spPr>
        <p:txBody>
          <a:bodyPr/>
          <a:lstStyle/>
          <a:p>
            <a:r>
              <a:rPr lang="cs-CZ" dirty="0"/>
              <a:t>V posledních letech stagnuji PZI ze zpracovatelského průmyslu, posilují služby</a:t>
            </a:r>
          </a:p>
          <a:p>
            <a:pPr marL="457200" lvl="2" indent="0">
              <a:buNone/>
            </a:pPr>
            <a:r>
              <a:rPr lang="cs-CZ" dirty="0"/>
              <a:t>Nejvíce finanční a pojišťovací činnosti</a:t>
            </a:r>
          </a:p>
          <a:p>
            <a:r>
              <a:rPr lang="cs-CZ" dirty="0"/>
              <a:t>V letech 1993 – 2015 nejvíce PZI z Nizozemí, Rakouska, Německa Lucemburska a Francie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B2A82E-71E6-4DC5-9340-B42F419B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05" y="244192"/>
            <a:ext cx="8756589" cy="49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C15999-1661-4014-80FB-F19E2C5B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81750"/>
            <a:ext cx="6262137" cy="344680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2DC0528-6843-41DC-ABEA-8D798EBBEBE5}"/>
              </a:ext>
            </a:extLst>
          </p:cNvPr>
          <p:cNvSpPr/>
          <p:nvPr/>
        </p:nvSpPr>
        <p:spPr>
          <a:xfrm>
            <a:off x="200024" y="3728556"/>
            <a:ext cx="572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Okresy s nejvyšším přílivem PZI v období let 1993 až 2015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AA4479-8BA1-426D-B49F-A67F333E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39" y="3647035"/>
            <a:ext cx="5929861" cy="321096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D46CA58-C420-4025-AF26-9EAD3B4AC399}"/>
              </a:ext>
            </a:extLst>
          </p:cNvPr>
          <p:cNvSpPr/>
          <p:nvPr/>
        </p:nvSpPr>
        <p:spPr>
          <a:xfrm>
            <a:off x="6553533" y="3277703"/>
            <a:ext cx="563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Okresy s nejnižším přílivem PZI v období let 1993 až 2015</a:t>
            </a:r>
          </a:p>
        </p:txBody>
      </p:sp>
    </p:spTree>
    <p:extLst>
      <p:ext uri="{BB962C8B-B14F-4D97-AF65-F5344CB8AC3E}">
        <p14:creationId xmlns:p14="http://schemas.microsoft.com/office/powerpoint/2010/main" val="118184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altLang="cs-CZ" sz="2400" dirty="0">
                <a:solidFill>
                  <a:srgbClr val="FFFFFF"/>
                </a:solidFill>
              </a:rPr>
              <a:t>Investiční pobídky</a:t>
            </a:r>
            <a:endParaRPr lang="en-US" altLang="cs-CZ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1443035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CD00E32-2430-4419-B590-C3BC1BF74CE6}"/>
              </a:ext>
            </a:extLst>
          </p:cNvPr>
          <p:cNvSpPr/>
          <p:nvPr/>
        </p:nvSpPr>
        <p:spPr>
          <a:xfrm>
            <a:off x="5952226" y="1443035"/>
            <a:ext cx="49824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Zákon č. 72/2000 Sb. o investičních pobídkách</a:t>
            </a:r>
          </a:p>
          <a:p>
            <a:r>
              <a:rPr lang="cs-CZ" dirty="0"/>
              <a:t>- přijat v únoru 2000, do té doby pouze usnesení vlády</a:t>
            </a:r>
          </a:p>
          <a:p>
            <a:endParaRPr lang="cs-CZ" dirty="0"/>
          </a:p>
          <a:p>
            <a:r>
              <a:rPr lang="cs-CZ" b="1" dirty="0"/>
              <a:t>Pobídky</a:t>
            </a:r>
          </a:p>
          <a:p>
            <a:r>
              <a:rPr lang="cs-CZ" dirty="0"/>
              <a:t>1) slevy na daních z příjmu (10 let),</a:t>
            </a:r>
          </a:p>
          <a:p>
            <a:r>
              <a:rPr lang="cs-CZ" dirty="0"/>
              <a:t>2) dotace obcím na technické vybavení území (převod území za zvýhodněnou cenu),</a:t>
            </a:r>
          </a:p>
          <a:p>
            <a:r>
              <a:rPr lang="cs-CZ" dirty="0"/>
              <a:t>3) dotace na vytváření nových pracovních příležitostí,</a:t>
            </a:r>
          </a:p>
          <a:p>
            <a:r>
              <a:rPr lang="cs-CZ" dirty="0"/>
              <a:t>4) dotace na školení a rekvalifikace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49870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166B1-CA69-475F-875A-68E128D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1" y="278892"/>
            <a:ext cx="7729728" cy="1188720"/>
          </a:xfrm>
        </p:spPr>
        <p:txBody>
          <a:bodyPr/>
          <a:lstStyle/>
          <a:p>
            <a:r>
              <a:rPr lang="cs-CZ" dirty="0"/>
              <a:t>Podporované oblasti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0BA6A-CA4D-44E6-9440-808E8B64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1" y="1878008"/>
            <a:ext cx="7729728" cy="4019209"/>
          </a:xfrm>
        </p:spPr>
        <p:txBody>
          <a:bodyPr>
            <a:normAutofit/>
          </a:bodyPr>
          <a:lstStyle/>
          <a:p>
            <a:r>
              <a:rPr lang="cs-CZ" dirty="0"/>
              <a:t>Zpracovatelský průmysl</a:t>
            </a:r>
          </a:p>
          <a:p>
            <a:r>
              <a:rPr lang="cs-CZ" dirty="0"/>
              <a:t>Technologické centrum </a:t>
            </a:r>
          </a:p>
          <a:p>
            <a:r>
              <a:rPr lang="cs-CZ" dirty="0"/>
              <a:t>Centra strategických služeb</a:t>
            </a:r>
          </a:p>
          <a:p>
            <a:pPr lvl="1"/>
            <a:r>
              <a:rPr lang="cs-CZ" dirty="0"/>
              <a:t>Sdílené služby, </a:t>
            </a:r>
            <a:r>
              <a:rPr lang="cs-CZ" dirty="0" err="1"/>
              <a:t>sowtware</a:t>
            </a:r>
            <a:r>
              <a:rPr lang="cs-CZ" dirty="0"/>
              <a:t>, datová centra, call centra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Do konce března 2019 bylo uděleno 1 221 pobídek - přislíbené investice přes 864 mld. Kč - přislíbeno vytvořit téměř 189 tis. pracovních míst </a:t>
            </a:r>
          </a:p>
          <a:p>
            <a:pPr marL="0" indent="0">
              <a:buNone/>
            </a:pPr>
            <a:r>
              <a:rPr lang="cs-CZ" dirty="0"/>
              <a:t>Cca ½ pobídek pro české společnosti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https://www.czechinvest.org/cz/Sluzby-pro-investory/Investicni-pobidky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3FF576-71B3-4D4E-B581-90D1CC19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4381500"/>
            <a:ext cx="51339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0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52D24-40E7-4328-BCAC-5426099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Analýza investičních pobídek v České republice studie 2007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2E5BCE-29EE-4FF1-84CC-4696C9D9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638044"/>
            <a:ext cx="9486900" cy="3934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1) pobídky především do regionů s nejvyšším HDP na obyvatele -&gt; rozdíly se nezmenšovaly, ale zvyšovaly </a:t>
            </a:r>
          </a:p>
          <a:p>
            <a:pPr marL="0" indent="0">
              <a:buNone/>
            </a:pPr>
            <a:r>
              <a:rPr lang="cs-CZ" dirty="0"/>
              <a:t>2) na nově vytvořená místa jsou přetahovaní pracovníci z jiných firem, než aby se snižovala nezaměstnanost- růst platů</a:t>
            </a:r>
          </a:p>
          <a:p>
            <a:pPr marL="0" indent="0">
              <a:buNone/>
            </a:pPr>
            <a:r>
              <a:rPr lang="cs-CZ" dirty="0"/>
              <a:t>3) průměrné náklady na vytvoření pracovního místa pomocí pobídek jsou příliš vysoké (1,6 mil. Kč) </a:t>
            </a:r>
          </a:p>
          <a:p>
            <a:pPr marL="0" indent="0">
              <a:buNone/>
            </a:pPr>
            <a:r>
              <a:rPr lang="cs-CZ" dirty="0"/>
              <a:t>4) struktura nezaměstnaných se výrazně nemění</a:t>
            </a:r>
          </a:p>
          <a:p>
            <a:pPr marL="0" indent="0">
              <a:buNone/>
            </a:pPr>
            <a:r>
              <a:rPr lang="cs-CZ" dirty="0"/>
              <a:t>6) Stále vysoká daňová zátěž – firmy s pobídkami si přejí vysoké daně pro ostatní firmy, aby měly konkurenční výhodu </a:t>
            </a:r>
          </a:p>
          <a:p>
            <a:pPr marL="0" indent="0">
              <a:buNone/>
            </a:pPr>
            <a:r>
              <a:rPr lang="cs-CZ" dirty="0"/>
              <a:t>7) poradenské firmy nezahrnují do svých výpočtů veškeré náklady -&gt; proto se pobídky jeví jako výhodné </a:t>
            </a:r>
          </a:p>
          <a:p>
            <a:pPr marL="0" indent="0">
              <a:buNone/>
            </a:pPr>
            <a:r>
              <a:rPr lang="cs-CZ" dirty="0"/>
              <a:t>8) deformují trh – podpora především velkých a zahraničních firem na úkor malých a domácích, podpořené firmy často „příliš velké pro krach“</a:t>
            </a:r>
          </a:p>
        </p:txBody>
      </p:sp>
    </p:spTree>
    <p:extLst>
      <p:ext uri="{BB962C8B-B14F-4D97-AF65-F5344CB8AC3E}">
        <p14:creationId xmlns:p14="http://schemas.microsoft.com/office/powerpoint/2010/main" val="80779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A75E0-D4A5-41F5-ACB5-6043D041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4DD8FB-BE0A-4AA5-B315-BC861A4E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857B88-6CF8-4BC9-A19F-256C80D3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4" y="283083"/>
            <a:ext cx="10174986" cy="6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9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163C2-5389-42A6-99AE-07C674C2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 Flextronics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A780BE-C6EA-4F35-B0A9-E172C281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Plán: </a:t>
            </a:r>
          </a:p>
          <a:p>
            <a:pPr marL="0" indent="0">
              <a:buNone/>
            </a:pPr>
            <a:r>
              <a:rPr lang="cs-CZ" dirty="0"/>
              <a:t>zaměstnávat v Brně a okolí více než 3 000 zaměstnanců, investovat 20 mil. USD - firma získala pozemky za symbolickou korunu </a:t>
            </a:r>
          </a:p>
          <a:p>
            <a:pPr marL="0" indent="0">
              <a:buNone/>
            </a:pPr>
            <a:r>
              <a:rPr lang="cs-CZ" dirty="0"/>
              <a:t>daňové úlevy na 10 let + další podporu za 100 mil. Kč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Realita: - zpočátku vše firma plnila </a:t>
            </a:r>
          </a:p>
          <a:p>
            <a:pPr marL="0" indent="0">
              <a:buNone/>
            </a:pPr>
            <a:r>
              <a:rPr lang="cs-CZ" dirty="0"/>
              <a:t>začátek roku 2002 – rychlý odchod</a:t>
            </a:r>
          </a:p>
          <a:p>
            <a:pPr marL="0" indent="0">
              <a:buNone/>
            </a:pPr>
            <a:r>
              <a:rPr lang="cs-CZ" dirty="0"/>
              <a:t>ÚOHS proti firmě vedl správní řízení o zrušení a vrácení pobídek -&gt; první velká nadnárodní společnost, která nesplnila své závazky a opustila ČR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C14522-F22B-4FF4-8E8B-F82E74A9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69" y="3811904"/>
            <a:ext cx="3016589" cy="4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20CAF-945C-43FB-8B24-938EE894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Průmyslová výroba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9B577-B6B4-4FED-B796-EFB82FEE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638044"/>
            <a:ext cx="11648661" cy="3935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Průmyslová výroba je ovlivňována a zároveň výrazně ovlivňuje celou hospodářskou strukturu každého ekonomického systému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Dodnes velmi významnou disciplínou </a:t>
            </a:r>
          </a:p>
          <a:p>
            <a:pPr lvl="1"/>
            <a:r>
              <a:rPr lang="cs-CZ" dirty="0"/>
              <a:t>Produkuje cca 70 % jeho celkové materiální produkce a zaměstnává asi 20 % ekonomicky aktivního obyvatelstva světa </a:t>
            </a:r>
          </a:p>
          <a:p>
            <a:pPr marL="685800" lvl="3" indent="0">
              <a:buNone/>
            </a:pPr>
            <a:r>
              <a:rPr lang="cs-CZ" dirty="0"/>
              <a:t>Opakování zemědělství -  cca 20 % materiální produkce a 50 % EAO</a:t>
            </a:r>
          </a:p>
          <a:p>
            <a:pPr lvl="1"/>
            <a:r>
              <a:rPr lang="cs-CZ" dirty="0"/>
              <a:t>Významné rozdíly ve vyspělých a rozvojových zemích.</a:t>
            </a:r>
          </a:p>
          <a:p>
            <a:pPr lvl="1"/>
            <a:r>
              <a:rPr lang="cs-CZ" dirty="0"/>
              <a:t>Podíl průmyslové výroby na HDP ve většině vyspělých zemí klesá.</a:t>
            </a:r>
          </a:p>
          <a:p>
            <a:pPr lvl="1"/>
            <a:r>
              <a:rPr lang="cs-CZ" dirty="0"/>
              <a:t>podíl průmyslových výrobků a polotovarů v mezinárodní směně trvale roste. </a:t>
            </a:r>
          </a:p>
        </p:txBody>
      </p:sp>
    </p:spTree>
    <p:extLst>
      <p:ext uri="{BB962C8B-B14F-4D97-AF65-F5344CB8AC3E}">
        <p14:creationId xmlns:p14="http://schemas.microsoft.com/office/powerpoint/2010/main" val="853880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5A4596-5496-4396-8659-7E6C0662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48" y="5525286"/>
            <a:ext cx="7729728" cy="8270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Regionální struktura pobídek  k 30. 9. 2017</a:t>
            </a:r>
          </a:p>
          <a:p>
            <a:pPr marL="0" indent="0">
              <a:buNone/>
            </a:pPr>
            <a:r>
              <a:rPr lang="cs-CZ" dirty="0"/>
              <a:t>Strukturálně postižené regiony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60FDFB-46A8-4AED-B933-5051436E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4" y="677900"/>
            <a:ext cx="11241152" cy="46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2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cs-CZ" sz="2400" dirty="0" err="1">
                <a:solidFill>
                  <a:srgbClr val="FFFFFF"/>
                </a:solidFill>
              </a:rPr>
              <a:t>Průmyslové</a:t>
            </a:r>
            <a:r>
              <a:rPr lang="en-US" altLang="cs-CZ" sz="2400" dirty="0">
                <a:solidFill>
                  <a:srgbClr val="FFFFFF"/>
                </a:solidFill>
              </a:rPr>
              <a:t> </a:t>
            </a:r>
            <a:r>
              <a:rPr lang="en-US" altLang="cs-CZ" sz="2400" dirty="0" err="1">
                <a:solidFill>
                  <a:srgbClr val="FFFFFF"/>
                </a:solidFill>
              </a:rPr>
              <a:t>zóny</a:t>
            </a:r>
            <a:endParaRPr lang="en-US" altLang="cs-CZ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960120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dirty="0">
                <a:solidFill>
                  <a:srgbClr val="404040"/>
                </a:solidFill>
              </a:rPr>
              <a:t>„</a:t>
            </a:r>
            <a:r>
              <a:rPr lang="en-US" sz="1700" dirty="0" err="1">
                <a:solidFill>
                  <a:srgbClr val="404040"/>
                </a:solidFill>
              </a:rPr>
              <a:t>Ucelené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souvislé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přibližně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obdélníkového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tvaru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vymezené</a:t>
            </a:r>
            <a:r>
              <a:rPr lang="en-US" sz="1700" dirty="0">
                <a:solidFill>
                  <a:srgbClr val="404040"/>
                </a:solidFill>
              </a:rPr>
              <a:t> v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závazné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části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schváleného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územního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plánu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velkého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územního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celku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či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schváleného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územního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plánu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obce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jako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současně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zastavěné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převážně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objekty</a:t>
            </a:r>
            <a:r>
              <a:rPr lang="en-US" sz="1700" dirty="0">
                <a:solidFill>
                  <a:srgbClr val="404040"/>
                </a:solidFill>
              </a:rPr>
              <a:t> pro </a:t>
            </a:r>
            <a:r>
              <a:rPr lang="en-US" sz="1700" dirty="0" err="1">
                <a:solidFill>
                  <a:srgbClr val="404040"/>
                </a:solidFill>
              </a:rPr>
              <a:t>průmyslovou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výrobu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obchod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služby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nebo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jako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zastavitelné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vhodné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převážně</a:t>
            </a:r>
            <a:r>
              <a:rPr lang="en-US" sz="1700" dirty="0">
                <a:solidFill>
                  <a:srgbClr val="404040"/>
                </a:solidFill>
              </a:rPr>
              <a:t> pro </a:t>
            </a:r>
            <a:r>
              <a:rPr lang="en-US" sz="1700" dirty="0" err="1">
                <a:solidFill>
                  <a:srgbClr val="404040"/>
                </a:solidFill>
              </a:rPr>
              <a:t>umísťování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průmyslové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výroby</a:t>
            </a:r>
            <a:r>
              <a:rPr lang="en-US" sz="1700" dirty="0">
                <a:solidFill>
                  <a:srgbClr val="404040"/>
                </a:solidFill>
              </a:rPr>
              <a:t>,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obchodu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služeb</a:t>
            </a:r>
            <a:r>
              <a:rPr lang="en-US" sz="1700" dirty="0">
                <a:solidFill>
                  <a:srgbClr val="404040"/>
                </a:solidFill>
              </a:rPr>
              <a:t>.“ (</a:t>
            </a:r>
            <a:r>
              <a:rPr lang="en-US" sz="1700" dirty="0" err="1">
                <a:solidFill>
                  <a:srgbClr val="404040"/>
                </a:solidFill>
              </a:rPr>
              <a:t>CzechInvest</a:t>
            </a:r>
            <a:r>
              <a:rPr lang="en-US" sz="1700" dirty="0">
                <a:solidFill>
                  <a:srgbClr val="404040"/>
                </a:solidFill>
              </a:rPr>
              <a:t>)</a:t>
            </a:r>
            <a:endParaRPr lang="en-US" sz="1700" b="1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B7F88-9F9A-4011-AE6F-953D0F35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zóny -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EEEE8C-45A6-4AFC-9C53-4F35924D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87" y="2791325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Průmyslové zóny jsou významný nástroj regionálního rozvoje.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Významný porevoluční fenomén</a:t>
            </a:r>
          </a:p>
          <a:p>
            <a:pPr lvl="1"/>
            <a:r>
              <a:rPr lang="cs-CZ" dirty="0"/>
              <a:t>impuls: snaha o řešení ekonomických problémů</a:t>
            </a:r>
          </a:p>
          <a:p>
            <a:pPr lvl="1"/>
            <a:r>
              <a:rPr lang="cs-CZ" dirty="0"/>
              <a:t>rok 1995 – projekt Plzeň-Borská Pole snaha přilákat investory, zpočátku bez státních dotací</a:t>
            </a:r>
          </a:p>
          <a:p>
            <a:pPr lvl="1"/>
            <a:r>
              <a:rPr lang="cs-CZ" dirty="0"/>
              <a:t>rok 1998 – systém podpory průmyslových zón </a:t>
            </a:r>
          </a:p>
          <a:p>
            <a:pPr lvl="2">
              <a:buFontTx/>
              <a:buChar char="-"/>
            </a:pPr>
            <a:r>
              <a:rPr lang="cs-CZ" dirty="0"/>
              <a:t>první pilotní projekty: Karviná a Bystřice nad Pernštejnem</a:t>
            </a:r>
          </a:p>
          <a:p>
            <a:pPr lvl="1"/>
            <a:r>
              <a:rPr lang="pl-PL" dirty="0"/>
              <a:t>„Program na podporu rozvoje průmyslových zón 1998-2005“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3E368-0FFA-4628-A413-DFC941BB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15" y="2791325"/>
            <a:ext cx="3618945" cy="24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0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5C77A-7C2D-4587-9900-5A980E71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Vývoj průmyslových zón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0F3140-926E-4F91-9708-AECE6B02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60216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rok 2002 – první regenerace brownfield (Žatec) </a:t>
            </a:r>
          </a:p>
          <a:p>
            <a:pPr marL="0" indent="0">
              <a:buNone/>
            </a:pPr>
            <a:r>
              <a:rPr lang="cs-CZ" dirty="0"/>
              <a:t>rok 2006 –„stav nasycení“</a:t>
            </a:r>
          </a:p>
          <a:p>
            <a:pPr marL="0" indent="0">
              <a:buNone/>
            </a:pPr>
            <a:r>
              <a:rPr lang="cs-CZ" dirty="0"/>
              <a:t>období 1998 – 2008:  podpořeno </a:t>
            </a:r>
            <a:r>
              <a:rPr lang="cs-CZ" dirty="0" err="1"/>
              <a:t>Czechinvestem</a:t>
            </a:r>
            <a:r>
              <a:rPr lang="cs-CZ" dirty="0"/>
              <a:t> 103 průmyslových zón, </a:t>
            </a:r>
          </a:p>
          <a:p>
            <a:pPr lvl="1">
              <a:buFontTx/>
              <a:buChar char="-"/>
            </a:pPr>
            <a:r>
              <a:rPr lang="cs-CZ" dirty="0"/>
              <a:t>606 investorů, </a:t>
            </a:r>
          </a:p>
          <a:p>
            <a:pPr lvl="1">
              <a:buFontTx/>
              <a:buChar char="-"/>
            </a:pPr>
            <a:r>
              <a:rPr lang="cs-CZ" dirty="0"/>
              <a:t>investice za 210 mld. Kč, </a:t>
            </a:r>
          </a:p>
          <a:p>
            <a:pPr lvl="1">
              <a:buFontTx/>
              <a:buChar char="-"/>
            </a:pPr>
            <a:r>
              <a:rPr lang="cs-CZ" dirty="0"/>
              <a:t>vytvořeno 103 054 pracovních míst, </a:t>
            </a:r>
          </a:p>
          <a:p>
            <a:pPr lvl="1">
              <a:buFontTx/>
              <a:buChar char="-"/>
            </a:pPr>
            <a:r>
              <a:rPr lang="cs-CZ" dirty="0"/>
              <a:t>průměrná obsazenost 72 %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F45280-22D2-44DF-83BF-82B73F52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4876542"/>
            <a:ext cx="9048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67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6B2423-8105-4A02-BC40-BE1AE392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76DAD3-E663-42EA-B65B-E5DA685C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33" y="124652"/>
            <a:ext cx="8824733" cy="623945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C970293-A00C-435D-B188-8FC4C385000A}"/>
              </a:ext>
            </a:extLst>
          </p:cNvPr>
          <p:cNvSpPr/>
          <p:nvPr/>
        </p:nvSpPr>
        <p:spPr>
          <a:xfrm>
            <a:off x="1683633" y="6403266"/>
            <a:ext cx="586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Nejvíce: Moravskoslezský kraj, Ústecký kraj, Středočeský kraj</a:t>
            </a:r>
          </a:p>
        </p:txBody>
      </p:sp>
    </p:spTree>
    <p:extLst>
      <p:ext uri="{BB962C8B-B14F-4D97-AF65-F5344CB8AC3E}">
        <p14:creationId xmlns:p14="http://schemas.microsoft.com/office/powerpoint/2010/main" val="421348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E823-87F9-4E81-9F77-41DFE172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1352"/>
            <a:ext cx="7729728" cy="1188720"/>
          </a:xfrm>
        </p:spPr>
        <p:txBody>
          <a:bodyPr/>
          <a:lstStyle/>
          <a:p>
            <a:r>
              <a:rPr lang="cs-CZ" dirty="0"/>
              <a:t>Budování průmyslových zón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168ED9-DA4C-417D-9F50-B09233080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2199862"/>
            <a:ext cx="9780105" cy="3540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Hlavní kritéria pro vybudování</a:t>
            </a:r>
          </a:p>
          <a:p>
            <a:pPr marL="342900" indent="-342900">
              <a:buAutoNum type="arabicParenR"/>
            </a:pPr>
            <a:r>
              <a:rPr lang="cs-CZ" dirty="0"/>
              <a:t>finanční výdaje na zajištění pozemků - počet vlastníků - kvalifikovaný management (reakce na trh, komunikace s veřejným sektorem) </a:t>
            </a:r>
          </a:p>
          <a:p>
            <a:pPr marL="342900" indent="-342900">
              <a:buAutoNum type="arabicParenR"/>
            </a:pPr>
            <a:r>
              <a:rPr lang="cs-CZ" dirty="0"/>
              <a:t>možné způsoby nakládání s pozemky - koupě, pronájem, možností následného odkoupení, … </a:t>
            </a:r>
          </a:p>
          <a:p>
            <a:pPr marL="342900" indent="-342900">
              <a:buAutoNum type="arabicParenR"/>
            </a:pPr>
            <a:r>
              <a:rPr lang="cs-CZ" dirty="0"/>
              <a:t>vybavenost zóny technickou infrastrukturou - vodovodní a kanalizační síť, zásobování el. energií a teplem</a:t>
            </a:r>
          </a:p>
          <a:p>
            <a:pPr marL="342900" indent="-342900">
              <a:buAutoNum type="arabicParenR"/>
            </a:pPr>
            <a:r>
              <a:rPr lang="cs-CZ" dirty="0"/>
              <a:t>kvalitní silniční napojení - dálnice a rychlostní silnice, letiště, železniční vlečka, MHD</a:t>
            </a:r>
          </a:p>
          <a:p>
            <a:pPr marL="0" indent="0">
              <a:buNone/>
            </a:pPr>
            <a:r>
              <a:rPr lang="cs-CZ" dirty="0"/>
              <a:t>Vedlejší kritéria</a:t>
            </a:r>
          </a:p>
          <a:p>
            <a:pPr marL="342900" indent="-342900">
              <a:buAutoNum type="arabicParenR"/>
            </a:pPr>
            <a:r>
              <a:rPr lang="cs-CZ" dirty="0"/>
              <a:t>regulace využití území zón - zaneseno v územně plánovací dokumentaci </a:t>
            </a:r>
          </a:p>
          <a:p>
            <a:pPr marL="342900" indent="-342900">
              <a:buAutoNum type="arabicParenR"/>
            </a:pPr>
            <a:r>
              <a:rPr lang="cs-CZ" dirty="0"/>
              <a:t>výskyt specifických limitů - ochrana přírody, vodních zdrojů, nerostných surovin, záplavová území, staré ekologické zátěže, věcná břemena </a:t>
            </a:r>
          </a:p>
          <a:p>
            <a:pPr marL="342900" indent="-342900">
              <a:buAutoNum type="arabicParenR"/>
            </a:pPr>
            <a:r>
              <a:rPr lang="cs-CZ" dirty="0"/>
              <a:t>akceschopnost správních orgánů </a:t>
            </a:r>
          </a:p>
        </p:txBody>
      </p:sp>
    </p:spTree>
    <p:extLst>
      <p:ext uri="{BB962C8B-B14F-4D97-AF65-F5344CB8AC3E}">
        <p14:creationId xmlns:p14="http://schemas.microsoft.com/office/powerpoint/2010/main" val="1873246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9FB1A-0D01-4348-93B5-36B16A17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CTP Invest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61ED47-22A7-428C-B2E6-F7C31D6E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2638044"/>
            <a:ext cx="2755951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největší a nejvýznamnější firma v oboru budování průmyslových zón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CF936F-8018-4F84-ABB8-917EC43A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74" y="2045659"/>
            <a:ext cx="6527090" cy="44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E3C09-C979-42B2-BFA3-99F5B1F9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průmyslových zón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E02539-741D-4CCA-9D05-3F3420AE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2638044"/>
            <a:ext cx="9899374" cy="3882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Pozitivní</a:t>
            </a:r>
          </a:p>
          <a:p>
            <a:pPr marL="0" indent="0">
              <a:buNone/>
            </a:pPr>
            <a:r>
              <a:rPr lang="cs-CZ" dirty="0"/>
              <a:t>a) pokles nezaměstnanosti </a:t>
            </a:r>
          </a:p>
          <a:p>
            <a:pPr marL="0" indent="0">
              <a:buNone/>
            </a:pPr>
            <a:r>
              <a:rPr lang="cs-CZ" dirty="0"/>
              <a:t>b) pracovní příležitosti pro ohrožené skupiny obyvatel (pracovníci s nižším vzděláním) + práce u subdodavatelů </a:t>
            </a:r>
          </a:p>
          <a:p>
            <a:pPr marL="0" indent="0">
              <a:buNone/>
            </a:pPr>
            <a:r>
              <a:rPr lang="cs-CZ" dirty="0"/>
              <a:t>c) kontakty mezi zahraničními investory a domácími firmami </a:t>
            </a:r>
          </a:p>
          <a:p>
            <a:pPr marL="0" indent="0">
              <a:buNone/>
            </a:pPr>
            <a:r>
              <a:rPr lang="cs-CZ" dirty="0"/>
              <a:t>d) aktivizace soukromého podnikání </a:t>
            </a:r>
          </a:p>
          <a:p>
            <a:pPr marL="0" indent="0">
              <a:buNone/>
            </a:pPr>
            <a:r>
              <a:rPr lang="cs-CZ" dirty="0"/>
              <a:t>e) zvýšení životní úrovně a kupní síly obyvatel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negativní </a:t>
            </a:r>
          </a:p>
          <a:p>
            <a:pPr marL="0" indent="0">
              <a:buNone/>
            </a:pPr>
            <a:r>
              <a:rPr lang="cs-CZ" dirty="0"/>
              <a:t>a) výroby s nízkou přidanou hodnotou (montovny)</a:t>
            </a:r>
          </a:p>
          <a:p>
            <a:pPr marL="0" indent="0">
              <a:buNone/>
            </a:pPr>
            <a:r>
              <a:rPr lang="cs-CZ" dirty="0"/>
              <a:t>b) neestetičnost staveb a zábor kvalitní zemědělské půdy </a:t>
            </a:r>
          </a:p>
          <a:p>
            <a:pPr marL="0" indent="0">
              <a:buNone/>
            </a:pPr>
            <a:r>
              <a:rPr lang="cs-CZ" dirty="0"/>
              <a:t>c) podpora komerční suburbanizace</a:t>
            </a:r>
          </a:p>
          <a:p>
            <a:pPr marL="0" indent="0">
              <a:buNone/>
            </a:pPr>
            <a:r>
              <a:rPr lang="cs-CZ" dirty="0"/>
              <a:t>d) doprava (špatná pěší přístupnost) </a:t>
            </a:r>
          </a:p>
        </p:txBody>
      </p:sp>
    </p:spTree>
    <p:extLst>
      <p:ext uri="{BB962C8B-B14F-4D97-AF65-F5344CB8AC3E}">
        <p14:creationId xmlns:p14="http://schemas.microsoft.com/office/powerpoint/2010/main" val="20610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B8ED3-D1B7-4EBD-AA29-C78DE238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Greenfield</a:t>
            </a:r>
            <a:r>
              <a:rPr lang="cs-CZ" dirty="0"/>
              <a:t> x Brownfield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00537F-7D82-4B40-93A7-692D74E6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2638044"/>
            <a:ext cx="9462052" cy="31019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greenfield</a:t>
            </a:r>
            <a:r>
              <a:rPr lang="cs-CZ" dirty="0"/>
              <a:t> - ekologicky čisté, bez dřívější zástavby </a:t>
            </a:r>
          </a:p>
          <a:p>
            <a:pPr marL="0" indent="0">
              <a:buNone/>
            </a:pPr>
            <a:r>
              <a:rPr lang="cs-CZ" dirty="0"/>
              <a:t>brownfield - původně využívané území, 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pravděpodobně kontaminace nebo jiná devastace 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příčiny vzniku:  Hlavně ekonomické změny po roce 1989 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základní typy </a:t>
            </a:r>
            <a:r>
              <a:rPr lang="cs-CZ" dirty="0" err="1"/>
              <a:t>brownfields</a:t>
            </a:r>
            <a:r>
              <a:rPr lang="cs-CZ" dirty="0"/>
              <a:t> v ČR - průmyslové - zemědělské - vojenské (militární)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Průměrně 4,4x vyšší náklady na rozvoj 1 ha ve srovnání s </a:t>
            </a:r>
            <a:r>
              <a:rPr lang="cs-CZ" dirty="0" err="1"/>
              <a:t>greenfield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>
              <a:buFont typeface="Gill Sans MT" panose="020B0502020104020203" pitchFamily="34" charset="-18"/>
              <a:buChar char="+"/>
            </a:pPr>
            <a:r>
              <a:rPr lang="cs-CZ" dirty="0"/>
              <a:t>nenahraditelná pozice v blízkosti centra města</a:t>
            </a:r>
          </a:p>
          <a:p>
            <a:pPr lvl="1">
              <a:buFont typeface="Gill Sans MT" panose="020B0502020104020203" pitchFamily="34" charset="-18"/>
              <a:buChar char="+"/>
            </a:pPr>
            <a:r>
              <a:rPr lang="cs-CZ" dirty="0"/>
              <a:t>spojitost s životem vlastního města</a:t>
            </a:r>
          </a:p>
          <a:p>
            <a:pPr lvl="1">
              <a:buFont typeface="Gill Sans MT" panose="020B0502020104020203" pitchFamily="34" charset="-18"/>
              <a:buChar char="+"/>
            </a:pPr>
            <a:r>
              <a:rPr lang="cs-CZ" dirty="0"/>
              <a:t>není třeba budovat zóny na zelené louce</a:t>
            </a:r>
          </a:p>
        </p:txBody>
      </p:sp>
    </p:spTree>
    <p:extLst>
      <p:ext uri="{BB962C8B-B14F-4D97-AF65-F5344CB8AC3E}">
        <p14:creationId xmlns:p14="http://schemas.microsoft.com/office/powerpoint/2010/main" val="2026524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F38E2-C5AC-404C-9373-8EF87679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D37A93-4DD3-4303-9CF4-DACA0C24B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88FCAE-1142-42B6-B561-D3304BDFC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685183" y="214508"/>
            <a:ext cx="8476734" cy="32144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D9A342-57DF-4EC5-B696-5698024E4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51"/>
          <a:stretch/>
        </p:blipFill>
        <p:spPr>
          <a:xfrm>
            <a:off x="1685183" y="3779428"/>
            <a:ext cx="8476733" cy="28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9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C30D8-FED7-4E47-8A60-31245655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Průmyslová výroba -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F12A4-93BF-46AA-9890-0E912514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638044"/>
            <a:ext cx="11277600" cy="4014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Změny ve strategickém zaměření výroby =&gt; svázány s aktuální úrovní technického pokroku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Počátky rozvoje průmyslu lze klást do druhé poloviny 18. století ( 70. léta)</a:t>
            </a:r>
          </a:p>
          <a:p>
            <a:pPr lvl="1"/>
            <a:r>
              <a:rPr lang="cs-CZ" dirty="0"/>
              <a:t>přeměny feudálních manufaktur </a:t>
            </a:r>
          </a:p>
          <a:p>
            <a:pPr lvl="1"/>
            <a:r>
              <a:rPr lang="cs-CZ" dirty="0"/>
              <a:t>v odvětví textilní výroby – parní stroj =&gt; umožnil lokalizaci závodu kdekoliv </a:t>
            </a:r>
          </a:p>
          <a:p>
            <a:pPr lvl="1"/>
            <a:r>
              <a:rPr lang="cs-CZ" dirty="0"/>
              <a:t>1. průmyslová revoluce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II. rozvojová fáze průmyslové výroby - 2. polovina 19. století Fordismus</a:t>
            </a:r>
          </a:p>
          <a:p>
            <a:pPr lvl="1"/>
            <a:r>
              <a:rPr lang="cs-CZ" dirty="0"/>
              <a:t>urbanizační procesy a prudký vzestup výroby – vznik monopolů</a:t>
            </a:r>
          </a:p>
          <a:p>
            <a:pPr lvl="1"/>
            <a:r>
              <a:rPr lang="cs-CZ" dirty="0"/>
              <a:t>rozvoj hospodářství v USA - elektrifikace</a:t>
            </a:r>
          </a:p>
          <a:p>
            <a:pPr lvl="1"/>
            <a:r>
              <a:rPr lang="cs-CZ" dirty="0"/>
              <a:t>masové zavádění strojů</a:t>
            </a:r>
          </a:p>
          <a:p>
            <a:pPr lvl="1"/>
            <a:r>
              <a:rPr lang="cs-CZ" dirty="0"/>
              <a:t>zvyšování přesnosti strojírenství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27E7A9-D65F-4D0C-9DF9-6036E272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33" y="3429000"/>
            <a:ext cx="2935357" cy="20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73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cs-CZ" sz="3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Klastry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1443035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dirty="0">
                <a:solidFill>
                  <a:srgbClr val="404040"/>
                </a:solidFill>
              </a:rPr>
              <a:t>80. </a:t>
            </a:r>
            <a:r>
              <a:rPr lang="en-US" sz="1700" dirty="0" err="1">
                <a:solidFill>
                  <a:srgbClr val="404040"/>
                </a:solidFill>
              </a:rPr>
              <a:t>léta</a:t>
            </a:r>
            <a:r>
              <a:rPr lang="en-US" sz="1700" dirty="0">
                <a:solidFill>
                  <a:srgbClr val="404040"/>
                </a:solidFill>
              </a:rPr>
              <a:t> – G. </a:t>
            </a:r>
            <a:r>
              <a:rPr lang="en-US" sz="1700" dirty="0" err="1">
                <a:solidFill>
                  <a:srgbClr val="404040"/>
                </a:solidFill>
              </a:rPr>
              <a:t>Becattini</a:t>
            </a:r>
            <a:r>
              <a:rPr lang="en-US" sz="1700" dirty="0">
                <a:solidFill>
                  <a:srgbClr val="404040"/>
                </a:solidFill>
              </a:rPr>
              <a:t> – „</a:t>
            </a:r>
            <a:r>
              <a:rPr lang="en-US" sz="1700" b="1" dirty="0" err="1">
                <a:solidFill>
                  <a:srgbClr val="404040"/>
                </a:solidFill>
              </a:rPr>
              <a:t>koncept</a:t>
            </a:r>
            <a:r>
              <a:rPr lang="en-US" sz="1700" b="1" dirty="0">
                <a:solidFill>
                  <a:srgbClr val="404040"/>
                </a:solidFill>
              </a:rPr>
              <a:t> </a:t>
            </a:r>
            <a:r>
              <a:rPr lang="en-US" sz="1700" b="1" dirty="0" err="1">
                <a:solidFill>
                  <a:srgbClr val="404040"/>
                </a:solidFill>
              </a:rPr>
              <a:t>průmyslových</a:t>
            </a:r>
            <a:r>
              <a:rPr lang="en-US" sz="1700" b="1" dirty="0">
                <a:solidFill>
                  <a:srgbClr val="404040"/>
                </a:solidFill>
              </a:rPr>
              <a:t> </a:t>
            </a:r>
            <a:r>
              <a:rPr lang="en-US" sz="1700" b="1" dirty="0" err="1">
                <a:solidFill>
                  <a:srgbClr val="404040"/>
                </a:solidFill>
              </a:rPr>
              <a:t>okrsků</a:t>
            </a:r>
            <a:r>
              <a:rPr lang="en-US" sz="1700" dirty="0">
                <a:solidFill>
                  <a:srgbClr val="404040"/>
                </a:solidFill>
              </a:rPr>
              <a:t>“ = </a:t>
            </a:r>
            <a:r>
              <a:rPr lang="en-US" sz="1700" dirty="0" err="1">
                <a:solidFill>
                  <a:srgbClr val="404040"/>
                </a:solidFill>
              </a:rPr>
              <a:t>územní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koncentrace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firem</a:t>
            </a:r>
            <a:r>
              <a:rPr lang="en-US" sz="1700" dirty="0">
                <a:solidFill>
                  <a:srgbClr val="404040"/>
                </a:solidFill>
              </a:rPr>
              <a:t>, v </a:t>
            </a:r>
            <a:r>
              <a:rPr lang="en-US" sz="1700" dirty="0" err="1">
                <a:solidFill>
                  <a:srgbClr val="404040"/>
                </a:solidFill>
              </a:rPr>
              <a:t>drtivé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většině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malé</a:t>
            </a:r>
            <a:r>
              <a:rPr lang="en-US" sz="1700" dirty="0">
                <a:solidFill>
                  <a:srgbClr val="404040"/>
                </a:solidFill>
              </a:rPr>
              <a:t> a </a:t>
            </a:r>
            <a:r>
              <a:rPr lang="en-US" sz="1700" dirty="0" err="1">
                <a:solidFill>
                  <a:srgbClr val="404040"/>
                </a:solidFill>
              </a:rPr>
              <a:t>střední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velikosti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které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vyrábí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zboží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nebo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poskytují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služby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funkčně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spojené</a:t>
            </a:r>
            <a:r>
              <a:rPr lang="en-US" sz="1700" dirty="0">
                <a:solidFill>
                  <a:srgbClr val="404040"/>
                </a:solidFill>
              </a:rPr>
              <a:t> s </a:t>
            </a:r>
            <a:r>
              <a:rPr lang="en-US" sz="1700" dirty="0" err="1">
                <a:solidFill>
                  <a:srgbClr val="404040"/>
                </a:solidFill>
              </a:rPr>
              <a:t>hlavní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výrobní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aktivitou</a:t>
            </a:r>
            <a:endParaRPr lang="en-US" sz="1700" dirty="0">
              <a:solidFill>
                <a:srgbClr val="404040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dirty="0">
                <a:solidFill>
                  <a:srgbClr val="404040"/>
                </a:solidFill>
              </a:rPr>
              <a:t>90. </a:t>
            </a:r>
            <a:r>
              <a:rPr lang="en-US" sz="1700" dirty="0" err="1">
                <a:solidFill>
                  <a:srgbClr val="404040"/>
                </a:solidFill>
              </a:rPr>
              <a:t>léta</a:t>
            </a:r>
            <a:r>
              <a:rPr lang="en-US" sz="1700" dirty="0">
                <a:solidFill>
                  <a:srgbClr val="404040"/>
                </a:solidFill>
              </a:rPr>
              <a:t> – </a:t>
            </a:r>
            <a:r>
              <a:rPr lang="en-US" sz="1700" b="1" dirty="0" err="1">
                <a:solidFill>
                  <a:srgbClr val="404040"/>
                </a:solidFill>
              </a:rPr>
              <a:t>teorie</a:t>
            </a:r>
            <a:r>
              <a:rPr lang="en-US" sz="1700" b="1" dirty="0">
                <a:solidFill>
                  <a:srgbClr val="404040"/>
                </a:solidFill>
              </a:rPr>
              <a:t> </a:t>
            </a:r>
            <a:r>
              <a:rPr lang="en-US" sz="1700" b="1" dirty="0" err="1">
                <a:solidFill>
                  <a:srgbClr val="404040"/>
                </a:solidFill>
              </a:rPr>
              <a:t>clusteru</a:t>
            </a:r>
            <a:r>
              <a:rPr lang="en-US" sz="1700" b="1" dirty="0">
                <a:solidFill>
                  <a:srgbClr val="404040"/>
                </a:solidFill>
              </a:rPr>
              <a:t> – M. A. Porter </a:t>
            </a:r>
          </a:p>
          <a:p>
            <a:pPr marL="133350" lvl="1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u="sng" dirty="0" err="1">
                <a:solidFill>
                  <a:srgbClr val="404040"/>
                </a:solidFill>
              </a:rPr>
              <a:t>Klastry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jsou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geografická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soustředění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vzájemně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provázených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firem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specializovaných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dodavatelů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poskytovatelů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služeb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firem</a:t>
            </a:r>
            <a:r>
              <a:rPr lang="en-US" sz="1700" dirty="0">
                <a:solidFill>
                  <a:srgbClr val="404040"/>
                </a:solidFill>
              </a:rPr>
              <a:t> v </a:t>
            </a:r>
            <a:r>
              <a:rPr lang="en-US" sz="1700" dirty="0" err="1">
                <a:solidFill>
                  <a:srgbClr val="404040"/>
                </a:solidFill>
              </a:rPr>
              <a:t>příbuzných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odvětvích</a:t>
            </a:r>
            <a:r>
              <a:rPr lang="en-US" sz="1700" dirty="0">
                <a:solidFill>
                  <a:srgbClr val="404040"/>
                </a:solidFill>
              </a:rPr>
              <a:t> a </a:t>
            </a:r>
            <a:r>
              <a:rPr lang="en-US" sz="1700" dirty="0" err="1">
                <a:solidFill>
                  <a:srgbClr val="404040"/>
                </a:solidFill>
              </a:rPr>
              <a:t>přidružených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institucí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jako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jsou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univerzity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agentury</a:t>
            </a:r>
            <a:r>
              <a:rPr lang="en-US" sz="1700" dirty="0">
                <a:solidFill>
                  <a:srgbClr val="404040"/>
                </a:solidFill>
              </a:rPr>
              <a:t>, a </a:t>
            </a:r>
            <a:r>
              <a:rPr lang="en-US" sz="1700" dirty="0" err="1">
                <a:solidFill>
                  <a:srgbClr val="404040"/>
                </a:solidFill>
              </a:rPr>
              <a:t>obchodních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asociací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různých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směrů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které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soutěží</a:t>
            </a:r>
            <a:r>
              <a:rPr lang="en-US" sz="1700" dirty="0">
                <a:solidFill>
                  <a:srgbClr val="404040"/>
                </a:solidFill>
              </a:rPr>
              <a:t>, ale </a:t>
            </a:r>
            <a:r>
              <a:rPr lang="en-US" sz="1700" dirty="0" err="1">
                <a:solidFill>
                  <a:srgbClr val="404040"/>
                </a:solidFill>
              </a:rPr>
              <a:t>také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spolupracují</a:t>
            </a:r>
            <a:r>
              <a:rPr lang="en-US" sz="1700" dirty="0">
                <a:solidFill>
                  <a:srgbClr val="404040"/>
                </a:solidFill>
              </a:rPr>
              <a:t>.</a:t>
            </a:r>
          </a:p>
          <a:p>
            <a:pPr marL="6286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b="1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7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>
            <a:extLst>
              <a:ext uri="{FF2B5EF4-FFF2-40B4-BE49-F238E27FC236}">
                <a16:creationId xmlns:a16="http://schemas.microsoft.com/office/drawing/2014/main" id="{D1113D38-B2BA-4BB9-B002-7CFB26B4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Klastry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C453452-6585-48E7-881F-C5489B96905A}"/>
              </a:ext>
            </a:extLst>
          </p:cNvPr>
          <p:cNvSpPr txBox="1">
            <a:spLocks/>
          </p:cNvSpPr>
          <p:nvPr/>
        </p:nvSpPr>
        <p:spPr bwMode="auto">
          <a:xfrm>
            <a:off x="533400" y="1785938"/>
            <a:ext cx="55626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Základem klastru je jádro zahrnující klíčové podniky, jež jsou zároveň i jeho vedoucími účastníky.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V první vrstvě kolem jádra se nacházejí firmy, které přímo či nepřímo podporují organizace v jádru klastru, a proto nesou název podpůrné podniky =&gt; hlavní dodavatelé</a:t>
            </a: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Následující vrstva patří měkké podpůrné infrastruktuře obsahující organizace, které jsou většinou veřejně financované (např. místní školy, univerzity)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Tvrdá podpůrná infrastruktura je poslední vrstvou obklopující měkkou infrastrukturu. Zahrnuje silniční komunikace, přístavy, nakládání s odpady, komunikační spojení atd. </a:t>
            </a:r>
            <a:endParaRPr lang="cs-CZ" sz="155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5EDDA4C5-6AA5-419E-928E-848389E86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60679"/>
              </p:ext>
            </p:extLst>
          </p:nvPr>
        </p:nvGraphicFramePr>
        <p:xfrm>
          <a:off x="5735637" y="1557339"/>
          <a:ext cx="5779693" cy="418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orelDRAW" r:id="rId4" imgW="3959636" imgH="2863007" progId="CorelDRAW.Graphic.14">
                  <p:embed/>
                </p:oleObj>
              </mc:Choice>
              <mc:Fallback>
                <p:oleObj name="CorelDRAW" r:id="rId4" imgW="3959636" imgH="2863007" progId="CorelDRAW.Graphic.14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5EDDA4C5-6AA5-419E-928E-848389E86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7" y="1557339"/>
                        <a:ext cx="5779693" cy="4187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369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6D9C7-2653-4078-9921-0CF6E789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podporovat klastry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0DB59C-BD28-4357-A0CE-82EFB197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Obvykle zlepšení výsledků společností do nich zapojených,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Pomáhá zvýšit počet inovací,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Pomáhá  iniciovat vznik nových firem,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Pomáhá zvýšit export,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Podporuje rozvoj kraje…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550" b="1" dirty="0">
              <a:solidFill>
                <a:prstClr val="black"/>
              </a:solidFill>
              <a:cs typeface="Arial" charset="0"/>
            </a:endParaRPr>
          </a:p>
          <a:p>
            <a:pPr marL="0" lvl="1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550" b="1" dirty="0">
                <a:solidFill>
                  <a:prstClr val="black"/>
                </a:solidFill>
                <a:cs typeface="Arial" charset="0"/>
              </a:rPr>
              <a:t>Přínosy pro firmy: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poskytují úspory z rozsahu a snižují náklady,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snižují omezení menších firem a zvyšují specializaci,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místní konkurenci a rivalitu a tím globální konkurenční výhodu,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rychlost přenosu informací a technologií,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podněcují vládu k investicím do specializované infrastruktury,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36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36B27580-61B0-49A1-A9FD-092E551B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Klastry v ČR</a:t>
            </a:r>
          </a:p>
        </p:txBody>
      </p:sp>
      <p:sp>
        <p:nvSpPr>
          <p:cNvPr id="23555" name="Obdélník 6">
            <a:extLst>
              <a:ext uri="{FF2B5EF4-FFF2-40B4-BE49-F238E27FC236}">
                <a16:creationId xmlns:a16="http://schemas.microsoft.com/office/drawing/2014/main" id="{51F61B6C-746A-4F23-AE24-E36EE83E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05576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prstClr val="black"/>
                </a:solidFill>
                <a:hlinkClick r:id="rId3"/>
              </a:rPr>
              <a:t>http://www.czechinvest.org/podporene-klastry-v-cr</a:t>
            </a:r>
            <a:r>
              <a:rPr lang="cs-CZ" altLang="cs-CZ" sz="14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BEB54063-48E5-47BC-9B77-BB145F67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438275"/>
            <a:ext cx="74009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6018F62-CECD-4B0B-B85E-5EB87004E7B3}"/>
              </a:ext>
            </a:extLst>
          </p:cNvPr>
          <p:cNvSpPr/>
          <p:nvPr/>
        </p:nvSpPr>
        <p:spPr>
          <a:xfrm>
            <a:off x="8877300" y="1600884"/>
            <a:ext cx="278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Roboto Condensed"/>
              </a:rPr>
              <a:t>V ČR celkem 51 klastrů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2303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Nadpis 1">
            <a:extLst>
              <a:ext uri="{FF2B5EF4-FFF2-40B4-BE49-F238E27FC236}">
                <a16:creationId xmlns:a16="http://schemas.microsoft.com/office/drawing/2014/main" id="{3CF235A1-092E-4EA4-B90B-47D4434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cs-CZ" sz="24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Klastry v ČR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1347454-35A8-44C7-9387-21DB320B387B}"/>
              </a:ext>
            </a:extLst>
          </p:cNvPr>
          <p:cNvSpPr txBox="1">
            <a:spLocks/>
          </p:cNvSpPr>
          <p:nvPr/>
        </p:nvSpPr>
        <p:spPr bwMode="auto">
          <a:xfrm>
            <a:off x="5682121" y="129396"/>
            <a:ext cx="6142818" cy="67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CLUTEX -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technické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textilie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o.s</a:t>
            </a:r>
            <a:r>
              <a:rPr lang="en-US" sz="1600" dirty="0">
                <a:solidFill>
                  <a:schemeClr val="bg1"/>
                </a:solidFill>
              </a:rPr>
              <a:t>. (2006)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CREA </a:t>
            </a:r>
            <a:r>
              <a:rPr lang="en-US" sz="1600" dirty="0" err="1">
                <a:solidFill>
                  <a:schemeClr val="bg1"/>
                </a:solidFill>
              </a:rPr>
              <a:t>Hydro&amp;Energy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o.s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CzechBio</a:t>
            </a:r>
            <a:r>
              <a:rPr lang="en-US" sz="1600" dirty="0">
                <a:solidFill>
                  <a:schemeClr val="bg1"/>
                </a:solidFill>
              </a:rPr>
              <a:t> - </a:t>
            </a:r>
            <a:r>
              <a:rPr lang="en-US" sz="1600" dirty="0" err="1">
                <a:solidFill>
                  <a:schemeClr val="bg1"/>
                </a:solidFill>
              </a:rPr>
              <a:t>asociace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biotechnologických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společností</a:t>
            </a:r>
            <a:r>
              <a:rPr lang="en-US" sz="1600" dirty="0">
                <a:solidFill>
                  <a:schemeClr val="bg1"/>
                </a:solidFill>
              </a:rPr>
              <a:t> ČR, </a:t>
            </a:r>
            <a:r>
              <a:rPr lang="en-US" sz="1600" dirty="0" err="1">
                <a:solidFill>
                  <a:schemeClr val="bg1"/>
                </a:solidFill>
              </a:rPr>
              <a:t>z.s.p.o</a:t>
            </a:r>
            <a:r>
              <a:rPr lang="en-US" sz="1600" dirty="0">
                <a:solidFill>
                  <a:schemeClr val="bg1"/>
                </a:solidFill>
              </a:rPr>
              <a:t>. (2008)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Czech Stone Cluster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Český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nanotechnologický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družstvo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EKOGEN, </a:t>
            </a:r>
            <a:r>
              <a:rPr lang="en-US" sz="1600" dirty="0" err="1">
                <a:solidFill>
                  <a:schemeClr val="bg1"/>
                </a:solidFill>
              </a:rPr>
              <a:t>o.s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zabývající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zpracováním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jemných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anorganických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odpadních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materiálů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stavebnictví</a:t>
            </a:r>
            <a:r>
              <a:rPr lang="en-US" sz="1600" dirty="0">
                <a:solidFill>
                  <a:schemeClr val="bg1"/>
                </a:solidFill>
              </a:rPr>
              <a:t> v JČK)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Energoklastr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ENVICRACK (</a:t>
            </a:r>
            <a:r>
              <a:rPr lang="en-US" sz="1600" dirty="0" err="1">
                <a:solidFill>
                  <a:schemeClr val="bg1"/>
                </a:solidFill>
              </a:rPr>
              <a:t>výzkumná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vývojová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činnost</a:t>
            </a:r>
            <a:r>
              <a:rPr lang="en-US" sz="1600" dirty="0">
                <a:solidFill>
                  <a:schemeClr val="bg1"/>
                </a:solidFill>
              </a:rPr>
              <a:t>  v </a:t>
            </a:r>
            <a:r>
              <a:rPr lang="en-US" sz="1600" dirty="0" err="1">
                <a:solidFill>
                  <a:schemeClr val="bg1"/>
                </a:solidFill>
              </a:rPr>
              <a:t>oblasti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využívání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alternativních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zdrojů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energie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Enwiwa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Hradecký</a:t>
            </a:r>
            <a:r>
              <a:rPr lang="en-US" sz="1600" dirty="0">
                <a:solidFill>
                  <a:schemeClr val="bg1"/>
                </a:solidFill>
              </a:rPr>
              <a:t> IT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(2008)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IT Cluster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českých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nábytkářů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přesného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strojírenství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Kompozitní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materiály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MedChemBio</a:t>
            </a:r>
            <a:r>
              <a:rPr lang="en-US" sz="1600" dirty="0">
                <a:solidFill>
                  <a:schemeClr val="bg1"/>
                </a:solidFill>
              </a:rPr>
              <a:t> (2009)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Moravskoslezský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automobilový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endParaRPr lang="cs-CZ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cs-CZ" sz="1600" dirty="0">
                <a:solidFill>
                  <a:schemeClr val="bg1"/>
                </a:solidFill>
              </a:rPr>
              <a:t>……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6F17824-58FA-4D4D-9274-0C68114B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426" y="260348"/>
            <a:ext cx="7666383" cy="64928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Klastry ve světě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83206B2-146C-43F2-8E7C-8368ECB082C2}"/>
              </a:ext>
            </a:extLst>
          </p:cNvPr>
          <p:cNvSpPr txBox="1">
            <a:spLocks/>
          </p:cNvSpPr>
          <p:nvPr/>
        </p:nvSpPr>
        <p:spPr bwMode="auto">
          <a:xfrm>
            <a:off x="1992313" y="1196976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endParaRPr lang="cs-CZ" sz="1600" u="sng" dirty="0">
              <a:solidFill>
                <a:prstClr val="black"/>
              </a:solidFill>
              <a:latin typeface="Tw Cen MT"/>
              <a:cs typeface="Arial" panose="020B0604020202020204" pitchFamily="34" charset="0"/>
            </a:endParaRPr>
          </a:p>
        </p:txBody>
      </p:sp>
      <p:pic>
        <p:nvPicPr>
          <p:cNvPr id="25604" name="Obrázek 4" descr="global_innovation_clusters_L.gif">
            <a:extLst>
              <a:ext uri="{FF2B5EF4-FFF2-40B4-BE49-F238E27FC236}">
                <a16:creationId xmlns:a16="http://schemas.microsoft.com/office/drawing/2014/main" id="{B7264BAE-4255-4F6B-B54D-EAE8F5AB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9497"/>
            <a:ext cx="8375374" cy="585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31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F9BFF-CDB9-4836-9F7B-BB808529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452"/>
            <a:ext cx="7729728" cy="1188720"/>
          </a:xfrm>
        </p:spPr>
        <p:txBody>
          <a:bodyPr/>
          <a:lstStyle/>
          <a:p>
            <a:r>
              <a:rPr lang="cs-CZ" dirty="0"/>
              <a:t>Podpora průmyslových podniků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690D17-F24E-4AD1-9F14-17A6FD6B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939AA5-9C48-4EAD-9820-8134A85A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94" y="1778771"/>
            <a:ext cx="9016012" cy="48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C30D8-FED7-4E47-8A60-31245655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0624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 fordismus </a:t>
            </a:r>
            <a:br>
              <a:rPr lang="cs-CZ" dirty="0"/>
            </a:br>
            <a:r>
              <a:rPr lang="cs-CZ" sz="1400" i="1" dirty="0"/>
              <a:t>„Nic na světě není tak těžké, rozdělíte-li si to na malé práce“. Henry Ford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F12A4-93BF-46AA-9890-0E912514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139352"/>
            <a:ext cx="11277600" cy="4513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Podle nového způsobu výroby automobilů pomocí montážní linky </a:t>
            </a:r>
          </a:p>
          <a:p>
            <a:pPr lvl="1"/>
            <a:r>
              <a:rPr lang="cs-CZ" dirty="0"/>
              <a:t>1913 s použitím montážní linky v Michiganu</a:t>
            </a:r>
          </a:p>
          <a:p>
            <a:pPr lvl="1"/>
            <a:r>
              <a:rPr lang="cs-CZ" dirty="0"/>
              <a:t>Výroba modlu Ford T 20 let bez jediné změny </a:t>
            </a:r>
          </a:p>
          <a:p>
            <a:pPr lvl="1"/>
            <a:r>
              <a:rPr lang="cs-CZ" dirty="0"/>
              <a:t>Pro maximální zjednodušení byla výroba tohoto modelu rozdělena na 7882 operací.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Masová produkce standardizovaných výrobků spojených se systematicky rostoucím trhem masového konzumenta</a:t>
            </a:r>
          </a:p>
          <a:p>
            <a:pPr lvl="1"/>
            <a:r>
              <a:rPr lang="cs-CZ" dirty="0"/>
              <a:t>důraz na cenu</a:t>
            </a:r>
          </a:p>
          <a:p>
            <a:pPr lvl="1"/>
            <a:r>
              <a:rPr lang="cs-CZ" dirty="0"/>
              <a:t>Osmihodinový pracovní den se mzdou pěti dolarů pro dělníky obsluhující automatizovanou montážní linku </a:t>
            </a:r>
          </a:p>
          <a:p>
            <a:pPr lvl="1"/>
            <a:r>
              <a:rPr lang="cs-CZ" dirty="0"/>
              <a:t>Období keynesiánství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Hlavní body</a:t>
            </a:r>
          </a:p>
          <a:p>
            <a:pPr lvl="1"/>
            <a:r>
              <a:rPr lang="cs-CZ" dirty="0"/>
              <a:t>Nekomplexnost úkolů a nerozšiřování objemu dovedností zaměstnance</a:t>
            </a:r>
          </a:p>
          <a:p>
            <a:pPr lvl="1"/>
            <a:r>
              <a:rPr lang="cs-CZ" dirty="0"/>
              <a:t>Pracovní repetice</a:t>
            </a:r>
          </a:p>
          <a:p>
            <a:pPr lvl="1"/>
            <a:r>
              <a:rPr lang="cs-CZ" dirty="0"/>
              <a:t>Nízká autonomie pracovníka</a:t>
            </a:r>
          </a:p>
        </p:txBody>
      </p:sp>
      <p:pic>
        <p:nvPicPr>
          <p:cNvPr id="4" name="Obrázek 3" descr="13.jpg">
            <a:extLst>
              <a:ext uri="{FF2B5EF4-FFF2-40B4-BE49-F238E27FC236}">
                <a16:creationId xmlns:a16="http://schemas.microsoft.com/office/drawing/2014/main" id="{4BCFCC1E-C64C-4D58-A5E6-2012940B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764" y="4080058"/>
            <a:ext cx="2062236" cy="277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1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AE6FE-98DA-41D0-8819-882594F8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Etapa průmyslové výroby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DBF9C-6B79-4349-932C-7C0BACAF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2425148"/>
            <a:ext cx="11078817" cy="39093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/>
              <a:t>Postfodrdimus</a:t>
            </a:r>
            <a:r>
              <a:rPr lang="cs-CZ" b="1" dirty="0"/>
              <a:t>/postmodernismus:</a:t>
            </a:r>
          </a:p>
          <a:p>
            <a:pPr marL="0" indent="0">
              <a:buNone/>
            </a:pPr>
            <a:r>
              <a:rPr lang="cs-CZ" dirty="0"/>
              <a:t>Počátky v 70. letech na vrcholu fordismu -&gt; 90.léta</a:t>
            </a:r>
          </a:p>
          <a:p>
            <a:pPr marL="0" indent="0">
              <a:buNone/>
            </a:pPr>
            <a:r>
              <a:rPr lang="cs-CZ" dirty="0"/>
              <a:t>Nový systém kapitalistické akumulace, který se zformoval jako reakce na krizi fordismu</a:t>
            </a:r>
          </a:p>
          <a:p>
            <a:pPr marL="0" indent="0">
              <a:buNone/>
            </a:pPr>
            <a:r>
              <a:rPr lang="cs-CZ" dirty="0"/>
              <a:t>Spojována s nástupem </a:t>
            </a:r>
            <a:r>
              <a:rPr lang="pl-PL" dirty="0"/>
              <a:t>automatizací, elektronikou a rozmachem informačních technologií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181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BF321-4D49-45CD-A1DD-5251594B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06B733-E027-4631-B810-0A75AECC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fordpost.gif">
            <a:extLst>
              <a:ext uri="{FF2B5EF4-FFF2-40B4-BE49-F238E27FC236}">
                <a16:creationId xmlns:a16="http://schemas.microsoft.com/office/drawing/2014/main" id="{DFB6FD64-4009-4A57-8885-4B54F3036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79" y="0"/>
            <a:ext cx="7893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D4540-F95E-4928-8A71-4E85F690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6007-2779-4E14-9553-AF9052EC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36" y="137682"/>
            <a:ext cx="6447038" cy="65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5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2478F-FEE7-4BC1-B105-684D78AD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AEC6B-F2C5-44BF-A8F1-3F5EBE09E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24236" r="18373" b="12766"/>
          <a:stretch>
            <a:fillRect/>
          </a:stretch>
        </p:blipFill>
        <p:spPr bwMode="auto">
          <a:xfrm>
            <a:off x="1034706" y="536860"/>
            <a:ext cx="10122587" cy="578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8912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1583</TotalTime>
  <Words>2264</Words>
  <Application>Microsoft Office PowerPoint</Application>
  <PresentationFormat>Širokoúhlá obrazovka</PresentationFormat>
  <Paragraphs>298</Paragraphs>
  <Slides>46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Gill Sans MT</vt:lpstr>
      <vt:lpstr>Roboto Condensed</vt:lpstr>
      <vt:lpstr>Times New Roman</vt:lpstr>
      <vt:lpstr>Tw Cen MT</vt:lpstr>
      <vt:lpstr>Balík</vt:lpstr>
      <vt:lpstr>CorelDRAW</vt:lpstr>
      <vt:lpstr>Geografie Výrobní sféry přednáška č.1 </vt:lpstr>
      <vt:lpstr>Vznik geografie průmyslu</vt:lpstr>
      <vt:lpstr>Průmyslová výroba</vt:lpstr>
      <vt:lpstr>Průmyslová výroba - Historie</vt:lpstr>
      <vt:lpstr> fordismus  „Nic na světě není tak těžké, rozdělíte-li si to na malé práce“. Henry Ford</vt:lpstr>
      <vt:lpstr>III. Etapa průmyslové výroby</vt:lpstr>
      <vt:lpstr>Prezentace aplikace PowerPoint</vt:lpstr>
      <vt:lpstr>Prezentace aplikace PowerPoint</vt:lpstr>
      <vt:lpstr>Prezentace aplikace PowerPoint</vt:lpstr>
      <vt:lpstr>Průmysl 4.0</vt:lpstr>
      <vt:lpstr>High-tech</vt:lpstr>
      <vt:lpstr>Prezentace aplikace PowerPoint</vt:lpstr>
      <vt:lpstr>deindustalizace</vt:lpstr>
      <vt:lpstr>Globalizace průmyslu</vt:lpstr>
      <vt:lpstr>Top 10 největších společností</vt:lpstr>
      <vt:lpstr>Prezentace aplikace PowerPoint</vt:lpstr>
      <vt:lpstr>Prezentace aplikace PowerPoint</vt:lpstr>
      <vt:lpstr>Prezentace aplikace PowerPoint</vt:lpstr>
      <vt:lpstr>Geografické perspektivy nadnárodních společností</vt:lpstr>
      <vt:lpstr>přímé zahraniční investice </vt:lpstr>
      <vt:lpstr>Faktory lokalizace přímých zahraničních investic</vt:lpstr>
      <vt:lpstr>Klady a zápory</vt:lpstr>
      <vt:lpstr>Prezentace aplikace PowerPoint</vt:lpstr>
      <vt:lpstr>Prezentace aplikace PowerPoint</vt:lpstr>
      <vt:lpstr>Investiční pobídky</vt:lpstr>
      <vt:lpstr>Podporované oblasti v ČR</vt:lpstr>
      <vt:lpstr>Analýza investičních pobídek v České republice studie 2007 </vt:lpstr>
      <vt:lpstr>Prezentace aplikace PowerPoint</vt:lpstr>
      <vt:lpstr>Případ Flextronics </vt:lpstr>
      <vt:lpstr>Prezentace aplikace PowerPoint</vt:lpstr>
      <vt:lpstr>Průmyslové zóny</vt:lpstr>
      <vt:lpstr>Průmyslové zóny - vývoj</vt:lpstr>
      <vt:lpstr>Vývoj průmyslových zón </vt:lpstr>
      <vt:lpstr>Prezentace aplikace PowerPoint</vt:lpstr>
      <vt:lpstr>Budování průmyslových zón</vt:lpstr>
      <vt:lpstr>CTP Invest</vt:lpstr>
      <vt:lpstr>Dopady průmyslových zón</vt:lpstr>
      <vt:lpstr>Greenfield x Brownfield</vt:lpstr>
      <vt:lpstr>Prezentace aplikace PowerPoint</vt:lpstr>
      <vt:lpstr>Klastry</vt:lpstr>
      <vt:lpstr>Klastry</vt:lpstr>
      <vt:lpstr>Proč podporovat klastry</vt:lpstr>
      <vt:lpstr>Klastry v ČR</vt:lpstr>
      <vt:lpstr>Klastry v ČR</vt:lpstr>
      <vt:lpstr>Klastry ve světě</vt:lpstr>
      <vt:lpstr>Podpora průmyslových podniků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80</cp:revision>
  <dcterms:created xsi:type="dcterms:W3CDTF">2017-12-30T12:58:19Z</dcterms:created>
  <dcterms:modified xsi:type="dcterms:W3CDTF">2019-04-09T16:13:00Z</dcterms:modified>
</cp:coreProperties>
</file>