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85" r:id="rId3"/>
    <p:sldId id="284" r:id="rId4"/>
    <p:sldId id="279" r:id="rId5"/>
    <p:sldId id="262" r:id="rId6"/>
    <p:sldId id="280" r:id="rId7"/>
    <p:sldId id="263" r:id="rId8"/>
    <p:sldId id="267" r:id="rId9"/>
    <p:sldId id="268" r:id="rId10"/>
    <p:sldId id="281" r:id="rId11"/>
    <p:sldId id="276" r:id="rId12"/>
    <p:sldId id="286" r:id="rId13"/>
    <p:sldId id="277" r:id="rId14"/>
    <p:sldId id="278" r:id="rId15"/>
    <p:sldId id="270" r:id="rId16"/>
    <p:sldId id="271" r:id="rId17"/>
    <p:sldId id="272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řej Krejčí" initials="OK" lastIdx="3" clrIdx="0">
    <p:extLst>
      <p:ext uri="{19B8F6BF-5375-455C-9EA6-DF929625EA0E}">
        <p15:presenceInfo xmlns:p15="http://schemas.microsoft.com/office/powerpoint/2012/main" userId="092c6153466651d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2-30T17:19:55.519" idx="2">
    <p:pos x="5812" y="3910"/>
    <p:text/>
    <p:extLst mod="1">
      <p:ext uri="{C676402C-5697-4E1C-873F-D02D1690AC5C}">
        <p15:threadingInfo xmlns:p15="http://schemas.microsoft.com/office/powerpoint/2012/main" timeZoneBias="-60"/>
      </p:ext>
    </p:extLst>
  </p:cm>
  <p:cm authorId="1" dt="2017-12-30T17:20:28.364" idx="3">
    <p:pos x="5812" y="4046"/>
    <p:text>W. Isard – americká prostorová škola
Navázal na práce Webera a Lösche
Používá lokalizační faktor dopravních nákladů (dopravní vstup definuje jako pohyb jednotky hmotnosti na jednotku vzdálenosti) a lokalizační trojúhelník
Analýzu lokalizace začíná řešením rovnovážného stavu firmy z hlediska dopravní orientace, potom z hlediska orientace na pracovní síly – případně i orientace na další faktory – energie, voda, apod. Vychází z předpokladů, že firma se má umístit v prostředí, na které nemá zatím žádný vliv. V této počáteční fázi předpokládá, že trh je koncentrován do jednoho bodu, výrobní faktory jsou k dispozici, dopravní náklady jsou úměrné váze a vzdálenosti.
Místem minimálních dopravních nákladů bývá obvykle jeden z vrcholů lokalizačního trojúhelníka a nikoli bod uvnitř trojúhelníka, jak předpokládal A. Weber</p:text>
    <p:extLst mod="1">
      <p:ext uri="{C676402C-5697-4E1C-873F-D02D1690AC5C}">
        <p15:threadingInfo xmlns:p15="http://schemas.microsoft.com/office/powerpoint/2012/main" timeZoneBias="-60">
          <p15:parentCm authorId="1" idx="2"/>
        </p15:threadingInfo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C6BEA7-2732-4D9D-A4D0-14C69A551A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Geografie Výrobní sféry</a:t>
            </a:r>
            <a:br>
              <a:rPr lang="cs-CZ" dirty="0"/>
            </a:br>
            <a:r>
              <a:rPr lang="cs-CZ" sz="1800" dirty="0"/>
              <a:t>přednáška </a:t>
            </a:r>
            <a:r>
              <a:rPr lang="cs-CZ" sz="1800" dirty="0" err="1"/>
              <a:t>č.II</a:t>
            </a:r>
            <a:br>
              <a:rPr lang="cs-CZ" sz="1800" dirty="0"/>
            </a:br>
            <a:r>
              <a:rPr lang="cs-CZ" sz="1800" dirty="0"/>
              <a:t>Lokalizační teorie v průmyslu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68C9B2-2EDB-4C80-81FD-0AB19A3088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Ondřej KREJČÍ</a:t>
            </a:r>
          </a:p>
        </p:txBody>
      </p:sp>
    </p:spTree>
    <p:extLst>
      <p:ext uri="{BB962C8B-B14F-4D97-AF65-F5344CB8AC3E}">
        <p14:creationId xmlns:p14="http://schemas.microsoft.com/office/powerpoint/2010/main" val="3404330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137506-1234-4E56-A2D3-F8A194E94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územně - výrobního komplexu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96284F-3FB1-4E0C-84EB-99FA4CF93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345" y="2638044"/>
            <a:ext cx="9642764" cy="3541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Nikolaj Nikolajevič </a:t>
            </a:r>
            <a:r>
              <a:rPr lang="cs-CZ" dirty="0" err="1"/>
              <a:t>Kolosovskij</a:t>
            </a:r>
            <a:r>
              <a:rPr lang="cs-CZ" dirty="0"/>
              <a:t> (1958)</a:t>
            </a:r>
          </a:p>
          <a:p>
            <a:pPr marL="0" indent="0">
              <a:buNone/>
            </a:pPr>
            <a:r>
              <a:rPr lang="cs-CZ" dirty="0"/>
              <a:t>ekonomický útvar navzájem podmíněných průmyslových závodů v jednom středisku nebo regionu,</a:t>
            </a:r>
          </a:p>
          <a:p>
            <a:pPr marL="0" indent="0">
              <a:buNone/>
            </a:pPr>
            <a:r>
              <a:rPr lang="cs-CZ" dirty="0"/>
              <a:t> princip technologické návaznosti výrob (např.: černé uhlí – černá metalurgie nebo ropa – petrochemie),</a:t>
            </a:r>
          </a:p>
          <a:p>
            <a:pPr marL="0" indent="0">
              <a:buNone/>
            </a:pPr>
            <a:r>
              <a:rPr lang="cs-CZ" dirty="0"/>
              <a:t>surovinové zdroje a dopravní náklady,</a:t>
            </a:r>
          </a:p>
          <a:p>
            <a:pPr marL="0" indent="0">
              <a:buNone/>
            </a:pPr>
            <a:r>
              <a:rPr lang="cs-CZ" dirty="0"/>
              <a:t>plánování lokalizace na národní a regionální úrovni.</a:t>
            </a:r>
          </a:p>
          <a:p>
            <a:pPr marL="0" indent="0">
              <a:buNone/>
            </a:pPr>
            <a:r>
              <a:rPr lang="cs-CZ" dirty="0"/>
              <a:t>prostředek optimálního rozmístění výrobních sil a dalšího ekonomického rozvoje. </a:t>
            </a:r>
          </a:p>
        </p:txBody>
      </p:sp>
    </p:spTree>
    <p:extLst>
      <p:ext uri="{BB962C8B-B14F-4D97-AF65-F5344CB8AC3E}">
        <p14:creationId xmlns:p14="http://schemas.microsoft.com/office/powerpoint/2010/main" val="4167178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58387E-BACC-4927-9755-8B1DDB366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081" y="457200"/>
            <a:ext cx="7729728" cy="1188720"/>
          </a:xfrm>
        </p:spPr>
        <p:txBody>
          <a:bodyPr/>
          <a:lstStyle/>
          <a:p>
            <a:r>
              <a:rPr lang="cs-CZ" dirty="0"/>
              <a:t>Koncentrace firem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C05277-1FAD-4298-BCB0-8B40BD025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63" y="1826444"/>
            <a:ext cx="10958945" cy="45743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Navazuje na teorii územně výrobního komplexu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Klastry – viz úvodní přednáška</a:t>
            </a:r>
          </a:p>
          <a:p>
            <a:pPr marL="0" indent="0">
              <a:buNone/>
            </a:pPr>
            <a:r>
              <a:rPr lang="cs-CZ" b="1" dirty="0"/>
              <a:t>„třetí Itálie“</a:t>
            </a:r>
          </a:p>
          <a:p>
            <a:pPr marL="228600" lvl="1" indent="0">
              <a:buNone/>
            </a:pPr>
            <a:r>
              <a:rPr lang="cs-CZ" dirty="0"/>
              <a:t>institucí v regionech severní Itálie (Toskánsko, Emilia-</a:t>
            </a:r>
            <a:r>
              <a:rPr lang="cs-CZ" dirty="0" err="1"/>
              <a:t>Romagna</a:t>
            </a:r>
            <a:r>
              <a:rPr lang="cs-CZ" dirty="0"/>
              <a:t>, Veneto),</a:t>
            </a:r>
          </a:p>
          <a:p>
            <a:pPr marL="228600" lvl="1" indent="0">
              <a:buNone/>
            </a:pPr>
            <a:r>
              <a:rPr lang="cs-CZ" dirty="0"/>
              <a:t>nepatří mezi tradiční průmyslové oblasti, </a:t>
            </a:r>
          </a:p>
          <a:p>
            <a:pPr marL="228600" lvl="1" indent="0">
              <a:buNone/>
            </a:pPr>
            <a:r>
              <a:rPr lang="cs-CZ" dirty="0"/>
              <a:t>po válce etapa rychlého hospodářského růstu na rozdíl od ostatních italských regionů</a:t>
            </a:r>
          </a:p>
          <a:p>
            <a:pPr marL="228600" lvl="1" indent="0">
              <a:buNone/>
            </a:pPr>
            <a:r>
              <a:rPr lang="cs-CZ" b="1" dirty="0"/>
              <a:t>Důvody</a:t>
            </a:r>
          </a:p>
          <a:p>
            <a:pPr marL="228600" lvl="1" indent="0">
              <a:buNone/>
            </a:pPr>
            <a:r>
              <a:rPr lang="cs-CZ" dirty="0"/>
              <a:t>mimořádně velký podíl malých a velmi malých podniků (s méně než 10 pracovníky) a jejich specifický způsob spolupráce, =&gt; diverzifikace </a:t>
            </a:r>
          </a:p>
          <a:p>
            <a:pPr marL="228600" lvl="1" indent="0">
              <a:buNone/>
            </a:pPr>
            <a:r>
              <a:rPr lang="cs-CZ" dirty="0"/>
              <a:t>prostorová blízkost </a:t>
            </a:r>
          </a:p>
          <a:p>
            <a:pPr marL="228600" lvl="1" indent="0">
              <a:buNone/>
            </a:pPr>
            <a:r>
              <a:rPr lang="cs-CZ" dirty="0"/>
              <a:t>aglomerační efekty,</a:t>
            </a:r>
          </a:p>
          <a:p>
            <a:pPr marL="228600" lvl="1" indent="0">
              <a:buNone/>
            </a:pPr>
            <a:r>
              <a:rPr lang="cs-CZ" dirty="0"/>
              <a:t>pospolitost místních komunit, pocit sounáležitosti s místní kulturou </a:t>
            </a:r>
          </a:p>
          <a:p>
            <a:pPr marL="228600" lvl="1" indent="0">
              <a:buNone/>
            </a:pPr>
            <a:r>
              <a:rPr lang="cs-CZ" dirty="0"/>
              <a:t>tradiční hodnoty místních obyvatel</a:t>
            </a:r>
          </a:p>
          <a:p>
            <a:pPr marL="0" indent="0">
              <a:buNone/>
            </a:pPr>
            <a:r>
              <a:rPr lang="cs-CZ" b="1" dirty="0"/>
              <a:t>úspěšné výrobní okrsky</a:t>
            </a:r>
          </a:p>
          <a:p>
            <a:pPr marL="0" indent="0">
              <a:buNone/>
            </a:pPr>
            <a:r>
              <a:rPr lang="cs-CZ" dirty="0"/>
              <a:t>Bádensko-Württembersko, Silicon </a:t>
            </a:r>
            <a:r>
              <a:rPr lang="cs-CZ" dirty="0" err="1"/>
              <a:t>Valley</a:t>
            </a:r>
            <a:r>
              <a:rPr lang="cs-CZ" dirty="0"/>
              <a:t>, soustředění inovačních firem podél silnice číslo 128 kolem Bostonu.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72AD4D4-A09D-4A1D-AE30-0B808F52E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839" y="1826444"/>
            <a:ext cx="39814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92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799D32-FBD2-498D-B5C1-45151EE9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Novodobé průmyslové teorie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2A0CD0-509D-428B-B57A-02433FF75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Vycházejí z makroekonomických teorií</a:t>
            </a:r>
          </a:p>
          <a:p>
            <a:pPr lvl="1"/>
            <a:r>
              <a:rPr lang="cs-CZ" dirty="0"/>
              <a:t>Keynesiánství</a:t>
            </a:r>
          </a:p>
          <a:p>
            <a:pPr lvl="1"/>
            <a:r>
              <a:rPr lang="cs-CZ" dirty="0"/>
              <a:t>Neoliberalismus</a:t>
            </a:r>
          </a:p>
          <a:p>
            <a:pPr lvl="1"/>
            <a:r>
              <a:rPr lang="cs-CZ" dirty="0"/>
              <a:t>Strukturalismus</a:t>
            </a:r>
          </a:p>
          <a:p>
            <a:pPr marL="0" indent="0">
              <a:buNone/>
            </a:pPr>
            <a:r>
              <a:rPr lang="cs-CZ" dirty="0"/>
              <a:t>Založené na regionálním rozvoji </a:t>
            </a:r>
          </a:p>
          <a:p>
            <a:pPr marL="228600" lvl="1" indent="0">
              <a:buNone/>
            </a:pPr>
            <a:r>
              <a:rPr lang="cs-CZ" dirty="0"/>
              <a:t>výzkum vztahů a podřízenosti mezi regiony</a:t>
            </a:r>
          </a:p>
          <a:p>
            <a:pPr marL="0" indent="0">
              <a:buNone/>
            </a:pPr>
            <a:r>
              <a:rPr lang="cs-CZ" dirty="0"/>
              <a:t>Např.</a:t>
            </a:r>
          </a:p>
          <a:p>
            <a:r>
              <a:rPr lang="cs-CZ" dirty="0"/>
              <a:t>Teorie prostorových děleb práce</a:t>
            </a:r>
          </a:p>
          <a:p>
            <a:r>
              <a:rPr lang="cs-CZ" dirty="0"/>
              <a:t>Globální produkční sítě</a:t>
            </a:r>
          </a:p>
        </p:txBody>
      </p:sp>
    </p:spTree>
    <p:extLst>
      <p:ext uri="{BB962C8B-B14F-4D97-AF65-F5344CB8AC3E}">
        <p14:creationId xmlns:p14="http://schemas.microsoft.com/office/powerpoint/2010/main" val="1830817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84FACD-299D-404F-B6CA-D7D6C4945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prostorových děleb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3BCE05-6E53-47E7-907C-FA4F8253C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291" y="2638044"/>
            <a:ext cx="11028218" cy="3804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= </a:t>
            </a:r>
            <a:r>
              <a:rPr lang="cs-CZ" dirty="0" err="1"/>
              <a:t>Spatial</a:t>
            </a:r>
            <a:r>
              <a:rPr lang="cs-CZ" dirty="0"/>
              <a:t> </a:t>
            </a:r>
            <a:r>
              <a:rPr lang="cs-CZ" dirty="0" err="1"/>
              <a:t>Divisions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Labour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err="1"/>
              <a:t>Doreen</a:t>
            </a:r>
            <a:r>
              <a:rPr lang="cs-CZ" dirty="0"/>
              <a:t> </a:t>
            </a:r>
            <a:r>
              <a:rPr lang="cs-CZ" dirty="0" err="1"/>
              <a:t>Massey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prostor je třeba chápat v pojmech relací/vztahů spojených s určitou mocí (podřízenost/nadřízenost)</a:t>
            </a:r>
          </a:p>
          <a:p>
            <a:pPr marL="228600" lvl="1" indent="0">
              <a:buNone/>
            </a:pPr>
            <a:r>
              <a:rPr lang="cs-CZ" dirty="0"/>
              <a:t>dělba práce mezi regiony v rámci jednoho odvětví</a:t>
            </a:r>
          </a:p>
          <a:p>
            <a:pPr marL="228600" lvl="1" indent="0">
              <a:buNone/>
            </a:pPr>
            <a:r>
              <a:rPr lang="cs-CZ" b="1" dirty="0"/>
              <a:t>Specializace regionů</a:t>
            </a:r>
          </a:p>
          <a:p>
            <a:pPr marL="228600" lvl="1" indent="0">
              <a:buNone/>
            </a:pPr>
            <a:r>
              <a:rPr lang="cs-CZ" dirty="0"/>
              <a:t>prostorové rozmístění jednotlivých částí výroby </a:t>
            </a:r>
            <a:r>
              <a:rPr lang="cs-CZ" dirty="0" err="1"/>
              <a:t>MNCs</a:t>
            </a:r>
            <a:r>
              <a:rPr lang="cs-CZ" dirty="0"/>
              <a:t> </a:t>
            </a:r>
          </a:p>
          <a:p>
            <a:pPr marL="228600" lvl="1" indent="0">
              <a:buNone/>
            </a:pPr>
            <a:r>
              <a:rPr lang="cs-CZ" dirty="0"/>
              <a:t>katedrála v poušti (</a:t>
            </a:r>
            <a:r>
              <a:rPr lang="cs-CZ" dirty="0" err="1"/>
              <a:t>cathedrals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desert)</a:t>
            </a:r>
          </a:p>
          <a:p>
            <a:pPr marL="228600" lvl="1" indent="0">
              <a:buNone/>
            </a:pPr>
            <a:r>
              <a:rPr lang="cs-CZ" dirty="0"/>
              <a:t> = izolovanost poboček bez vazeb na místní ekonomiku, technologicky vyspělejší oproti okolí</a:t>
            </a:r>
          </a:p>
          <a:p>
            <a:pPr marL="228600" lvl="1" indent="0">
              <a:buNone/>
            </a:pPr>
            <a:r>
              <a:rPr lang="cs-CZ" dirty="0" err="1"/>
              <a:t>deskilling</a:t>
            </a:r>
            <a:r>
              <a:rPr lang="cs-CZ" dirty="0"/>
              <a:t> = omezování tvůrčí činnosti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1EE1649-4731-4970-8A8D-A90334CA2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721" y="4197304"/>
            <a:ext cx="2900629" cy="197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06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9B5B71-7CAB-4AA5-9A59-2B3EC853B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Globální produkční sítě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3840F9-425E-4410-926D-9F506688B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91" y="2638044"/>
            <a:ext cx="10612582" cy="3748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=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 </a:t>
            </a:r>
            <a:r>
              <a:rPr lang="cs-CZ" dirty="0" err="1"/>
              <a:t>Networks</a:t>
            </a:r>
            <a:r>
              <a:rPr lang="cs-CZ" dirty="0"/>
              <a:t> (GPN)</a:t>
            </a:r>
          </a:p>
          <a:p>
            <a:pPr marL="228600" lvl="1" indent="0">
              <a:buNone/>
            </a:pPr>
            <a:r>
              <a:rPr lang="cs-CZ" dirty="0"/>
              <a:t>vztahy mezi firmami, dodavatelé x odběratelé</a:t>
            </a:r>
          </a:p>
          <a:p>
            <a:pPr marL="228600" lvl="1" indent="0">
              <a:buNone/>
            </a:pPr>
            <a:endParaRPr lang="cs-CZ" dirty="0"/>
          </a:p>
          <a:p>
            <a:pPr marL="228600" lvl="1" indent="0">
              <a:buNone/>
            </a:pPr>
            <a:r>
              <a:rPr lang="cs-CZ" dirty="0"/>
              <a:t>pozice konkrétní firmy ve struktuře</a:t>
            </a:r>
          </a:p>
          <a:p>
            <a:pPr marL="228600" lvl="1" indent="0">
              <a:buNone/>
            </a:pPr>
            <a:endParaRPr lang="cs-CZ" dirty="0"/>
          </a:p>
          <a:p>
            <a:pPr marL="228600" lvl="1" indent="0">
              <a:buNone/>
            </a:pPr>
            <a:r>
              <a:rPr lang="cs-CZ" dirty="0"/>
              <a:t>silová asymetrie, </a:t>
            </a:r>
            <a:r>
              <a:rPr lang="cs-CZ" dirty="0" err="1"/>
              <a:t>MNCs</a:t>
            </a:r>
            <a:r>
              <a:rPr lang="cs-CZ" dirty="0"/>
              <a:t> si určují své dodavatele</a:t>
            </a:r>
          </a:p>
          <a:p>
            <a:pPr marL="457200" lvl="2" indent="0">
              <a:buNone/>
            </a:pPr>
            <a:r>
              <a:rPr lang="cs-CZ" dirty="0"/>
              <a:t>Uzavřené regiony</a:t>
            </a:r>
          </a:p>
          <a:p>
            <a:pPr marL="228600" lvl="1" indent="0">
              <a:buNone/>
            </a:pPr>
            <a:endParaRPr lang="cs-CZ" dirty="0"/>
          </a:p>
          <a:p>
            <a:pPr marL="228600" lvl="1" indent="0">
              <a:buNone/>
            </a:pPr>
            <a:r>
              <a:rPr lang="cs-CZ" dirty="0"/>
              <a:t>globální dodavatelé, dodavatelé I. a II. úrovně, lokální dodavatelé III. úrovně</a:t>
            </a:r>
          </a:p>
          <a:p>
            <a:pPr marL="457200" lvl="2" indent="0">
              <a:buNone/>
            </a:pPr>
            <a:r>
              <a:rPr lang="cs-CZ" dirty="0"/>
              <a:t> Je možné svou pozici měnit?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3C3FA3E-C0E3-44D8-9C48-825EEE128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659" y="2443596"/>
            <a:ext cx="43624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60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C1E6C1-D31D-423C-92A8-066B1AF99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400300"/>
            <a:ext cx="3698803" cy="1748898"/>
          </a:xfrm>
          <a:noFill/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cs-CZ" altLang="cs-CZ" sz="2400" dirty="0">
                <a:solidFill>
                  <a:schemeClr val="tx1"/>
                </a:solidFill>
              </a:rPr>
              <a:t>lokalizační faktory </a:t>
            </a:r>
            <a:br>
              <a:rPr lang="cs-CZ" altLang="cs-CZ" sz="2400" dirty="0">
                <a:solidFill>
                  <a:schemeClr val="tx1"/>
                </a:solidFill>
              </a:rPr>
            </a:br>
            <a:br>
              <a:rPr lang="cs-CZ" altLang="cs-CZ" sz="2400" dirty="0">
                <a:solidFill>
                  <a:schemeClr val="tx1"/>
                </a:solidFill>
              </a:rPr>
            </a:b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dirty="0">
                <a:solidFill>
                  <a:schemeClr val="tx1"/>
                </a:solidFill>
              </a:rPr>
              <a:t>Přírodní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997818-7AD6-456A-972C-CBAA1C514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1500" dirty="0">
                <a:solidFill>
                  <a:schemeClr val="bg1"/>
                </a:solidFill>
              </a:rPr>
              <a:t>Výskyt komplexu surovin dostupných v daném regionu formuje jeho prostorovou strukturu a má velký vliv na rozvoj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500" dirty="0">
                <a:solidFill>
                  <a:schemeClr val="bg1"/>
                </a:solidFill>
              </a:rPr>
              <a:t>Struktura vytvořená v období rozvoj těžby obvykle získá nový charakter v pozdějších obdobích (nové impulsy rozvoje)</a:t>
            </a:r>
          </a:p>
          <a:p>
            <a:pPr marL="0" indent="0">
              <a:lnSpc>
                <a:spcPct val="90000"/>
              </a:lnSpc>
              <a:buNone/>
            </a:pPr>
            <a:endParaRPr lang="cs-CZ" sz="15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1500" dirty="0">
                <a:solidFill>
                  <a:schemeClr val="bg1"/>
                </a:solidFill>
              </a:rPr>
              <a:t>Se zkvalitněním dopravy – pokles významu jako lokalizačního faktoru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500" b="1" dirty="0">
                <a:solidFill>
                  <a:schemeClr val="bg1"/>
                </a:solidFill>
              </a:rPr>
              <a:t>Voda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cs-CZ" sz="1500" dirty="0">
                <a:solidFill>
                  <a:schemeClr val="bg1"/>
                </a:solidFill>
              </a:rPr>
              <a:t>Při lokalizaci analýza z hlediska kvantity a kvality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cs-CZ" sz="1500" dirty="0">
                <a:solidFill>
                  <a:schemeClr val="bg1"/>
                </a:solidFill>
              </a:rPr>
              <a:t>Řada výrobních oborů spotřebovává velké objemy vody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cs-CZ" sz="1500" dirty="0">
                <a:solidFill>
                  <a:schemeClr val="bg1"/>
                </a:solidFill>
              </a:rPr>
              <a:t>Největší spotřeba – chemický průmysl, rafinace ropy, energetický průmysl, hutnictví železa a barevných kovů, průmysl papíru a celulózy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cs-CZ" sz="1500" dirty="0">
                <a:solidFill>
                  <a:schemeClr val="bg1"/>
                </a:solidFill>
              </a:rPr>
              <a:t>Na kvalitu vody náročné – potravinářský průmysl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500" b="1" dirty="0">
                <a:solidFill>
                  <a:schemeClr val="bg1"/>
                </a:solidFill>
              </a:rPr>
              <a:t>Klima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cs-CZ" sz="1500" dirty="0">
                <a:solidFill>
                  <a:schemeClr val="bg1"/>
                </a:solidFill>
              </a:rPr>
              <a:t>Faktor lokalizace s klesajícím významem, možnost klimatizace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cs-CZ" sz="1500" dirty="0">
                <a:solidFill>
                  <a:schemeClr val="bg1"/>
                </a:solidFill>
              </a:rPr>
              <a:t>Vliv na kvalitu produkce – při výrobě fotografických materiálů, zpracování vlny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cs-CZ" sz="1500" dirty="0">
                <a:solidFill>
                  <a:schemeClr val="bg1"/>
                </a:solidFill>
              </a:rPr>
              <a:t>Kvalita ovzduší důležitá pro farmaceutický a kosmetický </a:t>
            </a:r>
            <a:r>
              <a:rPr lang="cs-CZ" sz="1500" dirty="0" err="1">
                <a:solidFill>
                  <a:schemeClr val="bg1"/>
                </a:solidFill>
              </a:rPr>
              <a:t>prům</a:t>
            </a:r>
            <a:r>
              <a:rPr lang="cs-CZ" sz="15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cs-CZ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04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1119D1-5693-4BD1-9355-46003228A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Přírodní lokalizační faktory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C2CDD5-6F93-4B7B-BF4D-AEE6735CD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" y="2638044"/>
            <a:ext cx="9417525" cy="4219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Suroviny</a:t>
            </a:r>
          </a:p>
          <a:p>
            <a:pPr marL="228600" lvl="1" indent="0">
              <a:buNone/>
            </a:pPr>
            <a:r>
              <a:rPr lang="cs-CZ" dirty="0"/>
              <a:t>Význam surovin typický v období počátků rozvoje průmyslu – první manufaktury a továrny vznikaly v oblastech s dostatečným výskytem surovin (dřevo, uhlí, železná ruda, sklářské písky, oblasti chovu ovcí, pěstování lnu, obilovin…)</a:t>
            </a:r>
          </a:p>
          <a:p>
            <a:pPr marL="228600" lvl="1" indent="0">
              <a:buNone/>
            </a:pPr>
            <a:r>
              <a:rPr lang="cs-CZ" dirty="0"/>
              <a:t>Neobnovitelné (minerální, nerostné) x obnovitelné (biomasa)</a:t>
            </a:r>
          </a:p>
          <a:p>
            <a:pPr marL="0" indent="0">
              <a:buNone/>
            </a:pPr>
            <a:r>
              <a:rPr lang="cs-CZ" b="1" dirty="0"/>
              <a:t>Minerální suroviny</a:t>
            </a:r>
          </a:p>
          <a:p>
            <a:pPr marL="228600" lvl="1" indent="0">
              <a:buNone/>
            </a:pPr>
            <a:r>
              <a:rPr lang="cs-CZ" dirty="0"/>
              <a:t>Rudné (zpracovatelné na kovy – železná ruda, rudy barevných a drahých kovů)</a:t>
            </a:r>
          </a:p>
          <a:p>
            <a:pPr marL="228600" lvl="1" indent="0">
              <a:buNone/>
            </a:pPr>
            <a:r>
              <a:rPr lang="cs-CZ" dirty="0"/>
              <a:t>Energetické (ropa, zemní plyn, uhlí, uran…)</a:t>
            </a:r>
          </a:p>
          <a:p>
            <a:pPr marL="228600" lvl="1" indent="0">
              <a:buNone/>
            </a:pPr>
            <a:r>
              <a:rPr lang="cs-CZ" dirty="0"/>
              <a:t>Chemické (fosfáty, nitráty, ropa, draselné soli…)</a:t>
            </a:r>
          </a:p>
          <a:p>
            <a:pPr marL="228600" lvl="1" indent="0">
              <a:buNone/>
            </a:pPr>
            <a:r>
              <a:rPr lang="cs-CZ" dirty="0"/>
              <a:t>Stavební (stavební kámen – žula, pískovec; vápenec, jíly, písky, štěrky…)</a:t>
            </a:r>
          </a:p>
          <a:p>
            <a:pPr marL="228600" lvl="1" indent="0">
              <a:buNone/>
            </a:pPr>
            <a:r>
              <a:rPr lang="cs-CZ" dirty="0"/>
              <a:t>Ostatní (sklářské písky…)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2486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5885074-FB58-4B37-8929-8444EBFC1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939396"/>
          </a:xfrm>
          <a:noFill/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dirty="0">
                <a:solidFill>
                  <a:schemeClr val="tx1"/>
                </a:solidFill>
              </a:rPr>
              <a:t>lokalizační faktory</a:t>
            </a:r>
            <a:br>
              <a:rPr lang="cs-CZ" altLang="cs-CZ" sz="2400" dirty="0">
                <a:solidFill>
                  <a:schemeClr val="tx1"/>
                </a:solidFill>
              </a:rPr>
            </a:br>
            <a:br>
              <a:rPr lang="cs-CZ" altLang="cs-CZ" sz="2400" dirty="0">
                <a:solidFill>
                  <a:schemeClr val="tx1"/>
                </a:solidFill>
              </a:rPr>
            </a:b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dirty="0">
                <a:solidFill>
                  <a:schemeClr val="tx1"/>
                </a:solidFill>
              </a:rPr>
              <a:t> Socioekonomické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7726CF-9C18-4AFB-956C-BA7308FDA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b="1">
                <a:solidFill>
                  <a:schemeClr val="bg1"/>
                </a:solidFill>
              </a:rPr>
              <a:t>Energie</a:t>
            </a:r>
          </a:p>
          <a:p>
            <a:pPr marL="228600" lvl="1" indent="0">
              <a:buNone/>
            </a:pPr>
            <a:r>
              <a:rPr lang="cs-CZ">
                <a:solidFill>
                  <a:schemeClr val="bg1"/>
                </a:solidFill>
              </a:rPr>
              <a:t>Průmysl má největší spotřebu energie ze všech hosp. odvětví, některé obory – energeticky náročné (hutnictví železa, bar. kovů, chemický p., výroba skla)</a:t>
            </a:r>
          </a:p>
          <a:p>
            <a:pPr marL="0" indent="0">
              <a:buNone/>
            </a:pPr>
            <a:r>
              <a:rPr lang="cs-CZ" b="1">
                <a:solidFill>
                  <a:schemeClr val="bg1"/>
                </a:solidFill>
              </a:rPr>
              <a:t>Tendence ve spotřeby energie:</a:t>
            </a:r>
          </a:p>
          <a:p>
            <a:pPr marL="228600" lvl="1" indent="0">
              <a:buNone/>
            </a:pPr>
            <a:r>
              <a:rPr lang="cs-CZ">
                <a:solidFill>
                  <a:schemeClr val="bg1"/>
                </a:solidFill>
              </a:rPr>
              <a:t>Růst celkové spotřeby energie</a:t>
            </a:r>
          </a:p>
          <a:p>
            <a:pPr marL="228600" lvl="1" indent="0">
              <a:buNone/>
            </a:pPr>
            <a:r>
              <a:rPr lang="cs-CZ">
                <a:solidFill>
                  <a:schemeClr val="bg1"/>
                </a:solidFill>
              </a:rPr>
              <a:t>Strukturální změny ve využívání energetických zdrojů (dřevo – uhlí – ropa, zemní plyn – jaderná energetika – alternativní zdroje)</a:t>
            </a:r>
          </a:p>
          <a:p>
            <a:pPr marL="228600" lvl="1" indent="0">
              <a:buNone/>
            </a:pPr>
            <a:r>
              <a:rPr lang="cs-CZ">
                <a:solidFill>
                  <a:schemeClr val="bg1"/>
                </a:solidFill>
              </a:rPr>
              <a:t>Nerovnoměrnost rozmístění zásob a spotřeby (exportní oblast – Perský záliv (ropa), Austrálie (uhlí, uran), Kanada (uran)… x oblasti deficitu – dovozci – Z Evropa, USA, Japonsko)</a:t>
            </a:r>
          </a:p>
          <a:p>
            <a:pPr marL="228600" lvl="1" indent="0">
              <a:buNone/>
            </a:pPr>
            <a:r>
              <a:rPr lang="cs-CZ">
                <a:solidFill>
                  <a:schemeClr val="bg1"/>
                </a:solidFill>
              </a:rPr>
              <a:t>Intenzifikace využívání energetických zdrojů – snižování energetické náročnosti po ropné krizi, racionálnější využívání</a:t>
            </a:r>
          </a:p>
          <a:p>
            <a:pPr marL="228600" lvl="1" indent="0">
              <a:buNone/>
            </a:pPr>
            <a:r>
              <a:rPr lang="cs-CZ">
                <a:solidFill>
                  <a:schemeClr val="bg1"/>
                </a:solidFill>
              </a:rPr>
              <a:t>Zavádění alternativních zdrojů energie – vodní, geotermální, větrná, sluneční, přílivová energie, biomasa…</a:t>
            </a:r>
          </a:p>
          <a:p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3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885074-FB58-4B37-8929-8444EBFC1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Socioekonomické lokalizační faktory II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7726CF-9C18-4AFB-956C-BA7308FDA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2638044"/>
            <a:ext cx="11277600" cy="42199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altLang="cs-CZ" sz="2000" b="1" dirty="0"/>
              <a:t>Doprava</a:t>
            </a:r>
          </a:p>
          <a:p>
            <a:pPr marL="228600" lvl="1" indent="0">
              <a:buNone/>
            </a:pPr>
            <a:r>
              <a:rPr lang="cs-CZ" altLang="cs-CZ" sz="2000" dirty="0"/>
              <a:t>Jeden z prvních lokalizačních faktorů, význam však klesá</a:t>
            </a:r>
          </a:p>
          <a:p>
            <a:pPr marL="228600" lvl="1" indent="0">
              <a:buNone/>
            </a:pPr>
            <a:r>
              <a:rPr lang="cs-CZ" altLang="cs-CZ" sz="2000" dirty="0"/>
              <a:t> Náklady na dopravu závisí na vzdálenosti, druhu přepravy, množství a druhu přepravovaného materiálu</a:t>
            </a:r>
          </a:p>
          <a:p>
            <a:pPr marL="228600" lvl="1" indent="0">
              <a:buNone/>
            </a:pPr>
            <a:r>
              <a:rPr lang="cs-CZ" altLang="cs-CZ" sz="2000" dirty="0"/>
              <a:t>Stálé (fixní) náklady – čím větší vzdálenost, tím menší náklady na přepravu jednotkového množství</a:t>
            </a:r>
          </a:p>
          <a:p>
            <a:pPr marL="228600" lvl="1" indent="0">
              <a:buNone/>
            </a:pPr>
            <a:r>
              <a:rPr lang="cs-CZ" altLang="cs-CZ" sz="2000" dirty="0"/>
              <a:t>Nestálé (provozní) náklady – závislé na vzdálenosti, diferencované podle jednotlivých druhů dopravy</a:t>
            </a:r>
          </a:p>
          <a:p>
            <a:pPr marL="228600" lvl="1" indent="0">
              <a:buNone/>
            </a:pPr>
            <a:endParaRPr lang="cs-CZ" altLang="cs-CZ" sz="2000" dirty="0"/>
          </a:p>
          <a:p>
            <a:pPr marL="0" indent="0">
              <a:buNone/>
            </a:pPr>
            <a:r>
              <a:rPr lang="cs-CZ" altLang="cs-CZ" sz="2000" b="1" dirty="0"/>
              <a:t>Lokalizační implikace prostorové diferenciace dop. nákladů:</a:t>
            </a:r>
          </a:p>
          <a:p>
            <a:pPr marL="457200" lvl="2" indent="0">
              <a:buNone/>
            </a:pPr>
            <a:r>
              <a:rPr lang="cs-CZ" altLang="cs-CZ" sz="2000" dirty="0"/>
              <a:t>A) </a:t>
            </a:r>
            <a:r>
              <a:rPr lang="cs-CZ" altLang="cs-CZ" sz="2000" dirty="0" err="1"/>
              <a:t>Prům</a:t>
            </a:r>
            <a:r>
              <a:rPr lang="cs-CZ" altLang="cs-CZ" sz="2000" dirty="0"/>
              <a:t>. výroba může být vázaná na oblast odbytu – velká hmotnost a objem (např. výroba nápojů) nebo rychle se kazící produkty (pekárny)</a:t>
            </a:r>
          </a:p>
          <a:p>
            <a:pPr marL="457200" lvl="2" indent="0">
              <a:buNone/>
            </a:pPr>
            <a:r>
              <a:rPr lang="cs-CZ" altLang="cs-CZ" sz="2000" dirty="0"/>
              <a:t>B) Na oblast s jinou lokalizační výhodou (výskyt surovin) – objem zpracovávaných surovin – hutnictví, cukrovarnictví</a:t>
            </a:r>
          </a:p>
          <a:p>
            <a:pPr marL="457200" lvl="2" indent="0">
              <a:buNone/>
            </a:pPr>
            <a:r>
              <a:rPr lang="cs-CZ" altLang="cs-CZ" sz="2000" dirty="0"/>
              <a:t>C) Lokalizace v přechodné oblasti – významné dopravní uzly, např. přístavy – petrochemie, zpracování ryb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9228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2551B-2C78-40AD-B18B-423A9C1DB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Socioekonomické lokalizační faktory </a:t>
            </a:r>
            <a:r>
              <a:rPr lang="cs-CZ" altLang="cs-CZ"/>
              <a:t>IIi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118D8E-EF11-4C18-A804-66880B34D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2385392"/>
            <a:ext cx="11330608" cy="41611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altLang="cs-CZ" sz="2000" b="1" dirty="0"/>
              <a:t>Pracovní síla</a:t>
            </a:r>
          </a:p>
          <a:p>
            <a:pPr marL="228600" lvl="1" indent="0">
              <a:buNone/>
            </a:pPr>
            <a:r>
              <a:rPr lang="cs-CZ" altLang="cs-CZ" sz="2000" dirty="0"/>
              <a:t>Kvantita pracovní síly</a:t>
            </a:r>
          </a:p>
          <a:p>
            <a:pPr marL="228600" lvl="1" indent="0">
              <a:buNone/>
            </a:pPr>
            <a:r>
              <a:rPr lang="cs-CZ" altLang="cs-CZ" sz="2000" dirty="0"/>
              <a:t>Kvalita pracovní síly</a:t>
            </a:r>
          </a:p>
          <a:p>
            <a:pPr marL="228600" lvl="1" indent="0">
              <a:buNone/>
            </a:pPr>
            <a:r>
              <a:rPr lang="cs-CZ" altLang="cs-CZ" sz="2000" dirty="0"/>
              <a:t>Náklady na pracovní sílu</a:t>
            </a:r>
          </a:p>
          <a:p>
            <a:pPr marL="228600" lvl="1" indent="0">
              <a:buNone/>
            </a:pPr>
            <a:r>
              <a:rPr lang="cs-CZ" altLang="cs-CZ" sz="2000" dirty="0"/>
              <a:t>Kvalifikovaná x nekvalifikovaná pracovní síla (montáž x </a:t>
            </a:r>
            <a:r>
              <a:rPr lang="cs-CZ" altLang="cs-CZ" sz="2000" dirty="0" err="1"/>
              <a:t>hi-tech</a:t>
            </a:r>
            <a:r>
              <a:rPr lang="cs-CZ" altLang="cs-CZ" sz="2000" dirty="0"/>
              <a:t>) </a:t>
            </a:r>
          </a:p>
          <a:p>
            <a:pPr marL="228600" lvl="1" indent="0">
              <a:buNone/>
            </a:pPr>
            <a:endParaRPr lang="cs-CZ" altLang="cs-CZ" sz="2000" dirty="0"/>
          </a:p>
          <a:p>
            <a:pPr marL="0" indent="0">
              <a:buNone/>
            </a:pPr>
            <a:r>
              <a:rPr lang="cs-CZ" altLang="cs-CZ" sz="2000" b="1" dirty="0"/>
              <a:t>Infrastruktura</a:t>
            </a:r>
          </a:p>
          <a:p>
            <a:pPr marL="228600" lvl="1" indent="0">
              <a:buNone/>
            </a:pPr>
            <a:r>
              <a:rPr lang="cs-CZ" altLang="cs-CZ" sz="2000" dirty="0"/>
              <a:t>Soubor technických a stavebních zařízení, která jsou potřebná pro technické zabezpečení výroby</a:t>
            </a:r>
          </a:p>
          <a:p>
            <a:pPr marL="228600" lvl="1" indent="0">
              <a:buNone/>
            </a:pPr>
            <a:r>
              <a:rPr lang="cs-CZ" altLang="cs-CZ" sz="2000" dirty="0"/>
              <a:t>Investice do území, která vytváří podmínky pro jeho rozvoj</a:t>
            </a:r>
          </a:p>
          <a:p>
            <a:pPr marL="228600" lvl="1" indent="0">
              <a:buNone/>
            </a:pPr>
            <a:r>
              <a:rPr lang="cs-CZ" altLang="cs-CZ" sz="2000" u="sng" dirty="0"/>
              <a:t>Technická infrastruktura </a:t>
            </a:r>
            <a:r>
              <a:rPr lang="cs-CZ" altLang="cs-CZ" sz="2000" dirty="0"/>
              <a:t>– dopravní síť a dopravní zařízení, (</a:t>
            </a:r>
            <a:r>
              <a:rPr lang="cs-CZ" altLang="cs-CZ" sz="2000" dirty="0" err="1"/>
              <a:t>dopr</a:t>
            </a:r>
            <a:r>
              <a:rPr lang="cs-CZ" altLang="cs-CZ" sz="2000" dirty="0"/>
              <a:t>. </a:t>
            </a:r>
            <a:r>
              <a:rPr lang="cs-CZ" altLang="cs-CZ" sz="2000" dirty="0" err="1"/>
              <a:t>infr</a:t>
            </a:r>
            <a:r>
              <a:rPr lang="cs-CZ" altLang="cs-CZ" sz="2000" dirty="0"/>
              <a:t>.), energetická síť a zařízení (energetická </a:t>
            </a:r>
            <a:r>
              <a:rPr lang="cs-CZ" altLang="cs-CZ" sz="2000" dirty="0" err="1"/>
              <a:t>infr</a:t>
            </a:r>
            <a:r>
              <a:rPr lang="cs-CZ" altLang="cs-CZ" sz="2000" dirty="0"/>
              <a:t>.), informační síť a zařízení (informační </a:t>
            </a:r>
            <a:r>
              <a:rPr lang="cs-CZ" altLang="cs-CZ" sz="2000" dirty="0" err="1"/>
              <a:t>infr</a:t>
            </a:r>
            <a:r>
              <a:rPr lang="cs-CZ" altLang="cs-CZ" sz="2000" dirty="0"/>
              <a:t>.) </a:t>
            </a:r>
          </a:p>
          <a:p>
            <a:pPr marL="228600" lvl="1" indent="0">
              <a:buNone/>
            </a:pPr>
            <a:r>
              <a:rPr lang="cs-CZ" altLang="cs-CZ" sz="2000" u="sng" dirty="0"/>
              <a:t>Sociální infrastruktura </a:t>
            </a:r>
            <a:r>
              <a:rPr lang="cs-CZ" altLang="cs-CZ" sz="2000" dirty="0"/>
              <a:t>– soubor zařízení, které poskytuje služby pracovníkům resp. obyvatelstvu (školy, zdrav. , sport. a kult. zařízení)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067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DDEFB-3E31-4DFC-B378-731812C6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Aspekty průmyslové výroby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4DB9CC-04B3-45A3-A778-7FCDE7476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Ekonomické </a:t>
            </a:r>
            <a:r>
              <a:rPr lang="cs-CZ" dirty="0"/>
              <a:t>– HDP, hospodářská organizace, ekonomická vyspělost </a:t>
            </a:r>
          </a:p>
          <a:p>
            <a:r>
              <a:rPr lang="cs-CZ" b="1" dirty="0"/>
              <a:t>Společenské </a:t>
            </a:r>
            <a:r>
              <a:rPr lang="cs-CZ" dirty="0"/>
              <a:t>– zaměstnanost, industrializace, </a:t>
            </a:r>
            <a:r>
              <a:rPr lang="cs-CZ" dirty="0" err="1"/>
              <a:t>deindustrializace</a:t>
            </a:r>
            <a:r>
              <a:rPr lang="cs-CZ" dirty="0"/>
              <a:t>, </a:t>
            </a:r>
            <a:r>
              <a:rPr lang="cs-CZ" dirty="0" err="1"/>
              <a:t>reindustrializace</a:t>
            </a:r>
            <a:r>
              <a:rPr lang="cs-CZ" dirty="0"/>
              <a:t> </a:t>
            </a:r>
          </a:p>
          <a:p>
            <a:r>
              <a:rPr lang="cs-CZ" b="1" dirty="0"/>
              <a:t>Prostorové </a:t>
            </a:r>
            <a:r>
              <a:rPr lang="cs-CZ" dirty="0"/>
              <a:t>– urbanizace, koncentrační areály, územní rozvoj, plánování </a:t>
            </a:r>
          </a:p>
          <a:p>
            <a:r>
              <a:rPr lang="cs-CZ" b="1" dirty="0"/>
              <a:t>Enviromentální</a:t>
            </a:r>
            <a:r>
              <a:rPr lang="cs-CZ" dirty="0"/>
              <a:t> – ochrana životního prostředí, trvale udržitelný rozvoj </a:t>
            </a:r>
          </a:p>
          <a:p>
            <a:r>
              <a:rPr lang="cs-CZ" b="1" dirty="0"/>
              <a:t>Technické a technologické </a:t>
            </a:r>
            <a:r>
              <a:rPr lang="cs-CZ" dirty="0"/>
              <a:t>– technický pokrok, inovace</a:t>
            </a:r>
          </a:p>
          <a:p>
            <a:r>
              <a:rPr lang="cs-CZ" b="1" dirty="0"/>
              <a:t>Politicko-geografické </a:t>
            </a:r>
            <a:r>
              <a:rPr lang="cs-CZ" dirty="0"/>
              <a:t>– ekonomická moc</a:t>
            </a:r>
          </a:p>
        </p:txBody>
      </p:sp>
    </p:spTree>
    <p:extLst>
      <p:ext uri="{BB962C8B-B14F-4D97-AF65-F5344CB8AC3E}">
        <p14:creationId xmlns:p14="http://schemas.microsoft.com/office/powerpoint/2010/main" val="1411219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DC6A1E-97A5-4FD1-AF92-DCC0707AD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Průmyslový Lokalizační faktor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D75558F-637A-4196-AC12-3EB258B5A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948" y="2638044"/>
            <a:ext cx="10243930" cy="39880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altLang="cs-CZ" dirty="0"/>
              <a:t>V regionálně ekonomickém pojetí představuje lokalizační faktor </a:t>
            </a:r>
            <a:r>
              <a:rPr lang="cs-CZ" altLang="cs-CZ" b="1" dirty="0"/>
              <a:t>výhodu úspory nákladů</a:t>
            </a:r>
            <a:r>
              <a:rPr lang="cs-CZ" altLang="cs-CZ" dirty="0"/>
              <a:t>, které dosáhneme tím, že danou aktivitu lokalizujeme právě na určitém místě a ne jinde</a:t>
            </a:r>
          </a:p>
          <a:p>
            <a:pPr marL="228600" lvl="1" indent="0">
              <a:buNone/>
            </a:pPr>
            <a:r>
              <a:rPr lang="cs-CZ" dirty="0"/>
              <a:t>Snaha kapitalistických vlastníků hledajících nejvýhodnější umístění své firmy.   =&gt;Vznik lokalizačních teorií</a:t>
            </a:r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r>
              <a:rPr lang="cs-CZ" altLang="cs-CZ" dirty="0"/>
              <a:t>Lokalizační faktory nepůsobí selektivně, mnohé jsou vzájemně podmíněné, jiné se vylučují. Význam jednotlivých faktorů je proměnlivý v čase</a:t>
            </a:r>
          </a:p>
          <a:p>
            <a:pPr marL="457200" lvl="2" indent="0">
              <a:buNone/>
            </a:pPr>
            <a:r>
              <a:rPr lang="cs-CZ" dirty="0"/>
              <a:t>Doprava x suroviny  </a:t>
            </a:r>
          </a:p>
          <a:p>
            <a:pPr marL="457200" lvl="2" indent="0">
              <a:buNone/>
            </a:pPr>
            <a:r>
              <a:rPr lang="cs-CZ" dirty="0"/>
              <a:t>Těžba x životní prostředí</a:t>
            </a:r>
            <a:endParaRPr lang="cs-CZ" altLang="cs-CZ" dirty="0"/>
          </a:p>
          <a:p>
            <a:pPr marL="0" indent="0">
              <a:buNone/>
            </a:pPr>
            <a:r>
              <a:rPr lang="cs-CZ" altLang="cs-CZ" dirty="0"/>
              <a:t>V případě zachování průmyslových kapacit při zániku nebo změně lokalizačních faktorů hovoříme o geografické setrvačnosti (tzv. </a:t>
            </a:r>
            <a:r>
              <a:rPr lang="cs-CZ" altLang="cs-CZ" b="1" dirty="0"/>
              <a:t>geografické inercii</a:t>
            </a:r>
            <a:r>
              <a:rPr lang="cs-CZ" altLang="cs-CZ" dirty="0"/>
              <a:t>)</a:t>
            </a:r>
          </a:p>
          <a:p>
            <a:pPr lvl="1"/>
            <a:r>
              <a:rPr lang="cs-CZ" dirty="0"/>
              <a:t>Strukturálně postižené regiony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pl-PL" dirty="0"/>
              <a:t>Základní otázka: </a:t>
            </a:r>
            <a:r>
              <a:rPr lang="pl-PL" b="1" dirty="0"/>
              <a:t>Co má největší vliv na lokalizaci?</a:t>
            </a:r>
            <a:endParaRPr lang="cs-CZ" b="1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0769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59BD8C-1F3E-4466-A6DE-CEBA39FFB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Vývoj lokalizačních teorií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52709F4-0CEC-4DA9-8F53-0CA1B1FCF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157" y="3085411"/>
            <a:ext cx="9488556" cy="31019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konec 19. století, neoklasické přístupy - hledání obecného modelu optimálního umístění jedné nebo více firem v prostoru - von </a:t>
            </a:r>
            <a:r>
              <a:rPr lang="cs-CZ" dirty="0" err="1"/>
              <a:t>Thünenova</a:t>
            </a:r>
            <a:r>
              <a:rPr lang="cs-CZ" dirty="0"/>
              <a:t> lokalizační teorie (1826), řešila zemědělství. </a:t>
            </a:r>
          </a:p>
          <a:p>
            <a:pPr marL="0" indent="0">
              <a:buNone/>
            </a:pPr>
            <a:r>
              <a:rPr lang="cs-CZ" dirty="0"/>
              <a:t> Wilhelm </a:t>
            </a:r>
            <a:r>
              <a:rPr lang="cs-CZ" dirty="0" err="1"/>
              <a:t>Launhardt</a:t>
            </a:r>
            <a:r>
              <a:rPr lang="cs-CZ" dirty="0"/>
              <a:t> (1882)</a:t>
            </a:r>
          </a:p>
          <a:p>
            <a:pPr marL="0" indent="0">
              <a:buNone/>
            </a:pPr>
            <a:r>
              <a:rPr lang="cs-CZ" dirty="0"/>
              <a:t> abstraktní model řešení lokalizace průmyslového podniku = lokalizační trojúhelník, </a:t>
            </a:r>
          </a:p>
          <a:p>
            <a:pPr marL="0" indent="0">
              <a:buNone/>
            </a:pPr>
            <a:r>
              <a:rPr lang="cs-CZ" dirty="0"/>
              <a:t>faktor dopravních nákladů (nejdůležitější)</a:t>
            </a:r>
          </a:p>
          <a:p>
            <a:pPr marL="0" indent="0">
              <a:buNone/>
            </a:pPr>
            <a:r>
              <a:rPr lang="cs-CZ" dirty="0"/>
              <a:t> trojúhelník = dva vrcholy jako místa těžby surovin + třetí vrchol místo spotřeby,</a:t>
            </a:r>
          </a:p>
          <a:p>
            <a:pPr lvl="1">
              <a:buFontTx/>
              <a:buChar char="-"/>
            </a:pPr>
            <a:r>
              <a:rPr lang="cs-CZ" dirty="0"/>
              <a:t> optimální umístění podniku v těžišti trojúhelníku. </a:t>
            </a:r>
          </a:p>
          <a:p>
            <a:pPr lvl="1">
              <a:buFontTx/>
              <a:buChar char="-"/>
            </a:pPr>
            <a:endParaRPr lang="cs-CZ" dirty="0"/>
          </a:p>
          <a:p>
            <a:pPr marL="0" indent="0">
              <a:buNone/>
            </a:pPr>
            <a:r>
              <a:rPr lang="cs-CZ" dirty="0"/>
              <a:t>Kritika:  abstrakce “izolovaného hospodářství”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CC5F69E-C2C9-42D2-A575-FA61B121D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864" y="4238731"/>
            <a:ext cx="1676400" cy="225742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7F67664-7204-4273-9121-110B9F99BC6A}"/>
              </a:ext>
            </a:extLst>
          </p:cNvPr>
          <p:cNvSpPr txBox="1"/>
          <p:nvPr/>
        </p:nvSpPr>
        <p:spPr>
          <a:xfrm>
            <a:off x="3945834" y="2250079"/>
            <a:ext cx="350520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Snaha o minimalizaci nákladů</a:t>
            </a:r>
          </a:p>
        </p:txBody>
      </p:sp>
    </p:spTree>
    <p:extLst>
      <p:ext uri="{BB962C8B-B14F-4D97-AF65-F5344CB8AC3E}">
        <p14:creationId xmlns:p14="http://schemas.microsoft.com/office/powerpoint/2010/main" val="869024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4680D4-DEE2-49EE-AF90-EFEAF50AEC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C52EE1-5085-4960-AD29-A926E62ECC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15AA94-C237-4412-B37B-EB317D2B05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2" y="806357"/>
            <a:ext cx="3685032" cy="4928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ABE8039-681F-4C10-ABDC-92AC807AD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655" y="1884384"/>
            <a:ext cx="4013633" cy="252858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19341D9-5DDD-4D06-91E5-CE3BAE42C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cs-CZ"/>
              <a:t>Weberův lokalizační trojúhelník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A7ADF6-7965-4DDE-A4EB-0419DC3CF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9" y="2658795"/>
            <a:ext cx="6485206" cy="402336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1400" b="1" dirty="0">
                <a:solidFill>
                  <a:srgbClr val="FFFFFF"/>
                </a:solidFill>
              </a:rPr>
              <a:t>Alfred Weber </a:t>
            </a:r>
            <a:r>
              <a:rPr lang="cs-CZ" sz="1400" dirty="0">
                <a:solidFill>
                  <a:srgbClr val="FFFFFF"/>
                </a:solidFill>
              </a:rPr>
              <a:t>(1909)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>
                <a:solidFill>
                  <a:srgbClr val="FFFFFF"/>
                </a:solidFill>
              </a:rPr>
              <a:t>Nejlepší umístění podniku je takové, u kterého jsou minimalizovány náklady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i="1" dirty="0"/>
              <a:t>místo s nejmenšími náklady = optimální místo</a:t>
            </a:r>
            <a:endParaRPr lang="cs-CZ" sz="1400" i="1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>
                <a:solidFill>
                  <a:srgbClr val="FFFFFF"/>
                </a:solidFill>
              </a:rPr>
              <a:t>tři hlavní faktory lokalizace průmyslového závodu: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cs-CZ" sz="1200" dirty="0">
                <a:solidFill>
                  <a:srgbClr val="FFFFFF"/>
                </a:solidFill>
              </a:rPr>
              <a:t>dopravní náklady, náklady na pracovní sílu a aglomerační efekty</a:t>
            </a:r>
          </a:p>
          <a:p>
            <a:pPr marL="0" indent="0">
              <a:lnSpc>
                <a:spcPct val="90000"/>
              </a:lnSpc>
              <a:buNone/>
            </a:pPr>
            <a:endParaRPr lang="cs-CZ" sz="14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>
                <a:solidFill>
                  <a:srgbClr val="FFFFFF"/>
                </a:solidFill>
              </a:rPr>
              <a:t>Přepravované materiály dělí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b="1" i="1" dirty="0" err="1">
                <a:solidFill>
                  <a:srgbClr val="FFFFFF"/>
                </a:solidFill>
              </a:rPr>
              <a:t>ubikvitní</a:t>
            </a:r>
            <a:r>
              <a:rPr lang="cs-CZ" sz="1400" dirty="0">
                <a:solidFill>
                  <a:srgbClr val="FFFFFF"/>
                </a:solidFill>
              </a:rPr>
              <a:t> suroviny nebo zdroje, které jsou v území rozmístěny rovnoměrně v dostatečném množství a v požadované kvalitě a za stejnou cenu)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cs-CZ" sz="1200" dirty="0"/>
              <a:t>svým četným výskytem fakticky neovlivňují lokalizaci</a:t>
            </a:r>
            <a:endParaRPr lang="cs-CZ" sz="12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1400" b="1" i="1" dirty="0">
                <a:solidFill>
                  <a:srgbClr val="FFFFFF"/>
                </a:solidFill>
              </a:rPr>
              <a:t>lokalizované</a:t>
            </a:r>
            <a:r>
              <a:rPr lang="cs-CZ" sz="1400" dirty="0">
                <a:solidFill>
                  <a:srgbClr val="FFFFFF"/>
                </a:solidFill>
              </a:rPr>
              <a:t> (některé suroviny jsou dostupné jen v omezené míře)</a:t>
            </a:r>
          </a:p>
          <a:p>
            <a:pPr marL="0" indent="0">
              <a:lnSpc>
                <a:spcPct val="90000"/>
              </a:lnSpc>
              <a:buNone/>
            </a:pPr>
            <a:endParaRPr lang="cs-CZ" sz="13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1300" dirty="0">
                <a:solidFill>
                  <a:srgbClr val="FFFFFF"/>
                </a:solidFill>
              </a:rPr>
              <a:t> Přínosy teorie: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300" dirty="0">
                <a:solidFill>
                  <a:srgbClr val="FFFFFF"/>
                </a:solidFill>
              </a:rPr>
              <a:t>naznačil metodické postupy,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300" dirty="0">
                <a:solidFill>
                  <a:srgbClr val="FFFFFF"/>
                </a:solidFill>
              </a:rPr>
              <a:t>přiblížil se k identifikaci lokalizačních faktorů,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300" dirty="0">
                <a:solidFill>
                  <a:srgbClr val="FFFFFF"/>
                </a:solidFill>
              </a:rPr>
              <a:t>poukázal na nezbytnost zkoumání prostorových souvislostí hospodářských procesů.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B721291-E362-4ACB-810F-F6766047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908" y="5198375"/>
            <a:ext cx="1183727" cy="148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21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D0B1BC-7414-4D12-A1A7-99D544DC9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Období po druhé světové válce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9405A8-47BC-4F43-8820-712EDBB6C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939" y="3048861"/>
            <a:ext cx="9740348" cy="310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druhá etapa v rozvoji prostorových teorií</a:t>
            </a:r>
          </a:p>
          <a:p>
            <a:pPr marL="0" indent="0">
              <a:buNone/>
            </a:pPr>
            <a:r>
              <a:rPr lang="cs-CZ" dirty="0"/>
              <a:t>Teorie lokalizace využívající </a:t>
            </a:r>
            <a:r>
              <a:rPr lang="cs-CZ" b="1" dirty="0"/>
              <a:t>vícekriteriální přístup a modelování </a:t>
            </a:r>
          </a:p>
          <a:p>
            <a:pPr marL="0" indent="0">
              <a:buNone/>
            </a:pPr>
            <a:r>
              <a:rPr lang="cs-CZ" dirty="0"/>
              <a:t>Zájem o rozvoj těchto teorií je motivován hospodářskými, politickými a sociálními problémy ve vyspělých zemích. </a:t>
            </a:r>
          </a:p>
          <a:p>
            <a:pPr marL="0" indent="0">
              <a:buNone/>
            </a:pPr>
            <a:r>
              <a:rPr lang="cs-CZ" dirty="0"/>
              <a:t>V  50. a 60. letech se zformovaly v podstatě 3 školy: </a:t>
            </a:r>
          </a:p>
          <a:p>
            <a:r>
              <a:rPr lang="cs-CZ" dirty="0"/>
              <a:t>americká (W. </a:t>
            </a:r>
            <a:r>
              <a:rPr lang="cs-CZ" dirty="0" err="1"/>
              <a:t>Isard</a:t>
            </a:r>
            <a:r>
              <a:rPr lang="cs-CZ" dirty="0"/>
              <a:t>) </a:t>
            </a:r>
          </a:p>
          <a:p>
            <a:r>
              <a:rPr lang="cs-CZ" dirty="0"/>
              <a:t>francouzská (F. </a:t>
            </a:r>
            <a:r>
              <a:rPr lang="cs-CZ" dirty="0" err="1"/>
              <a:t>Perroux</a:t>
            </a:r>
            <a:r>
              <a:rPr lang="cs-CZ" dirty="0"/>
              <a:t>)</a:t>
            </a:r>
          </a:p>
          <a:p>
            <a:r>
              <a:rPr lang="cs-CZ" dirty="0"/>
              <a:t>Ruská (</a:t>
            </a:r>
            <a:r>
              <a:rPr lang="cs-CZ" dirty="0" err="1"/>
              <a:t>Kolosovskij</a:t>
            </a:r>
            <a:r>
              <a:rPr lang="cs-CZ" dirty="0"/>
              <a:t> )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9F116C2-C3C2-4041-A599-12C8296A932B}"/>
              </a:ext>
            </a:extLst>
          </p:cNvPr>
          <p:cNvSpPr txBox="1"/>
          <p:nvPr/>
        </p:nvSpPr>
        <p:spPr>
          <a:xfrm>
            <a:off x="4359965" y="2343517"/>
            <a:ext cx="347207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Snaha o maximalizací zisku</a:t>
            </a:r>
          </a:p>
        </p:txBody>
      </p:sp>
    </p:spTree>
    <p:extLst>
      <p:ext uri="{BB962C8B-B14F-4D97-AF65-F5344CB8AC3E}">
        <p14:creationId xmlns:p14="http://schemas.microsoft.com/office/powerpoint/2010/main" val="1074304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65FB21-AEE8-4AE8-BDA8-954025053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614" y="523613"/>
            <a:ext cx="7729728" cy="1188720"/>
          </a:xfrm>
        </p:spPr>
        <p:txBody>
          <a:bodyPr/>
          <a:lstStyle/>
          <a:p>
            <a:r>
              <a:rPr lang="cs-CZ" altLang="cs-CZ" dirty="0"/>
              <a:t>Vývoj lokalizačních teorií II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318BDD-CC9A-4356-8981-440818E4D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548" y="2365513"/>
            <a:ext cx="9364516" cy="44924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altLang="cs-CZ" sz="2000" dirty="0"/>
          </a:p>
          <a:p>
            <a:pPr marL="0" indent="0">
              <a:buNone/>
            </a:pPr>
            <a:r>
              <a:rPr lang="cs-CZ" altLang="cs-CZ" sz="2000" b="1" dirty="0"/>
              <a:t>Walter </a:t>
            </a:r>
            <a:r>
              <a:rPr lang="cs-CZ" altLang="cs-CZ" sz="2000" b="1" dirty="0" err="1"/>
              <a:t>Isard</a:t>
            </a:r>
            <a:r>
              <a:rPr lang="cs-CZ" altLang="cs-CZ" sz="2000" b="1" dirty="0"/>
              <a:t> (1956)</a:t>
            </a:r>
          </a:p>
          <a:p>
            <a:pPr marL="0" indent="0">
              <a:buNone/>
            </a:pPr>
            <a:r>
              <a:rPr lang="cs-CZ" altLang="cs-CZ" sz="2000" b="1" dirty="0"/>
              <a:t>hlavní zakladatel disciplíny nazývané jako regionální věda</a:t>
            </a:r>
          </a:p>
          <a:p>
            <a:pPr marL="0" indent="0">
              <a:buNone/>
            </a:pPr>
            <a:endParaRPr lang="cs-CZ" altLang="cs-CZ" sz="2400" b="1" dirty="0"/>
          </a:p>
          <a:p>
            <a:pPr marL="0" indent="0">
              <a:buNone/>
            </a:pPr>
            <a:r>
              <a:rPr lang="cs-CZ" altLang="cs-CZ" sz="2000" dirty="0"/>
              <a:t>Místem minimálních dopravních nákladů bývá obvykle jeden z vrcholů lokalizačního trojúhelníka a nikoli bod uvnitř trojúhelníka, jak předpokládal W. </a:t>
            </a:r>
            <a:r>
              <a:rPr lang="cs-CZ" altLang="cs-CZ" sz="2000" dirty="0" err="1"/>
              <a:t>Laundhart</a:t>
            </a:r>
            <a:endParaRPr lang="cs-CZ" altLang="cs-CZ" sz="2000" dirty="0"/>
          </a:p>
          <a:p>
            <a:pPr marL="0" indent="0">
              <a:buNone/>
            </a:pPr>
            <a:endParaRPr lang="cs-CZ" altLang="cs-CZ" sz="2000" dirty="0"/>
          </a:p>
          <a:p>
            <a:pPr marL="0" indent="0">
              <a:buNone/>
            </a:pPr>
            <a:r>
              <a:rPr lang="cs-CZ" altLang="cs-CZ" sz="2000" dirty="0"/>
              <a:t>V </a:t>
            </a:r>
            <a:r>
              <a:rPr lang="cs-CZ" altLang="cs-CZ" sz="2000"/>
              <a:t>jeho myšlení využití </a:t>
            </a:r>
            <a:r>
              <a:rPr lang="cs-CZ" altLang="cs-CZ" sz="2000" dirty="0"/>
              <a:t>rozvíjející se počítačové techniky a uplatnění matematicko-ekonomických modelů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4903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23C77B-0C99-48C5-A4D6-F68C7217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cs-CZ" dirty="0"/>
              <a:t>Teorie růstových pólů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A542CB-3FF6-4026-967D-B5C5F11E3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2638044"/>
            <a:ext cx="11449878" cy="4027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err="1"/>
              <a:t>François</a:t>
            </a:r>
            <a:r>
              <a:rPr lang="cs-CZ" b="1" dirty="0"/>
              <a:t> </a:t>
            </a:r>
            <a:r>
              <a:rPr lang="cs-CZ" b="1" dirty="0" err="1"/>
              <a:t>Perroux</a:t>
            </a:r>
            <a:r>
              <a:rPr lang="cs-CZ" b="1" dirty="0"/>
              <a:t> </a:t>
            </a:r>
          </a:p>
          <a:p>
            <a:pPr>
              <a:buFontTx/>
              <a:buChar char="-"/>
            </a:pPr>
            <a:r>
              <a:rPr lang="cs-CZ" dirty="0"/>
              <a:t>teorie pólů růstu = teorie polarizovaného rozvoje</a:t>
            </a:r>
          </a:p>
          <a:p>
            <a:pPr>
              <a:buFontTx/>
              <a:buChar char="-"/>
            </a:pPr>
            <a:r>
              <a:rPr lang="cs-CZ" dirty="0"/>
              <a:t>Hnací x hnaná odvětví </a:t>
            </a:r>
          </a:p>
          <a:p>
            <a:pPr marL="0" indent="0">
              <a:buNone/>
            </a:pPr>
            <a:r>
              <a:rPr lang="cs-CZ" dirty="0"/>
              <a:t>=&gt; hospodářský růst světa probíhá pod vlivem působení dominujících ekonomik několika málo zemí na ostatní země =&gt; východiskem teorie pólů je poznatek, že růst se neprojevuje všude naráz ale jen v určitých místech =&gt; hnací a hnaná odvětví a póly rozvoje</a:t>
            </a:r>
          </a:p>
          <a:p>
            <a:pPr marL="0" indent="0">
              <a:buNone/>
            </a:pPr>
            <a:r>
              <a:rPr lang="cs-CZ" dirty="0"/>
              <a:t>Póly rozvoje – takové jednotky, které rozsahem své produkce převyšují výrobu ostatních firem v okolí, mají schopnost vykonávat tlak na své okolí a povahou svých činností jsou předurčené sehrávat vedoucí roli v ekonomice regionu; Póly růstu vyvolávají v oblasti své působnosti toky zboží a služeb. Při hlavních pólech vzniká řada pólů vedlejších a odvozených a jednotlivé činnosti se polarizují.</a:t>
            </a:r>
          </a:p>
          <a:p>
            <a:pPr marL="0" indent="0">
              <a:buNone/>
            </a:pPr>
            <a:r>
              <a:rPr lang="cs-CZ" dirty="0"/>
              <a:t>Hnací odvětví – nemůže existovat sama o sobě, ale v dané lokalitě se vytváří „průmyslový komplex“ pro určitou skupinu činností – a to nejen produkce ale i marketing, výzkum, apod. </a:t>
            </a:r>
          </a:p>
        </p:txBody>
      </p:sp>
    </p:spTree>
    <p:extLst>
      <p:ext uri="{BB962C8B-B14F-4D97-AF65-F5344CB8AC3E}">
        <p14:creationId xmlns:p14="http://schemas.microsoft.com/office/powerpoint/2010/main" val="886767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4FD3F7-190F-4F1A-92D1-27751F262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3ADAEB-ABA1-4E95-BE73-BBB0C4E20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2819130-6CEF-4E99-AF81-3FB546A79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719" y="277213"/>
            <a:ext cx="8946629" cy="630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36377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1216</TotalTime>
  <Words>1333</Words>
  <Application>Microsoft Office PowerPoint</Application>
  <PresentationFormat>Širokoúhlá obrazovka</PresentationFormat>
  <Paragraphs>181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Gill Sans MT</vt:lpstr>
      <vt:lpstr>Balík</vt:lpstr>
      <vt:lpstr>Geografie Výrobní sféry přednáška č.II Lokalizační teorie v průmyslu</vt:lpstr>
      <vt:lpstr>Aspekty průmyslové výroby</vt:lpstr>
      <vt:lpstr>Průmyslový Lokalizační faktor</vt:lpstr>
      <vt:lpstr>Vývoj lokalizačních teorií</vt:lpstr>
      <vt:lpstr>Weberův lokalizační trojúhelník</vt:lpstr>
      <vt:lpstr>Období po druhé světové válce</vt:lpstr>
      <vt:lpstr>Vývoj lokalizačních teorií II</vt:lpstr>
      <vt:lpstr>Teorie růstových pólů</vt:lpstr>
      <vt:lpstr>Prezentace aplikace PowerPoint</vt:lpstr>
      <vt:lpstr>Teorie územně - výrobního komplexu</vt:lpstr>
      <vt:lpstr>Koncentrace firem</vt:lpstr>
      <vt:lpstr>Novodobé průmyslové teorie </vt:lpstr>
      <vt:lpstr>Teorie prostorových děleb práce</vt:lpstr>
      <vt:lpstr>Globální produkční sítě</vt:lpstr>
      <vt:lpstr>lokalizační faktory    Přírodní</vt:lpstr>
      <vt:lpstr>Přírodní lokalizační faktory</vt:lpstr>
      <vt:lpstr> lokalizační faktory    Socioekonomické</vt:lpstr>
      <vt:lpstr>Socioekonomické lokalizační faktory II</vt:lpstr>
      <vt:lpstr>Socioekonomické lokalizační faktory IIi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Geografie Výrobní sféry přednáška č.1</dc:title>
  <dc:creator>Ondřej Krejčí</dc:creator>
  <cp:lastModifiedBy>Ondřej Krejčí</cp:lastModifiedBy>
  <cp:revision>52</cp:revision>
  <dcterms:created xsi:type="dcterms:W3CDTF">2017-12-30T12:58:19Z</dcterms:created>
  <dcterms:modified xsi:type="dcterms:W3CDTF">2019-04-16T17:48:39Z</dcterms:modified>
</cp:coreProperties>
</file>