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80" r:id="rId4"/>
    <p:sldId id="27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1" r:id="rId20"/>
    <p:sldId id="282" r:id="rId21"/>
    <p:sldId id="283" r:id="rId22"/>
    <p:sldId id="284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72" r:id="rId35"/>
    <p:sldId id="273" r:id="rId36"/>
    <p:sldId id="274" r:id="rId37"/>
    <p:sldId id="285" r:id="rId38"/>
    <p:sldId id="275" r:id="rId39"/>
    <p:sldId id="276" r:id="rId40"/>
    <p:sldId id="277" r:id="rId41"/>
    <p:sldId id="278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386" y="-7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6C788A-5DCB-4A8A-AC8D-6EBA8C460F1B}" type="datetimeFigureOut">
              <a:rPr lang="cs-CZ" smtClean="0"/>
              <a:pPr/>
              <a:t>07.04.2020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BD3F91-A48C-4C23-B59F-6D4DCAF98C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Didaktické metody v jazykovém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Petra </a:t>
            </a:r>
            <a:r>
              <a:rPr lang="cs-CZ" dirty="0" err="1" smtClean="0"/>
              <a:t>Břínková</a:t>
            </a:r>
            <a:r>
              <a:rPr lang="cs-CZ" dirty="0" smtClean="0"/>
              <a:t> Sochová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dle Pavlíka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A) </a:t>
            </a:r>
            <a:r>
              <a:rPr lang="cs-CZ" b="1" dirty="0" smtClean="0"/>
              <a:t>z hlediska logického postupu </a:t>
            </a:r>
            <a:r>
              <a:rPr lang="cs-CZ" dirty="0" smtClean="0"/>
              <a:t>– metoda analytická a syntetická, induktivní a deduktivní metoda</a:t>
            </a:r>
          </a:p>
          <a:p>
            <a:r>
              <a:rPr lang="cs-CZ" dirty="0" smtClean="0"/>
              <a:t>B) </a:t>
            </a:r>
            <a:r>
              <a:rPr lang="cs-CZ" b="1" dirty="0" smtClean="0"/>
              <a:t>z hlediska prostředků </a:t>
            </a:r>
            <a:r>
              <a:rPr lang="cs-CZ" dirty="0" smtClean="0"/>
              <a:t>– metoda ústního podání, metoda laboratorních prací, metoda práce s knihou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dle Peška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1. podle vnější formy </a:t>
            </a:r>
            <a:r>
              <a:rPr lang="cs-CZ" dirty="0" smtClean="0"/>
              <a:t>(jak se metody projevují navenek v činnosti U a Ž):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výkladu – vyprávění, popis, vysvětlování, přednáška, souvislý ústní projev 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rozhovoru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Metodu práce s učebnicí nebo jinými literárními prameny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písemných a jiných grafických prací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pozorování a předvádění (vycházka, exkurze)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praktických prací (laboratorní práce, samostatná práce)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dle Peška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2. Podle zdroje poznání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založené na řeči (zprostředkované poznání, slovní atd.)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bezprostředního poznávání či názorné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praktické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dle Peška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3. podle etap vyučovacího procesu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přípravy žáků na aktivní osvojování učiva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prvotního seznamování žáků s novým učitelem</a:t>
            </a:r>
          </a:p>
          <a:p>
            <a:pPr marL="514350" indent="-514350">
              <a:buAutoNum type="alphaLcParenR"/>
            </a:pPr>
            <a:r>
              <a:rPr lang="cs-CZ" dirty="0"/>
              <a:t>M</a:t>
            </a:r>
            <a:r>
              <a:rPr lang="cs-CZ" dirty="0" smtClean="0"/>
              <a:t>etody opakování s procvičováním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zkoušení a hodnocení žáků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dle Maňáka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1. hledisko pramene poznání a typu poznatků – aspekt didaktický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slovní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názorně demonstrační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Metody praktické</a:t>
            </a:r>
          </a:p>
          <a:p>
            <a:pPr marL="514350" indent="-514350">
              <a:buNone/>
            </a:pPr>
            <a:r>
              <a:rPr lang="cs-CZ" b="1" dirty="0"/>
              <a:t> </a:t>
            </a:r>
            <a:r>
              <a:rPr lang="cs-CZ" b="1" dirty="0" smtClean="0"/>
              <a:t>2. hledisko aktivity a samostatnosti žáka – aspekt psychologický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sdělovací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problémová</a:t>
            </a:r>
          </a:p>
          <a:p>
            <a:pPr marL="514350" indent="-514350">
              <a:buAutoNum type="alphaLcParenR"/>
            </a:pPr>
            <a:r>
              <a:rPr lang="cs-CZ" dirty="0" smtClean="0"/>
              <a:t>Metoda badatelská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b="1" dirty="0" smtClean="0"/>
              <a:t>3. Hledisko myšlenkových operací – aspekt logický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Postup srovnávací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Postup induktivní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Postup deduktivní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dle Maňáka a Švece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Klasické výukové metody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Aktivizující metody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Komplexní výukové metody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Klasické 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Metody slovní:</a:t>
            </a:r>
          </a:p>
          <a:p>
            <a:pPr>
              <a:buFontTx/>
              <a:buChar char="-"/>
            </a:pPr>
            <a:r>
              <a:rPr lang="cs-CZ" dirty="0" smtClean="0"/>
              <a:t>Vyprávění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Vysvětlování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Přednáška</a:t>
            </a:r>
          </a:p>
          <a:p>
            <a:pPr>
              <a:buFontTx/>
              <a:buChar char="-"/>
            </a:pPr>
            <a:r>
              <a:rPr lang="cs-CZ" dirty="0" smtClean="0"/>
              <a:t>Práce s textem</a:t>
            </a:r>
          </a:p>
          <a:p>
            <a:pPr>
              <a:buFontTx/>
              <a:buChar char="-"/>
            </a:pPr>
            <a:r>
              <a:rPr lang="cs-CZ" dirty="0" smtClean="0"/>
              <a:t>Rozhovor</a:t>
            </a:r>
          </a:p>
          <a:p>
            <a:r>
              <a:rPr lang="cs-CZ" b="1" dirty="0" smtClean="0"/>
              <a:t>Metody názorně-demonstrační:</a:t>
            </a:r>
          </a:p>
          <a:p>
            <a:pPr>
              <a:buFontTx/>
              <a:buChar char="-"/>
            </a:pPr>
            <a:r>
              <a:rPr lang="cs-CZ" dirty="0" smtClean="0"/>
              <a:t>Předvádění a pozorování</a:t>
            </a:r>
          </a:p>
          <a:p>
            <a:pPr>
              <a:buFontTx/>
              <a:buChar char="-"/>
            </a:pPr>
            <a:r>
              <a:rPr lang="cs-CZ" dirty="0" smtClean="0"/>
              <a:t>Práce s obrazem</a:t>
            </a:r>
          </a:p>
          <a:p>
            <a:pPr>
              <a:buFontTx/>
              <a:buChar char="-"/>
            </a:pPr>
            <a:r>
              <a:rPr lang="cs-CZ" dirty="0" smtClean="0"/>
              <a:t>Instruktáž</a:t>
            </a:r>
          </a:p>
          <a:p>
            <a:r>
              <a:rPr lang="cs-CZ" b="1" dirty="0" smtClean="0"/>
              <a:t>Metody </a:t>
            </a:r>
            <a:r>
              <a:rPr lang="cs-CZ" b="1" dirty="0" err="1" smtClean="0"/>
              <a:t>dovednostně</a:t>
            </a:r>
            <a:r>
              <a:rPr lang="cs-CZ" b="1" dirty="0" smtClean="0"/>
              <a:t>-praktické</a:t>
            </a:r>
          </a:p>
          <a:p>
            <a:pPr>
              <a:buFontTx/>
              <a:buChar char="-"/>
            </a:pPr>
            <a:r>
              <a:rPr lang="cs-CZ" dirty="0" smtClean="0"/>
              <a:t>Napodobování</a:t>
            </a:r>
          </a:p>
          <a:p>
            <a:pPr>
              <a:buFontTx/>
              <a:buChar char="-"/>
            </a:pPr>
            <a:r>
              <a:rPr lang="cs-CZ" dirty="0" smtClean="0"/>
              <a:t>Manipulování, laborování a experimentování</a:t>
            </a:r>
          </a:p>
          <a:p>
            <a:pPr>
              <a:buFontTx/>
              <a:buChar char="-"/>
            </a:pPr>
            <a:r>
              <a:rPr lang="cs-CZ" dirty="0" smtClean="0"/>
              <a:t>Vytváření dovedností</a:t>
            </a:r>
          </a:p>
          <a:p>
            <a:pPr>
              <a:buFontTx/>
              <a:buChar char="-"/>
            </a:pPr>
            <a:r>
              <a:rPr lang="cs-CZ" dirty="0" smtClean="0"/>
              <a:t>Produkční metody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Aktivizující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Metody diskusní</a:t>
            </a:r>
          </a:p>
          <a:p>
            <a:pPr>
              <a:buFontTx/>
              <a:buChar char="-"/>
            </a:pPr>
            <a:r>
              <a:rPr lang="cs-CZ" dirty="0" smtClean="0"/>
              <a:t>Metody heuristické</a:t>
            </a:r>
          </a:p>
          <a:p>
            <a:pPr>
              <a:buFontTx/>
              <a:buChar char="-"/>
            </a:pPr>
            <a:r>
              <a:rPr lang="cs-CZ" dirty="0" smtClean="0"/>
              <a:t>Metody situační</a:t>
            </a:r>
          </a:p>
          <a:p>
            <a:pPr>
              <a:buFontTx/>
              <a:buChar char="-"/>
            </a:pPr>
            <a:r>
              <a:rPr lang="cs-CZ" dirty="0" smtClean="0"/>
              <a:t>Metody inscenační</a:t>
            </a:r>
          </a:p>
          <a:p>
            <a:pPr>
              <a:buFontTx/>
              <a:buChar char="-"/>
            </a:pPr>
            <a:r>
              <a:rPr lang="cs-CZ" dirty="0" smtClean="0"/>
              <a:t>Didaktické hry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Komplexní výukové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Frontální výuka</a:t>
            </a:r>
          </a:p>
          <a:p>
            <a:pPr>
              <a:buFontTx/>
              <a:buChar char="-"/>
            </a:pPr>
            <a:r>
              <a:rPr lang="cs-CZ" dirty="0" smtClean="0"/>
              <a:t>Skupinová a kooperativní výuka</a:t>
            </a:r>
          </a:p>
          <a:p>
            <a:pPr>
              <a:buFontTx/>
              <a:buChar char="-"/>
            </a:pPr>
            <a:r>
              <a:rPr lang="cs-CZ" dirty="0" smtClean="0"/>
              <a:t>Partnerská výuka</a:t>
            </a:r>
          </a:p>
          <a:p>
            <a:pPr>
              <a:buFontTx/>
              <a:buChar char="-"/>
            </a:pPr>
            <a:r>
              <a:rPr lang="cs-CZ" dirty="0" smtClean="0"/>
              <a:t>Individuální a individualizovaná výuka, samostatná práce</a:t>
            </a:r>
          </a:p>
          <a:p>
            <a:pPr>
              <a:buFontTx/>
              <a:buChar char="-"/>
            </a:pPr>
            <a:r>
              <a:rPr lang="cs-CZ" dirty="0" smtClean="0"/>
              <a:t>Kritické myšlení</a:t>
            </a:r>
          </a:p>
          <a:p>
            <a:pPr>
              <a:buFontTx/>
              <a:buChar char="-"/>
            </a:pPr>
            <a:r>
              <a:rPr lang="cs-CZ" dirty="0" smtClean="0"/>
              <a:t>Projektová výuka</a:t>
            </a:r>
          </a:p>
          <a:p>
            <a:pPr>
              <a:buFontTx/>
              <a:buChar char="-"/>
            </a:pPr>
            <a:r>
              <a:rPr lang="cs-CZ" dirty="0" smtClean="0"/>
              <a:t>Výuka dramatem</a:t>
            </a:r>
          </a:p>
          <a:p>
            <a:pPr>
              <a:buFontTx/>
              <a:buChar char="-"/>
            </a:pPr>
            <a:r>
              <a:rPr lang="cs-CZ" dirty="0" smtClean="0"/>
              <a:t>Otevřené učení</a:t>
            </a:r>
          </a:p>
          <a:p>
            <a:pPr>
              <a:buFontTx/>
              <a:buChar char="-"/>
            </a:pPr>
            <a:r>
              <a:rPr lang="cs-CZ" dirty="0" smtClean="0"/>
              <a:t>Učení v životních situacích</a:t>
            </a:r>
          </a:p>
          <a:p>
            <a:pPr>
              <a:buFontTx/>
              <a:buChar char="-"/>
            </a:pPr>
            <a:r>
              <a:rPr lang="cs-CZ" dirty="0" smtClean="0"/>
              <a:t>Televizní výuka a výuka </a:t>
            </a:r>
            <a:r>
              <a:rPr lang="cs-CZ" dirty="0" err="1" smtClean="0"/>
              <a:t>pdoporovaná</a:t>
            </a:r>
            <a:r>
              <a:rPr lang="cs-CZ" dirty="0" smtClean="0"/>
              <a:t> počítačem</a:t>
            </a:r>
          </a:p>
          <a:p>
            <a:pPr>
              <a:buFontTx/>
              <a:buChar char="-"/>
            </a:pPr>
            <a:r>
              <a:rPr lang="cs-CZ" dirty="0" err="1" smtClean="0"/>
              <a:t>Sugestopedie</a:t>
            </a:r>
            <a:r>
              <a:rPr lang="cs-CZ" dirty="0" smtClean="0"/>
              <a:t> a </a:t>
            </a:r>
            <a:r>
              <a:rPr lang="cs-CZ" dirty="0" err="1" smtClean="0"/>
              <a:t>superlearning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hypnopedie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češtiny jako mateřského jazyka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Analyticko-syntetický postup (rozdělit a složit)</a:t>
            </a:r>
          </a:p>
          <a:p>
            <a:r>
              <a:rPr lang="cs-CZ" dirty="0" smtClean="0"/>
              <a:t>1. stupeň ZŠ – analýza – dělení slov, dělení významových kruhů</a:t>
            </a:r>
          </a:p>
          <a:p>
            <a:r>
              <a:rPr lang="cs-CZ" dirty="0" smtClean="0"/>
              <a:t>Komparace – zjišťujeme shody a rozdíly mezi věcmi a jevy, jde o relaci shody a rozdílu</a:t>
            </a:r>
          </a:p>
          <a:p>
            <a:pPr>
              <a:buFontTx/>
              <a:buChar char="-"/>
            </a:pPr>
            <a:r>
              <a:rPr lang="cs-CZ" dirty="0" smtClean="0"/>
              <a:t>Je podstatou abstrakce, generalizace, konkretizace a klasifikace</a:t>
            </a:r>
          </a:p>
          <a:p>
            <a:pPr>
              <a:buFontTx/>
              <a:buChar char="-"/>
            </a:pPr>
            <a:r>
              <a:rPr lang="cs-CZ" dirty="0" smtClean="0"/>
              <a:t>ABSTRAKCE – rozlišení a zdůraznění podstatného od nepodstatného, tím že se soustředíme na určité stránky jevů dospíváme k pojmům, docházíme k obecným poznatkům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Didaktická 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>
                <a:latin typeface="Georgia;Georgia" pitchFamily="16" charset="0"/>
              </a:rPr>
              <a:t> - </a:t>
            </a:r>
            <a:r>
              <a:rPr lang="cs-CZ" b="1" dirty="0" smtClean="0">
                <a:latin typeface="Georgia;Georgia" pitchFamily="16" charset="0"/>
              </a:rPr>
              <a:t>Didaktika?</a:t>
            </a: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Pedagogická disciplína, jedná se o teorii vyučování, jejím předmětem se staly cíle, obsah, metody a organizační formy ve vyučování</a:t>
            </a: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b="1" dirty="0" smtClean="0"/>
              <a:t>Didaktická metoda?</a:t>
            </a: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Záměrné uspořádání učiva, jedná se o činnosti učitele nebo žáka. Směřuje k vytčeným cílům.</a:t>
            </a:r>
          </a:p>
          <a:p>
            <a:pPr marL="1173163" indent="0">
              <a:lnSpc>
                <a:spcPct val="95000"/>
              </a:lnSpc>
              <a:spcBef>
                <a:spcPts val="3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Ovlivňuje celkový vývoj osobnosti žáka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GENERALIZACE – zobecňování, vystihuje společné rysy objektů</a:t>
            </a:r>
          </a:p>
          <a:p>
            <a:pPr>
              <a:buNone/>
            </a:pPr>
            <a:r>
              <a:rPr lang="cs-CZ" dirty="0" smtClean="0"/>
              <a:t>KONKRETIZACE – od všeobecného k jednotlivému, zobecnělé poučení dokládáme příkladem</a:t>
            </a:r>
          </a:p>
          <a:p>
            <a:pPr>
              <a:buNone/>
            </a:pPr>
            <a:r>
              <a:rPr lang="cs-CZ" dirty="0" smtClean="0"/>
              <a:t>KLASIFIKACE – třídění, je to operace dělení rozsahu pojmů (např. třídy, vzory, slovní druhy)</a:t>
            </a:r>
          </a:p>
          <a:p>
            <a:pPr>
              <a:buNone/>
            </a:pPr>
            <a:r>
              <a:rPr lang="cs-CZ" dirty="0" smtClean="0"/>
              <a:t>ANALOGIE – na základě shody dvou a více jevů usuzujeme na shodu také jiných vlastností (např. deklinační a konjugační vzory, pravopis)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SUBSUMCE – podřazování, jedná se o postup, při kterém ostatní podřizujeme obecnějšímu (např. sestavování významových řad</a:t>
            </a:r>
          </a:p>
          <a:p>
            <a:pPr>
              <a:buNone/>
            </a:pPr>
            <a:r>
              <a:rPr lang="cs-CZ" dirty="0" smtClean="0"/>
              <a:t>ALGORITMUS – vychází ze systému pravidel, který dává žákovi možnost určitou úlohu úspěšně vyřešit</a:t>
            </a:r>
          </a:p>
          <a:p>
            <a:pPr>
              <a:buFontTx/>
              <a:buChar char="-"/>
            </a:pPr>
            <a:r>
              <a:rPr lang="cs-CZ" dirty="0" smtClean="0"/>
              <a:t>Rozvíjí obecné metody myšlení</a:t>
            </a:r>
          </a:p>
          <a:p>
            <a:pPr>
              <a:buFontTx/>
              <a:buChar char="-"/>
            </a:pPr>
            <a:r>
              <a:rPr lang="cs-CZ" dirty="0" smtClean="0"/>
              <a:t>- algoritmizace pomáhá rozčleněním postupu na dílčí operace nalézt obtíže a chyby tím snadněji odstranit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DIKTÁTY – speciální, souhrnný, </a:t>
            </a:r>
            <a:r>
              <a:rPr lang="cs-CZ" dirty="0" err="1" smtClean="0"/>
              <a:t>autodiktát</a:t>
            </a:r>
            <a:r>
              <a:rPr lang="cs-CZ" dirty="0" smtClean="0"/>
              <a:t>, izolovaný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Opis a přepis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Příklady cvičení </a:t>
            </a:r>
            <a:r>
              <a:rPr lang="cs-CZ" dirty="0" err="1"/>
              <a:t>opisovacích</a:t>
            </a:r>
            <a:r>
              <a:rPr lang="cs-CZ" dirty="0"/>
              <a:t>, resp. přepisovacích: </a:t>
            </a:r>
          </a:p>
          <a:p>
            <a:r>
              <a:rPr lang="cs-CZ" dirty="0"/>
              <a:t>2. roč. Přečtěte si tento článek. Opište první tři věty. </a:t>
            </a:r>
          </a:p>
          <a:p>
            <a:r>
              <a:rPr lang="cs-CZ" dirty="0"/>
              <a:t>3. roč. Opište první sloku básně a podtrhněte samohlásky krátké jednou čarou, dlouhé dvojitou čarou:  PODZIM </a:t>
            </a:r>
          </a:p>
          <a:p>
            <a:pPr marL="0" indent="0">
              <a:buNone/>
            </a:pPr>
            <a:r>
              <a:rPr lang="cs-CZ" b="1" dirty="0"/>
              <a:t>Na obloze tiše čtu si,</a:t>
            </a:r>
          </a:p>
          <a:p>
            <a:pPr marL="0" indent="0">
              <a:buNone/>
            </a:pPr>
            <a:r>
              <a:rPr lang="cs-CZ" b="1" dirty="0"/>
              <a:t> na jih odlétají husy. </a:t>
            </a:r>
          </a:p>
          <a:p>
            <a:r>
              <a:rPr lang="cs-CZ" dirty="0"/>
              <a:t>4. roč. Opište a ve slovech s předponou oddělte předpony: nadbytek, nádraží, nadměrný, nádvoří, nadlidský... </a:t>
            </a:r>
          </a:p>
          <a:p>
            <a:r>
              <a:rPr lang="cs-CZ" dirty="0"/>
              <a:t>5. roč. Opište nejdelší souvětí z textu a vyhledejte tvary přídavných jmen. Jednou čarou podtrhněte ta přídavná jména, která se skloňují podle vzoru mladý, dvěma čarami podtrhněte ta, která se skloňují podle vzoru jarní. Nápověda: Souvětí se skládá celkem ze tří vět, nejdelší z nich je první, protože obsahuje několikanásobný podmět.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Líbilo </a:t>
            </a:r>
            <a:r>
              <a:rPr lang="cs-CZ" dirty="0"/>
              <a:t>se mi dotýkat se nohama rozpukaného dřeva, jít pod poledním sluncem po staré zrušené trati a vědět, že nikdo na celém světě nemá ani tušení, kde právě jsem.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5843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Doplňovací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Příklady cvičení doplňovacích: </a:t>
            </a:r>
          </a:p>
          <a:p>
            <a:r>
              <a:rPr lang="cs-CZ" dirty="0"/>
              <a:t>2. roč. Jeník </a:t>
            </a:r>
            <a:r>
              <a:rPr lang="cs-CZ" dirty="0" err="1"/>
              <a:t>um_l</a:t>
            </a:r>
            <a:r>
              <a:rPr lang="cs-CZ" dirty="0"/>
              <a:t> dobře plavat. Krejčí </a:t>
            </a:r>
            <a:r>
              <a:rPr lang="cs-CZ" dirty="0" err="1"/>
              <a:t>m_řil</a:t>
            </a:r>
            <a:r>
              <a:rPr lang="cs-CZ" dirty="0"/>
              <a:t> látku... Doplňte a napište doplněná slova. </a:t>
            </a:r>
          </a:p>
          <a:p>
            <a:r>
              <a:rPr lang="cs-CZ" dirty="0"/>
              <a:t>3. roč. tuhá </a:t>
            </a:r>
            <a:r>
              <a:rPr lang="cs-CZ" dirty="0" err="1"/>
              <a:t>z_ma</a:t>
            </a:r>
            <a:r>
              <a:rPr lang="cs-CZ" dirty="0"/>
              <a:t>, </a:t>
            </a:r>
            <a:r>
              <a:rPr lang="cs-CZ" dirty="0" err="1"/>
              <a:t>z_tra</a:t>
            </a:r>
            <a:r>
              <a:rPr lang="cs-CZ" dirty="0"/>
              <a:t> ráno, český </a:t>
            </a:r>
            <a:r>
              <a:rPr lang="cs-CZ" dirty="0" err="1"/>
              <a:t>jaz_k</a:t>
            </a:r>
            <a:r>
              <a:rPr lang="cs-CZ" dirty="0"/>
              <a:t>... Doplňte chybějící písmena a napište. </a:t>
            </a:r>
          </a:p>
          <a:p>
            <a:r>
              <a:rPr lang="cs-CZ" dirty="0"/>
              <a:t>4. roč. Občané se pustil_ do stavby autobusové čekárny... Doplňte koncovky příčestí činného. </a:t>
            </a:r>
          </a:p>
          <a:p>
            <a:r>
              <a:rPr lang="cs-CZ" dirty="0"/>
              <a:t>5. roč. Doplňte do ukázky vynechaná písmena a odůvodněte pravopis. </a:t>
            </a:r>
          </a:p>
          <a:p>
            <a:pPr marL="0" indent="0">
              <a:buNone/>
            </a:pPr>
            <a:r>
              <a:rPr lang="cs-CZ" b="1" dirty="0"/>
              <a:t>PRAČKA JE VYNÁLEZ STOLETÍ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Základním </a:t>
            </a:r>
            <a:r>
              <a:rPr lang="cs-CZ" b="1" dirty="0"/>
              <a:t>prostředkem k praní </a:t>
            </a:r>
            <a:r>
              <a:rPr lang="cs-CZ" b="1" dirty="0" err="1"/>
              <a:t>b_vala</a:t>
            </a:r>
            <a:r>
              <a:rPr lang="cs-CZ" b="1" dirty="0"/>
              <a:t> odjakživa voda. Když </a:t>
            </a:r>
            <a:r>
              <a:rPr lang="cs-CZ" b="1" dirty="0" err="1"/>
              <a:t>b_la</a:t>
            </a:r>
            <a:r>
              <a:rPr lang="cs-CZ" b="1" dirty="0"/>
              <a:t> málo účinná, na pomoc přišel </a:t>
            </a:r>
            <a:r>
              <a:rPr lang="cs-CZ" b="1" dirty="0" err="1"/>
              <a:t>p_sek</a:t>
            </a:r>
            <a:r>
              <a:rPr lang="cs-CZ" b="1" dirty="0"/>
              <a:t> či </a:t>
            </a:r>
            <a:r>
              <a:rPr lang="cs-CZ" b="1" dirty="0" err="1"/>
              <a:t>hl_na</a:t>
            </a:r>
            <a:r>
              <a:rPr lang="cs-CZ" b="1" dirty="0"/>
              <a:t>, </a:t>
            </a:r>
            <a:r>
              <a:rPr lang="cs-CZ" b="1" dirty="0" err="1"/>
              <a:t>b_čí</a:t>
            </a:r>
            <a:r>
              <a:rPr lang="cs-CZ" b="1" dirty="0"/>
              <a:t> žluč, jindy svařené mléko nebo třeba med. Na Antilských ostrovech se dodnes při praní používá kůra </a:t>
            </a:r>
            <a:r>
              <a:rPr lang="cs-CZ" b="1" dirty="0" err="1"/>
              <a:t>b_lého</a:t>
            </a:r>
            <a:r>
              <a:rPr lang="cs-CZ" b="1" dirty="0"/>
              <a:t> ořešáku. Prádlo se pracně tlouklo </a:t>
            </a:r>
            <a:r>
              <a:rPr lang="cs-CZ" b="1" dirty="0" err="1"/>
              <a:t>pálkam</a:t>
            </a:r>
            <a:r>
              <a:rPr lang="cs-CZ" b="1" dirty="0"/>
              <a:t>_ a drhlo kartáč_. Celá staletí se také </a:t>
            </a:r>
            <a:r>
              <a:rPr lang="cs-CZ" b="1" dirty="0" err="1"/>
              <a:t>právalo</a:t>
            </a:r>
            <a:r>
              <a:rPr lang="cs-CZ" b="1" dirty="0"/>
              <a:t> sodou a dřevěným popelem. Až nakonec se objevilo </a:t>
            </a:r>
            <a:r>
              <a:rPr lang="cs-CZ" b="1" dirty="0" err="1"/>
              <a:t>m_dlo</a:t>
            </a:r>
            <a:r>
              <a:rPr lang="cs-CZ" b="1" dirty="0"/>
              <a:t> a dlouho po něm prací prášky.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348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Obměňovací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Příklady cvičení obměňovacích: </a:t>
            </a:r>
          </a:p>
          <a:p>
            <a:r>
              <a:rPr lang="cs-CZ" dirty="0"/>
              <a:t>2. roč. Zahradník zalévá záhon. ... Věty obměňte tak, aby </a:t>
            </a:r>
            <a:r>
              <a:rPr lang="cs-CZ" dirty="0" err="1"/>
              <a:t>podtr</a:t>
            </a:r>
            <a:r>
              <a:rPr lang="cs-CZ" dirty="0"/>
              <a:t>- </a:t>
            </a:r>
            <a:r>
              <a:rPr lang="cs-CZ" dirty="0" err="1"/>
              <a:t>žená</a:t>
            </a:r>
            <a:r>
              <a:rPr lang="cs-CZ" dirty="0"/>
              <a:t> slova označovala více osob nebo věcí. </a:t>
            </a:r>
          </a:p>
          <a:p>
            <a:r>
              <a:rPr lang="cs-CZ" dirty="0"/>
              <a:t>3. roč. V Mladé Boleslavi se vyrábějí automobily. … Převeďte vlastní jména měst do l. pádu a napište je. </a:t>
            </a:r>
          </a:p>
          <a:p>
            <a:r>
              <a:rPr lang="cs-CZ" dirty="0"/>
              <a:t>4. roč. Přátele vítáme upřímnými (slovo). Podstatná jména v závorkách uveďte v náležitých tvarech. </a:t>
            </a:r>
          </a:p>
          <a:p>
            <a:r>
              <a:rPr lang="cs-CZ" dirty="0"/>
              <a:t>5. roč. Připomeňte si, co víte o shodě přísudku s podmětem. Pak převádějte následující věty do množného čísla. </a:t>
            </a:r>
          </a:p>
          <a:p>
            <a:pPr marL="0" indent="0">
              <a:buNone/>
            </a:pPr>
            <a:r>
              <a:rPr lang="cs-CZ" b="1" dirty="0"/>
              <a:t>DETEKTIV NEZKLAMAL </a:t>
            </a:r>
          </a:p>
          <a:p>
            <a:pPr marL="0" indent="0">
              <a:buNone/>
            </a:pPr>
            <a:r>
              <a:rPr lang="cs-CZ" b="1" dirty="0"/>
              <a:t>Telefon zvonil. Zvonek drnčel. Policista uvažoval. </a:t>
            </a:r>
            <a:r>
              <a:rPr lang="cs-CZ" b="1" dirty="0" err="1"/>
              <a:t>Zbabě</a:t>
            </a:r>
            <a:r>
              <a:rPr lang="cs-CZ" b="1" dirty="0"/>
              <a:t>- </a:t>
            </a:r>
            <a:r>
              <a:rPr lang="cs-CZ" b="1" dirty="0" err="1"/>
              <a:t>lec</a:t>
            </a:r>
            <a:r>
              <a:rPr lang="cs-CZ" b="1" dirty="0"/>
              <a:t> se nepodepsal. Výpadek elektřiny se opakoval. Lampa nesvítila. Světlo zhaslo. Zásilka se opozdila. Kolega se pousmál. Výpověď se lišila. Podezření se potvrdilo. Soused lhal. Záhada se vyřešila.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603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Substituce a transformace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Cvičením substitučním a transformačním je společné to, že je jeden jazykový prostředek nahrazován jazykovým prostředkem jiným. Při substituci nedochází ke změně konstrukce věty nebo slovního spojení, při transformaci ano. Substituce je i kladení otázek na větné členy.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817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substituční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Příklady cvičení substitučních: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roč. světlo, velký, noc, ano, mlčí … K daným slovům uveďte slova opačného významu.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roč. Na obloze září ohnivé slunce. … V každé větě najděte základní skladební dvojici. (Kdo, co září? Září slunce. Substituujeme podmět otázkou na něj.)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roč. </a:t>
            </a:r>
            <a:r>
              <a:rPr lang="cs-CZ" b="1" dirty="0"/>
              <a:t>My vůbec nepotřebujeme nutit lidi, aby se </a:t>
            </a:r>
            <a:r>
              <a:rPr lang="cs-CZ" b="1" dirty="0" err="1"/>
              <a:t>vyžvejkli</a:t>
            </a:r>
            <a:r>
              <a:rPr lang="cs-CZ" b="1" dirty="0"/>
              <a:t>. Stejnak to dovedou i bez nás. ... </a:t>
            </a:r>
            <a:r>
              <a:rPr lang="cs-CZ" dirty="0"/>
              <a:t>Nespisovná slova nahraďte spisovnými.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roč. Nahrazujte slovesa, která se zbytečně opakují.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Včera </a:t>
            </a:r>
            <a:r>
              <a:rPr lang="cs-CZ" b="1" dirty="0"/>
              <a:t>mi rodiče řekli, že v neděli pojedeme k babičce na jižní Moravu. Divil jsem se, proč mi to neřekli dřív. Pak ještě řekli, že u babičky právě bude pouť. Řekl jsem: „Tak to pojedu rád!“</a:t>
            </a:r>
          </a:p>
        </p:txBody>
      </p:sp>
    </p:spTree>
    <p:extLst>
      <p:ext uri="{BB962C8B-B14F-4D97-AF65-F5344CB8AC3E}">
        <p14:creationId xmlns:p14="http://schemas.microsoft.com/office/powerpoint/2010/main" val="116001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transformační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Příklady cvičení transformačních: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roč. </a:t>
            </a:r>
            <a:r>
              <a:rPr lang="cs-CZ" b="1" dirty="0"/>
              <a:t>Ráno jsem šel do školy. Našel jsem před naším domem peněženku. ...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Spojte </a:t>
            </a:r>
            <a:r>
              <a:rPr lang="cs-CZ" dirty="0"/>
              <a:t>věty v souvětí. (Ve vyšších ročnících je možno přidat další úkol: Vyjádřete obsah souvětí jednoduchou větou – Cestou do školy jsem našel peněženku.)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roč. </a:t>
            </a:r>
            <a:r>
              <a:rPr lang="cs-CZ" b="1" dirty="0"/>
              <a:t>Učitel se ptal žáka, kdo mu vypracoval domácí úkol. ...</a:t>
            </a:r>
            <a:r>
              <a:rPr lang="cs-CZ" dirty="0"/>
              <a:t> Upravte řeč nepřímou na přímou a napište ji.</a:t>
            </a:r>
          </a:p>
        </p:txBody>
      </p:sp>
    </p:spTree>
    <p:extLst>
      <p:ext uri="{BB962C8B-B14F-4D97-AF65-F5344CB8AC3E}">
        <p14:creationId xmlns:p14="http://schemas.microsoft.com/office/powerpoint/2010/main" val="3231486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Všestranný jazykový rozbor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Práce s všestrannými jazykovými rozbory je náročná, neboť předpokládá promyšlený postup a určitou techniku práce. Výsledkem je rozvoj vyjadřovacích schopností žáků, a tím pádem i vyšší kvalita jejich vědomostí. Pro urychlení prací s všestrannými jazykovými rozbory se využívá schémat, grafů, podtrhávání...</a:t>
            </a:r>
          </a:p>
        </p:txBody>
      </p:sp>
    </p:spTree>
    <p:extLst>
      <p:ext uri="{BB962C8B-B14F-4D97-AF65-F5344CB8AC3E}">
        <p14:creationId xmlns:p14="http://schemas.microsoft.com/office/powerpoint/2010/main" val="349443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Didaktické neboli vyučovací metody jsou:</a:t>
            </a:r>
          </a:p>
          <a:p>
            <a:pPr marL="514350" indent="-514350">
              <a:buAutoNum type="alphaLcParenR"/>
            </a:pPr>
            <a:r>
              <a:rPr lang="cs-CZ" dirty="0" smtClean="0"/>
              <a:t>Informačně nosné</a:t>
            </a:r>
          </a:p>
          <a:p>
            <a:pPr marL="514350" indent="-514350">
              <a:buAutoNum type="alphaLcParenR"/>
            </a:pPr>
            <a:r>
              <a:rPr lang="cs-CZ" dirty="0" smtClean="0"/>
              <a:t>Formativně účinné</a:t>
            </a:r>
          </a:p>
          <a:p>
            <a:pPr marL="514350" indent="-514350">
              <a:buAutoNum type="alphaLcParenR"/>
            </a:pPr>
            <a:r>
              <a:rPr lang="cs-CZ" dirty="0" smtClean="0"/>
              <a:t>Respektují systém vědy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Jmenujte </a:t>
            </a:r>
            <a:r>
              <a:rPr lang="cs-CZ" dirty="0"/>
              <a:t>různé věci, které se vyrábějí ze dřeva. </a:t>
            </a:r>
            <a:endParaRPr lang="cs-CZ" dirty="0" smtClean="0"/>
          </a:p>
          <a:p>
            <a:r>
              <a:rPr lang="cs-CZ" dirty="0" smtClean="0"/>
              <a:t>Zapisujte </a:t>
            </a:r>
            <a:r>
              <a:rPr lang="cs-CZ" dirty="0"/>
              <a:t>je.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Hledejte k nim slovo s nadřazeným významem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Vyberte </a:t>
            </a:r>
            <a:r>
              <a:rPr lang="cs-CZ" dirty="0"/>
              <a:t>nejdelší a nejkratší slovo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Vyznačte </a:t>
            </a:r>
            <a:r>
              <a:rPr lang="cs-CZ" dirty="0"/>
              <a:t>hláskovou a slabičnou stavbu obou slov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Vypište </a:t>
            </a:r>
            <a:r>
              <a:rPr lang="cs-CZ" dirty="0"/>
              <a:t>slovo, které obsahuje nejvíc měkkých souhlásek/tvrdých souhlásek. </a:t>
            </a:r>
            <a:endParaRPr lang="cs-CZ" dirty="0" smtClean="0"/>
          </a:p>
          <a:p>
            <a:r>
              <a:rPr lang="cs-CZ" dirty="0" smtClean="0"/>
              <a:t>Podtrhněte </a:t>
            </a:r>
            <a:r>
              <a:rPr lang="cs-CZ" dirty="0"/>
              <a:t>vlnovkou slova, v nichž je y/ý po tvrdých souhláskách/rovně slova, v nichž je i/í po tvrdých souhláskách.</a:t>
            </a:r>
          </a:p>
        </p:txBody>
      </p:sp>
    </p:spTree>
    <p:extLst>
      <p:ext uri="{BB962C8B-B14F-4D97-AF65-F5344CB8AC3E}">
        <p14:creationId xmlns:p14="http://schemas.microsoft.com/office/powerpoint/2010/main" val="970252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Rozlište v článku věty jednoduché a souvětí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Vyhledejte </a:t>
            </a:r>
            <a:r>
              <a:rPr lang="cs-CZ" dirty="0"/>
              <a:t>nejdelší souvětí, v něm určete počet vět a najděte spojovací výrazy. </a:t>
            </a:r>
            <a:endParaRPr lang="cs-CZ" dirty="0" smtClean="0"/>
          </a:p>
          <a:p>
            <a:r>
              <a:rPr lang="cs-CZ" dirty="0" smtClean="0"/>
              <a:t>Odůvodněte </a:t>
            </a:r>
            <a:r>
              <a:rPr lang="cs-CZ" dirty="0"/>
              <a:t>psaní čárek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Naznačte </a:t>
            </a:r>
            <a:r>
              <a:rPr lang="cs-CZ" dirty="0"/>
              <a:t>stavbu souvětí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Vyskytlo </a:t>
            </a:r>
            <a:r>
              <a:rPr lang="cs-CZ" dirty="0"/>
              <a:t>se v textu slovo, ve kterém se liší počet hlásek od počtu písmen? </a:t>
            </a:r>
            <a:endParaRPr lang="cs-CZ" dirty="0" smtClean="0"/>
          </a:p>
          <a:p>
            <a:r>
              <a:rPr lang="cs-CZ" dirty="0" smtClean="0"/>
              <a:t>Zdůvodněte </a:t>
            </a:r>
            <a:r>
              <a:rPr lang="cs-CZ" dirty="0"/>
              <a:t>pravopis slov,</a:t>
            </a:r>
          </a:p>
        </p:txBody>
      </p:sp>
    </p:spTree>
    <p:extLst>
      <p:ext uri="{BB962C8B-B14F-4D97-AF65-F5344CB8AC3E}">
        <p14:creationId xmlns:p14="http://schemas.microsoft.com/office/powerpoint/2010/main" val="12077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Výchozí text: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První </a:t>
            </a:r>
            <a:r>
              <a:rPr lang="cs-CZ" dirty="0"/>
              <a:t>pračka se </a:t>
            </a:r>
            <a:r>
              <a:rPr lang="cs-CZ" dirty="0" err="1"/>
              <a:t>ob_vila</a:t>
            </a:r>
            <a:r>
              <a:rPr lang="cs-CZ" dirty="0"/>
              <a:t> se Spojených státech amerických v roce 1856. Elektrickou pračku </a:t>
            </a:r>
            <a:r>
              <a:rPr lang="cs-CZ" dirty="0" err="1"/>
              <a:t>v_nalezl</a:t>
            </a:r>
            <a:r>
              <a:rPr lang="cs-CZ" dirty="0"/>
              <a:t> v roce 1894 Nikola Tesla. První prací prášek byl </a:t>
            </a:r>
            <a:r>
              <a:rPr lang="cs-CZ" dirty="0" err="1"/>
              <a:t>v_roben</a:t>
            </a:r>
            <a:r>
              <a:rPr lang="cs-CZ" dirty="0"/>
              <a:t> v Německu v roce 1916. Podnětem k jeho vzniku byl nedostatek tuků na výrobu mýdla v letech první světové války. Dnešní prací prášky tvoří směs_ několika složek, které </a:t>
            </a:r>
            <a:r>
              <a:rPr lang="cs-CZ" dirty="0" err="1"/>
              <a:t>p_sob</a:t>
            </a:r>
            <a:r>
              <a:rPr lang="cs-CZ" dirty="0"/>
              <a:t>_ společně. Například enzym_ </a:t>
            </a:r>
            <a:r>
              <a:rPr lang="cs-CZ" b="1" dirty="0"/>
              <a:t>rozrušují</a:t>
            </a:r>
            <a:r>
              <a:rPr lang="cs-CZ" dirty="0"/>
              <a:t> tuky a </a:t>
            </a:r>
            <a:r>
              <a:rPr lang="cs-CZ" b="1" dirty="0"/>
              <a:t>odstraňují</a:t>
            </a:r>
            <a:r>
              <a:rPr lang="cs-CZ" dirty="0"/>
              <a:t> mastné skvrny, jiné látky prádlo </a:t>
            </a:r>
            <a:r>
              <a:rPr lang="cs-CZ" dirty="0" err="1"/>
              <a:t>v_bělí</a:t>
            </a:r>
            <a:r>
              <a:rPr lang="cs-CZ" dirty="0"/>
              <a:t> a </a:t>
            </a:r>
            <a:r>
              <a:rPr lang="cs-CZ" b="1" dirty="0"/>
              <a:t>oživí</a:t>
            </a:r>
            <a:r>
              <a:rPr lang="cs-CZ" dirty="0"/>
              <a:t> jeho </a:t>
            </a:r>
            <a:r>
              <a:rPr lang="cs-CZ" dirty="0" err="1"/>
              <a:t>barv</a:t>
            </a:r>
            <a:r>
              <a:rPr lang="cs-CZ" dirty="0"/>
              <a:t>_. Prací přípravky </a:t>
            </a:r>
            <a:r>
              <a:rPr lang="cs-CZ" b="1" dirty="0"/>
              <a:t>ušetří</a:t>
            </a:r>
            <a:r>
              <a:rPr lang="cs-CZ" dirty="0"/>
              <a:t> dnešním hospodyňkám hodně </a:t>
            </a:r>
            <a:r>
              <a:rPr lang="cs-CZ" dirty="0" err="1"/>
              <a:t>prá</a:t>
            </a:r>
            <a:r>
              <a:rPr lang="cs-CZ" dirty="0"/>
              <a:t>- </a:t>
            </a:r>
            <a:r>
              <a:rPr lang="cs-CZ" dirty="0" err="1"/>
              <a:t>ce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(Podle časopisu 100+1 zahraniční zajímavost)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Úkoly </a:t>
            </a:r>
            <a:r>
              <a:rPr lang="cs-CZ" dirty="0"/>
              <a:t>k výchozími textu: – Doplňte vynechaná písmena; pravopis odůvodněte. – Porovnejte čtyři zvýrazněné slovesné tvary, určete u nich osobu, číslo, způsob a čas. – Vysvětlete, proč je na konci slovesných tvarů vždy písmeno měkké í. – Vypište všechna slova příbuzná se slovesy prát a pracovat. Která převažují? – Najděte v textu vlastní jména a zamyslete se nad jejich pravopisem.</a:t>
            </a:r>
          </a:p>
        </p:txBody>
      </p:sp>
    </p:spTree>
    <p:extLst>
      <p:ext uri="{BB962C8B-B14F-4D97-AF65-F5344CB8AC3E}">
        <p14:creationId xmlns:p14="http://schemas.microsoft.com/office/powerpoint/2010/main" val="2561248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vnímání slova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Auditivní typ – vnímá nejvíce mluvené slovo</a:t>
            </a:r>
          </a:p>
          <a:p>
            <a:r>
              <a:rPr lang="cs-CZ" dirty="0" smtClean="0"/>
              <a:t>Vizuální typ – vnímá nejvíce tabulky, přehledy, obrázky, nákresy</a:t>
            </a:r>
          </a:p>
          <a:p>
            <a:r>
              <a:rPr lang="cs-CZ" dirty="0" smtClean="0"/>
              <a:t>Kinestetický typ – vnímá pohyb – zápisky, videa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5991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800" b="1" dirty="0" smtClean="0"/>
          </a:p>
          <a:p>
            <a:pPr algn="ctr">
              <a:buNone/>
            </a:pPr>
            <a:r>
              <a:rPr lang="cs-CZ" sz="4800" b="1" dirty="0" smtClean="0"/>
              <a:t>Didaktické metody ve vyučování cizího jazyka</a:t>
            </a:r>
            <a:endParaRPr lang="cs-CZ" sz="48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Historie výuky cizích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Latina</a:t>
            </a:r>
          </a:p>
          <a:p>
            <a:r>
              <a:rPr lang="cs-CZ" dirty="0" smtClean="0"/>
              <a:t>Ferdinand de </a:t>
            </a:r>
            <a:r>
              <a:rPr lang="cs-CZ" dirty="0" err="1" smtClean="0"/>
              <a:t>Saussur</a:t>
            </a:r>
            <a:endParaRPr lang="cs-CZ" dirty="0" smtClean="0"/>
          </a:p>
          <a:p>
            <a:r>
              <a:rPr lang="cs-CZ" dirty="0"/>
              <a:t>Komunikační kompetence je dále rozvíjena, zejména pro potřeby </a:t>
            </a:r>
            <a:r>
              <a:rPr lang="cs-CZ" i="1" u="sng" dirty="0"/>
              <a:t>Společného evropského referenčního rámce pro jazyky</a:t>
            </a:r>
            <a:r>
              <a:rPr lang="cs-CZ" dirty="0"/>
              <a:t> (2002), </a:t>
            </a:r>
            <a:r>
              <a:rPr lang="cs-CZ" dirty="0" smtClean="0"/>
              <a:t>Jan </a:t>
            </a:r>
            <a:r>
              <a:rPr lang="cs-CZ" dirty="0"/>
              <a:t>Van </a:t>
            </a:r>
            <a:r>
              <a:rPr lang="cs-CZ" dirty="0" err="1"/>
              <a:t>Eke</a:t>
            </a:r>
            <a:r>
              <a:rPr lang="cs-CZ" dirty="0"/>
              <a:t> stanovil šest základních komponentů komunikační kompetence, dále pak způsobilosti:</a:t>
            </a:r>
          </a:p>
          <a:p>
            <a:r>
              <a:rPr lang="cs-CZ" dirty="0"/>
              <a:t>lingvistická kompetence,</a:t>
            </a:r>
          </a:p>
          <a:p>
            <a:r>
              <a:rPr lang="cs-CZ" dirty="0"/>
              <a:t>sociolingvistická kompetence,</a:t>
            </a:r>
          </a:p>
          <a:p>
            <a:r>
              <a:rPr lang="cs-CZ" dirty="0"/>
              <a:t>diskusní kompetence,</a:t>
            </a:r>
          </a:p>
          <a:p>
            <a:r>
              <a:rPr lang="cs-CZ" dirty="0"/>
              <a:t>strategická kompetence,</a:t>
            </a:r>
          </a:p>
          <a:p>
            <a:r>
              <a:rPr lang="cs-CZ" dirty="0" err="1"/>
              <a:t>sociokulturní</a:t>
            </a:r>
            <a:r>
              <a:rPr lang="cs-CZ" dirty="0"/>
              <a:t> kompetence,</a:t>
            </a:r>
          </a:p>
          <a:p>
            <a:r>
              <a:rPr lang="cs-CZ" dirty="0"/>
              <a:t>sociální nebo společenská kompetence.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metodických koncepcí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Richards</a:t>
            </a:r>
            <a:r>
              <a:rPr lang="cs-CZ" dirty="0" smtClean="0"/>
              <a:t> a </a:t>
            </a:r>
            <a:r>
              <a:rPr lang="cs-CZ" dirty="0" err="1" smtClean="0"/>
              <a:t>Rogers</a:t>
            </a:r>
            <a:r>
              <a:rPr lang="cs-CZ" dirty="0" smtClean="0"/>
              <a:t> definují metodu jazykového vyučování takto:</a:t>
            </a:r>
          </a:p>
          <a:p>
            <a:pPr>
              <a:buNone/>
            </a:pPr>
            <a:r>
              <a:rPr lang="cs-CZ" i="1" dirty="0" smtClean="0"/>
              <a:t>Je potřeba ji posuzovat ze tří hledisek, pokud tyto premisy nebudou splněny, nelze hovořit o metodě, ale spíše o technice nebo přístupu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přístup (</a:t>
            </a:r>
            <a:r>
              <a:rPr lang="cs-CZ" b="1" dirty="0" err="1" smtClean="0"/>
              <a:t>approach</a:t>
            </a:r>
            <a:r>
              <a:rPr lang="cs-CZ" b="1" dirty="0" smtClean="0"/>
              <a:t>) </a:t>
            </a:r>
            <a:r>
              <a:rPr lang="cs-CZ" dirty="0" smtClean="0"/>
              <a:t>– vlastní podstata teorie jazyka a jeho učení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forma (design) </a:t>
            </a:r>
            <a:r>
              <a:rPr lang="cs-CZ" dirty="0" smtClean="0"/>
              <a:t>– potřeba vymezení globálních a konkrétních cílů, činností vyučování, role účastníků a učebních materiálů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postup (</a:t>
            </a:r>
            <a:r>
              <a:rPr lang="cs-CZ" b="1" dirty="0" err="1" smtClean="0"/>
              <a:t>procedure</a:t>
            </a:r>
            <a:r>
              <a:rPr lang="cs-CZ" b="1" dirty="0" smtClean="0"/>
              <a:t>) </a:t>
            </a:r>
            <a:r>
              <a:rPr lang="cs-CZ" dirty="0" smtClean="0"/>
              <a:t>– aplikace samotné metody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cizojazyčné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cs-CZ" dirty="0" smtClean="0"/>
              <a:t>Lingvistika (systém jazyka v konfrontaci s češtinou)</a:t>
            </a:r>
          </a:p>
          <a:p>
            <a:pPr marL="514350" indent="-514350">
              <a:buAutoNum type="alphaLcParenR"/>
            </a:pPr>
            <a:r>
              <a:rPr lang="cs-CZ" dirty="0" smtClean="0"/>
              <a:t>Psycholingvistika (řečová produkce)</a:t>
            </a:r>
          </a:p>
          <a:p>
            <a:pPr marL="514350" indent="-514350">
              <a:buAutoNum type="alphaLcParenR"/>
            </a:pPr>
            <a:r>
              <a:rPr lang="cs-CZ" dirty="0" smtClean="0"/>
              <a:t>Sociolingvistika (</a:t>
            </a:r>
            <a:r>
              <a:rPr lang="cs-CZ" dirty="0" err="1" smtClean="0"/>
              <a:t>soc</a:t>
            </a:r>
            <a:r>
              <a:rPr lang="cs-CZ" dirty="0" smtClean="0"/>
              <a:t>. aspekty a kulturní společenství)</a:t>
            </a:r>
          </a:p>
          <a:p>
            <a:pPr marL="514350" indent="-514350">
              <a:buAutoNum type="alphaLcParenR"/>
            </a:pPr>
            <a:r>
              <a:rPr lang="cs-CZ" dirty="0" smtClean="0"/>
              <a:t>Psychologie – (jazykové nadání, optimální věk)</a:t>
            </a:r>
          </a:p>
          <a:p>
            <a:pPr marL="514350" indent="-514350">
              <a:buAutoNum type="alphaLcParenR"/>
            </a:pPr>
            <a:r>
              <a:rPr lang="cs-CZ" dirty="0" smtClean="0"/>
              <a:t>pedagogika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Gramaticko-překladová metoda</a:t>
            </a:r>
          </a:p>
          <a:p>
            <a:r>
              <a:rPr lang="cs-CZ" dirty="0" smtClean="0"/>
              <a:t>Přímá metoda</a:t>
            </a:r>
          </a:p>
          <a:p>
            <a:r>
              <a:rPr lang="cs-CZ" dirty="0" err="1" smtClean="0"/>
              <a:t>Audiolongvální</a:t>
            </a:r>
            <a:r>
              <a:rPr lang="cs-CZ" dirty="0" smtClean="0"/>
              <a:t> či </a:t>
            </a:r>
            <a:r>
              <a:rPr lang="cs-CZ" dirty="0" err="1" smtClean="0"/>
              <a:t>audiorální</a:t>
            </a:r>
            <a:r>
              <a:rPr lang="cs-CZ" dirty="0" smtClean="0"/>
              <a:t> metoda</a:t>
            </a:r>
          </a:p>
          <a:p>
            <a:r>
              <a:rPr lang="cs-CZ" dirty="0" smtClean="0"/>
              <a:t>Komunikativní metoda</a:t>
            </a:r>
          </a:p>
          <a:p>
            <a:r>
              <a:rPr lang="cs-CZ" dirty="0" smtClean="0"/>
              <a:t>Alternativní metody vyučování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cs-CZ" dirty="0" smtClean="0"/>
              <a:t>1. Hledisko </a:t>
            </a:r>
            <a:r>
              <a:rPr lang="cs-CZ" b="1" dirty="0" smtClean="0"/>
              <a:t>využívání a nevyužívání mateřského jazyka: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Monolingvální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Bilingvální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r>
              <a:rPr lang="cs-CZ" dirty="0" smtClean="0"/>
              <a:t>2 . Hledisko </a:t>
            </a:r>
            <a:r>
              <a:rPr lang="cs-CZ" b="1" dirty="0" smtClean="0"/>
              <a:t>využívání nebo eliminování mateřského jazyka </a:t>
            </a:r>
            <a:r>
              <a:rPr lang="cs-CZ" dirty="0" smtClean="0"/>
              <a:t>- metodická koncepce výuky cizích jazyků dle </a:t>
            </a:r>
            <a:r>
              <a:rPr lang="cs-CZ" dirty="0" err="1" smtClean="0"/>
              <a:t>Choděry</a:t>
            </a:r>
            <a:r>
              <a:rPr lang="cs-CZ" dirty="0" smtClean="0"/>
              <a:t>:</a:t>
            </a:r>
          </a:p>
          <a:p>
            <a:pPr marL="514350" indent="-514350">
              <a:buAutoNum type="alphaLcParenR"/>
            </a:pPr>
            <a:r>
              <a:rPr lang="cs-CZ" dirty="0" smtClean="0"/>
              <a:t>Přímé metody</a:t>
            </a:r>
          </a:p>
          <a:p>
            <a:pPr marL="514350" indent="-514350">
              <a:buAutoNum type="alphaLcParenR"/>
            </a:pPr>
            <a:r>
              <a:rPr lang="cs-CZ" dirty="0" smtClean="0"/>
              <a:t>Nepřímé metody</a:t>
            </a:r>
          </a:p>
          <a:p>
            <a:pPr marL="514350" indent="-514350">
              <a:buAutoNum type="alphaLcParenR"/>
            </a:pPr>
            <a:r>
              <a:rPr lang="cs-CZ" dirty="0" smtClean="0"/>
              <a:t>Smíšené metody</a:t>
            </a:r>
          </a:p>
          <a:p>
            <a:pPr marL="514350" indent="-514350">
              <a:buAutoNum type="alphaLcParenR"/>
            </a:pPr>
            <a:r>
              <a:rPr lang="cs-CZ" dirty="0" smtClean="0"/>
              <a:t>Alternativní metody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Jazykové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spočívá ve znalosti synchronního jazyka (jeho současného stavu), znalosti diachronie (vývoj jazyka) a na základě srovnání synchronie a diachronie také ve znalosti vývojových tendencí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Hlavní faktory výuky cizích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Věkový stupeň, obecná inteligence, specifické jazykové nadání</a:t>
            </a:r>
          </a:p>
          <a:p>
            <a:pPr marL="514350" indent="-514350">
              <a:buAutoNum type="arabicPeriod"/>
            </a:pPr>
            <a:r>
              <a:rPr lang="cs-CZ" dirty="0" smtClean="0"/>
              <a:t>Učitel, jeho temperament a nadání, zvládnutá jazyková úroveň, pedagogická příprava</a:t>
            </a:r>
          </a:p>
          <a:p>
            <a:pPr marL="514350" indent="-514350">
              <a:buAutoNum type="arabicPeriod"/>
            </a:pPr>
            <a:r>
              <a:rPr lang="cs-CZ" dirty="0" smtClean="0"/>
              <a:t>Učební metoda</a:t>
            </a:r>
          </a:p>
          <a:p>
            <a:pPr marL="514350" indent="-514350">
              <a:buAutoNum type="arabicPeriod"/>
            </a:pPr>
            <a:r>
              <a:rPr lang="cs-CZ" dirty="0" smtClean="0"/>
              <a:t>Vnější podmínky – učebna, počet žáků, počet hodin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Definice – jedna z mnoha…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„Vyučovací metoda v užším slova smyslu je v podstatě druh a způsob činnosti učitele a žáka.“ </a:t>
            </a:r>
            <a:r>
              <a:rPr lang="cs-CZ" b="1" dirty="0" smtClean="0"/>
              <a:t>J. A. Komenský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„Způsob  vyučování; charakterizuje činnost učitele vedoucího žáka k dosažení stanovených vzdělávacích cílů.“ </a:t>
            </a:r>
            <a:r>
              <a:rPr lang="cs-CZ" b="1" dirty="0" smtClean="0"/>
              <a:t>Pedagogický slovník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„Způsob, jakým učitel organizuje proces osvojování nových vědomostí a dovedností žáků.“ </a:t>
            </a:r>
            <a:r>
              <a:rPr lang="cs-CZ" b="1" dirty="0" err="1" smtClean="0"/>
              <a:t>Šimoník</a:t>
            </a:r>
            <a:endParaRPr lang="cs-CZ" b="1" dirty="0" smtClean="0"/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„Koordinovaný systém vyučovacích činností učitele a učebních aktivit žáků, který je zaměřen na dosažení výchovně vzdělávacích cílů.“ </a:t>
            </a:r>
            <a:r>
              <a:rPr lang="cs-CZ" b="1" dirty="0" smtClean="0"/>
              <a:t>Maňák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„Způsob společné činnosti učitele a žáků vedoucí k dosažení plánovaných  výukových cílů.“ </a:t>
            </a:r>
            <a:r>
              <a:rPr lang="cs-CZ" b="1" dirty="0" err="1" smtClean="0"/>
              <a:t>Nelešovská</a:t>
            </a:r>
            <a:r>
              <a:rPr lang="cs-CZ" b="1" dirty="0" smtClean="0"/>
              <a:t>, Spáčilová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…a další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„Promyšlený způsob nebo postup, jímž učitel cílevědomě rozvíjí vyučovací proces v souhlase s jeho zákonitostmi a s požadavky vyučovacích zásad tak, aby vyučování splnilo vytčené vzdělávací a výchovné cíle.“ </a:t>
            </a:r>
            <a:r>
              <a:rPr lang="cs-CZ" b="1" dirty="0" smtClean="0"/>
              <a:t>Pešek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„Za metodu považujeme  vyznačený specifický způsob činnosti učitele a žáka, jímž si žák za vedení učitele osvojuje vědomosti, dovednosti a návyky, rozvíjí své schopnosti.“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„Metodu vedle toho rozumíme globální, generální přístup k vyučování – učení cizímu jazyku, základní </a:t>
            </a:r>
            <a:r>
              <a:rPr lang="cs-CZ" dirty="0" err="1" smtClean="0"/>
              <a:t>lingvodidaktickou</a:t>
            </a:r>
            <a:r>
              <a:rPr lang="cs-CZ" dirty="0" smtClean="0"/>
              <a:t> doktrínu - metodický směr.“</a:t>
            </a:r>
          </a:p>
          <a:p>
            <a:pPr marL="431800" indent="-323850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 smtClean="0"/>
              <a:t>„Vyučovací metoda je pedagogická, specificky didaktická aktivita subjektu a objektu vyučování, rozvíjející vzdělanostní profil žáka, současně působící výchovně, a to ve smyslu vzdělávacích  a také výchovnách cílů a v souladu s vyučovacími a výchovnými principy.“ </a:t>
            </a:r>
            <a:r>
              <a:rPr lang="cs-CZ" b="1" dirty="0" err="1" smtClean="0"/>
              <a:t>Mojžíšek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Historický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Napodobování</a:t>
            </a:r>
          </a:p>
          <a:p>
            <a:r>
              <a:rPr lang="cs-CZ" dirty="0" smtClean="0"/>
              <a:t>Jevy přírody</a:t>
            </a:r>
          </a:p>
          <a:p>
            <a:r>
              <a:rPr lang="cs-CZ" dirty="0" smtClean="0"/>
              <a:t>Od přednášky k rozhovoru</a:t>
            </a:r>
          </a:p>
          <a:p>
            <a:r>
              <a:rPr lang="cs-CZ" dirty="0" smtClean="0"/>
              <a:t>Komenského zlaté pravidlo</a:t>
            </a:r>
          </a:p>
          <a:p>
            <a:r>
              <a:rPr lang="cs-CZ" dirty="0" smtClean="0"/>
              <a:t>Rozvoj psychologie k alternativním metodám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Klasifikace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1. obecně uznávaná kritéria:</a:t>
            </a:r>
          </a:p>
          <a:p>
            <a:r>
              <a:rPr lang="cs-CZ" dirty="0" smtClean="0"/>
              <a:t>A) počet žáků (metody kolektivní, hromadné, skupinové, individuální)</a:t>
            </a:r>
          </a:p>
          <a:p>
            <a:r>
              <a:rPr lang="cs-CZ" dirty="0" smtClean="0"/>
              <a:t>B) logický postup (metody analytické, syntetické, synkretické, induktivní, deduktivní, dogmatické)</a:t>
            </a:r>
          </a:p>
          <a:p>
            <a:r>
              <a:rPr lang="cs-CZ" dirty="0" smtClean="0"/>
              <a:t>C) charakter zdroje poznatků (metody slovního sdělení, knižního ponaučení, pozorování, slovní, názorné, praktické)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D) psychické zřetele (metody vnímání jevů, myšlení, činnostní, memorování, tvořivé aktivity)</a:t>
            </a:r>
          </a:p>
          <a:p>
            <a:r>
              <a:rPr lang="cs-CZ" dirty="0" smtClean="0"/>
              <a:t>E) míra vedení a samostatnosti žáků (metody </a:t>
            </a:r>
            <a:r>
              <a:rPr lang="cs-CZ" dirty="0" err="1" smtClean="0"/>
              <a:t>heterodidaktické</a:t>
            </a:r>
            <a:r>
              <a:rPr lang="cs-CZ" dirty="0" smtClean="0"/>
              <a:t>, samoučení)</a:t>
            </a:r>
          </a:p>
          <a:p>
            <a:r>
              <a:rPr lang="cs-CZ" dirty="0" smtClean="0"/>
              <a:t>F) charakter prací učitele a žáka</a:t>
            </a:r>
          </a:p>
          <a:p>
            <a:r>
              <a:rPr lang="cs-CZ" dirty="0" smtClean="0"/>
              <a:t>G) výchovné cíle a úkoly (utváření vědomostí, racionálních postojů, zájmů, metody utváření dovedností, návyků)</a:t>
            </a:r>
          </a:p>
          <a:p>
            <a:r>
              <a:rPr lang="cs-CZ" dirty="0" smtClean="0"/>
              <a:t>H) obsahové a metodické zřetele (metody přírodovědného vyučování, jazykové a technické vyučování) * </a:t>
            </a:r>
            <a:r>
              <a:rPr lang="cs-CZ" dirty="0" err="1" smtClean="0"/>
              <a:t>Nelešovská</a:t>
            </a:r>
            <a:r>
              <a:rPr lang="cs-CZ" dirty="0" smtClean="0"/>
              <a:t>, Spáčilová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204</TotalTime>
  <Words>2367</Words>
  <Application>Microsoft Office PowerPoint</Application>
  <PresentationFormat>Předvádění na obrazovce (4:3)</PresentationFormat>
  <Paragraphs>246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Medián</vt:lpstr>
      <vt:lpstr>Didaktické metody v jazykovém vzdělávání</vt:lpstr>
      <vt:lpstr>Didaktická metoda</vt:lpstr>
      <vt:lpstr> !</vt:lpstr>
      <vt:lpstr>Jazykové vzdělávání</vt:lpstr>
      <vt:lpstr>Definice – jedna z mnoha…</vt:lpstr>
      <vt:lpstr>…a další</vt:lpstr>
      <vt:lpstr>Historický vývoj</vt:lpstr>
      <vt:lpstr>Klasifikace metod</vt:lpstr>
      <vt:lpstr>Klasifikace metod</vt:lpstr>
      <vt:lpstr>Klasifikace dle Pavlíka</vt:lpstr>
      <vt:lpstr>Klasifikace dle Peška</vt:lpstr>
      <vt:lpstr>Klasifikace dle Peška</vt:lpstr>
      <vt:lpstr>Klasifikace dle Peška</vt:lpstr>
      <vt:lpstr>Klasifikace dle Maňáka</vt:lpstr>
      <vt:lpstr>Klasifikace dle Maňáka a Švece</vt:lpstr>
      <vt:lpstr>Klasické výukové metody</vt:lpstr>
      <vt:lpstr>Aktivizující metody</vt:lpstr>
      <vt:lpstr>Komplexní výukové metody</vt:lpstr>
      <vt:lpstr>Metody češtiny jako mateřského jazyka</vt:lpstr>
      <vt:lpstr>Prezentace aplikace PowerPoint</vt:lpstr>
      <vt:lpstr>Prezentace aplikace PowerPoint</vt:lpstr>
      <vt:lpstr>Prezentace aplikace PowerPoint</vt:lpstr>
      <vt:lpstr>Opis a přepis</vt:lpstr>
      <vt:lpstr>Doplňovací cvičení</vt:lpstr>
      <vt:lpstr>Obměňovací cvičení</vt:lpstr>
      <vt:lpstr>Substituce a transformace</vt:lpstr>
      <vt:lpstr>Cvičení substituční</vt:lpstr>
      <vt:lpstr>Cvičení transformační</vt:lpstr>
      <vt:lpstr>Všestranný jazykový rozbor</vt:lpstr>
      <vt:lpstr>2. třída</vt:lpstr>
      <vt:lpstr>3. třída</vt:lpstr>
      <vt:lpstr>5. třída</vt:lpstr>
      <vt:lpstr>Individuální vnímání slova</vt:lpstr>
      <vt:lpstr>Prezentace aplikace PowerPoint</vt:lpstr>
      <vt:lpstr>Historie výuky cizích jazyků</vt:lpstr>
      <vt:lpstr>Klasifikace metodických koncepcí</vt:lpstr>
      <vt:lpstr>Metody cizojazyčné výuky</vt:lpstr>
      <vt:lpstr>Základní metody</vt:lpstr>
      <vt:lpstr>Klasifikace metod</vt:lpstr>
      <vt:lpstr>Hlavní faktory výuky cizích jazyků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metody v jazykovém vzdělávání</dc:title>
  <dc:creator>brinkova.petra</dc:creator>
  <cp:lastModifiedBy>Kopřiva</cp:lastModifiedBy>
  <cp:revision>30</cp:revision>
  <dcterms:created xsi:type="dcterms:W3CDTF">2015-10-23T05:37:24Z</dcterms:created>
  <dcterms:modified xsi:type="dcterms:W3CDTF">2020-04-07T05:33:44Z</dcterms:modified>
</cp:coreProperties>
</file>