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sldIdLst>
    <p:sldId id="276" r:id="rId2"/>
    <p:sldId id="277" r:id="rId3"/>
    <p:sldId id="278" r:id="rId4"/>
    <p:sldId id="291" r:id="rId5"/>
    <p:sldId id="283" r:id="rId6"/>
    <p:sldId id="281" r:id="rId7"/>
    <p:sldId id="280" r:id="rId8"/>
    <p:sldId id="279" r:id="rId9"/>
    <p:sldId id="282" r:id="rId10"/>
    <p:sldId id="287" r:id="rId11"/>
    <p:sldId id="298" r:id="rId12"/>
    <p:sldId id="295" r:id="rId13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7" autoAdjust="0"/>
    <p:restoredTop sz="94660"/>
  </p:normalViewPr>
  <p:slideViewPr>
    <p:cSldViewPr>
      <p:cViewPr varScale="1">
        <p:scale>
          <a:sx n="76" d="100"/>
          <a:sy n="76" d="100"/>
        </p:scale>
        <p:origin x="187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2048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4313" y="900113"/>
            <a:ext cx="4583112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3463" cy="5033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3425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2725" algn="r" eaLnBrk="1">
              <a:lnSpc>
                <a:spcPct val="95000"/>
              </a:lnSpc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3C2AF20-BB88-48FA-BBC1-E2A26E8E17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8662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3A4EC-3D53-401F-B4D2-3174881E58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629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AF43A-FE54-4DBF-AE14-677A98BA8B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11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576263"/>
            <a:ext cx="2265362" cy="56022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76263"/>
            <a:ext cx="6648450" cy="56022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3628F-DEED-4C36-A7FC-E78D01C06D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7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3B0F5-516E-48B4-9929-4C0554AC12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316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E5BC75-796C-4E15-B052-B25F14F5F5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60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800225"/>
            <a:ext cx="4456112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800225"/>
            <a:ext cx="44577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9649C-9F1C-4CBD-A25A-40BE403BB7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3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5B753-5C37-4CF1-8ACA-63F0AD4AD0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397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87D99-67EC-4D14-8058-E38873DC66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9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2C24D-6CBA-49F8-936F-D2D04DAD4E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67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17259D-402B-4607-90D7-AE8EF6A50D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32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A2C36-DBAB-49E3-995A-1B3AEE7AC4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356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79038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76263"/>
            <a:ext cx="7192962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Klikněte pro úpravu formátu textu nadpisu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00225"/>
            <a:ext cx="9066212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30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1563" cy="514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45000"/>
              <a:buFontTx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28E9A0F9-7421-4E7C-B1E2-2DBC6562268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872" y="179437"/>
            <a:ext cx="8569325" cy="1620837"/>
          </a:xfrm>
        </p:spPr>
        <p:txBody>
          <a:bodyPr/>
          <a:lstStyle/>
          <a:p>
            <a:r>
              <a:rPr lang="cs-CZ" sz="5000" b="1" dirty="0" smtClean="0"/>
              <a:t>Komunikace ve škole</a:t>
            </a:r>
            <a:endParaRPr lang="cs-CZ" sz="5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74741" y="6516141"/>
            <a:ext cx="5174456" cy="704013"/>
          </a:xfrm>
        </p:spPr>
        <p:txBody>
          <a:bodyPr/>
          <a:lstStyle/>
          <a:p>
            <a:r>
              <a:rPr lang="cs-CZ" sz="1800" b="1" dirty="0" smtClean="0"/>
              <a:t>Mgr. Lenka </a:t>
            </a:r>
            <a:r>
              <a:rPr lang="cs-CZ" sz="1800" b="1" dirty="0" err="1" smtClean="0"/>
              <a:t>Ďulíková</a:t>
            </a:r>
            <a:r>
              <a:rPr lang="cs-CZ" sz="1800" b="1" dirty="0"/>
              <a:t> </a:t>
            </a:r>
            <a:r>
              <a:rPr lang="cs-CZ" sz="1800" b="1" dirty="0" smtClean="0"/>
              <a:t>   </a:t>
            </a:r>
            <a:r>
              <a:rPr lang="cs-CZ" sz="1800" b="1" dirty="0" err="1" smtClean="0"/>
              <a:t>Učo</a:t>
            </a:r>
            <a:r>
              <a:rPr lang="cs-CZ" sz="1800" b="1" dirty="0" smtClean="0"/>
              <a:t>: 386350</a:t>
            </a:r>
            <a:endParaRPr lang="cs-CZ" sz="1800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7" r="4617" b="14474"/>
          <a:stretch/>
        </p:blipFill>
        <p:spPr>
          <a:xfrm rot="5400000">
            <a:off x="7466609" y="137894"/>
            <a:ext cx="2160240" cy="2243326"/>
          </a:xfrm>
          <a:prstGeom prst="rect">
            <a:avLst/>
          </a:prstGeom>
          <a:effectLst>
            <a:softEdge rad="165100"/>
          </a:effectLst>
        </p:spPr>
      </p:pic>
    </p:spTree>
    <p:extLst>
      <p:ext uri="{BB962C8B-B14F-4D97-AF65-F5344CB8AC3E}">
        <p14:creationId xmlns:p14="http://schemas.microsoft.com/office/powerpoint/2010/main" val="24716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00225"/>
            <a:ext cx="9066212" cy="507595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 smtClean="0"/>
              <a:t>oči (výš = autoritativní, níž = submisivní)</a:t>
            </a:r>
          </a:p>
          <a:p>
            <a:pPr marL="457200" indent="-457200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ůzné haptické zóny (kultura)</a:t>
            </a:r>
          </a:p>
          <a:p>
            <a:pPr marL="457200" indent="-457200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enzitivita kůže (problémy s doteky – přecitlivělost, neuspokojenost, frustrace, akutní bolest, autisté) x zvýšená potřeba (staří lidé, děti, chronická bolest)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„nepřátelský postoj“ (ruce v bok, překřížení končetin, ruce v pěst…)</a:t>
            </a:r>
          </a:p>
          <a:p>
            <a:pPr marL="457200" indent="-45720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naková řeč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SP obtíže (mrkání, tiky…)</a:t>
            </a: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2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Zakončení předmětu </a:t>
            </a:r>
            <a:r>
              <a:rPr lang="cs-CZ" b="1" dirty="0" smtClean="0">
                <a:sym typeface="Wingdings" panose="05000000000000000000" pitchFamily="2" charset="2"/>
              </a:rPr>
              <a:t>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256" y="1763613"/>
            <a:ext cx="9156567" cy="4594349"/>
          </a:xfrm>
        </p:spPr>
        <p:txBody>
          <a:bodyPr/>
          <a:lstStyle/>
          <a:p>
            <a:pPr marL="0" indent="0"/>
            <a:r>
              <a:rPr lang="cs-CZ" dirty="0" smtClean="0"/>
              <a:t>Esej:</a:t>
            </a:r>
            <a:r>
              <a:rPr lang="cs-CZ" dirty="0" smtClean="0"/>
              <a:t> </a:t>
            </a:r>
            <a:r>
              <a:rPr lang="cs-CZ" dirty="0">
                <a:solidFill>
                  <a:schemeClr val="tx1"/>
                </a:solidFill>
              </a:rPr>
              <a:t>„V mé profesi asistenta pedagoga“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/>
            <a:endParaRPr lang="cs-CZ" dirty="0" smtClean="0">
              <a:solidFill>
                <a:schemeClr val="tx1"/>
              </a:solidFill>
            </a:endParaRPr>
          </a:p>
          <a:p>
            <a:pPr marL="0" indent="0"/>
            <a:r>
              <a:rPr lang="cs-CZ" dirty="0" smtClean="0">
                <a:solidFill>
                  <a:schemeClr val="tx1"/>
                </a:solidFill>
              </a:rPr>
              <a:t>1 A4</a:t>
            </a:r>
          </a:p>
          <a:p>
            <a:pPr marL="0" indent="0"/>
            <a:r>
              <a:rPr lang="cs-CZ" dirty="0" err="1" smtClean="0">
                <a:solidFill>
                  <a:schemeClr val="tx1"/>
                </a:solidFill>
              </a:rPr>
              <a:t>Times</a:t>
            </a:r>
            <a:r>
              <a:rPr lang="cs-CZ" dirty="0" smtClean="0">
                <a:solidFill>
                  <a:schemeClr val="tx1"/>
                </a:solidFill>
              </a:rPr>
              <a:t> New Roman 12</a:t>
            </a:r>
          </a:p>
          <a:p>
            <a:pPr marL="0" indent="0"/>
            <a:r>
              <a:rPr lang="cs-CZ" dirty="0" smtClean="0">
                <a:solidFill>
                  <a:schemeClr val="tx1"/>
                </a:solidFill>
              </a:rPr>
              <a:t>Řádkování 1,5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u="sng" dirty="0" smtClean="0"/>
              <a:t>386350@mail.muni.cz</a:t>
            </a:r>
            <a:r>
              <a:rPr lang="cs-CZ" b="1" dirty="0" smtClean="0"/>
              <a:t> - Mgr. Lenka </a:t>
            </a:r>
            <a:r>
              <a:rPr lang="cs-CZ" b="1" dirty="0" err="1" smtClean="0"/>
              <a:t>Ďulíková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2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7824" y="611485"/>
            <a:ext cx="7107922" cy="1092068"/>
          </a:xfrm>
        </p:spPr>
        <p:txBody>
          <a:bodyPr>
            <a:normAutofit fontScale="90000"/>
          </a:bodyPr>
          <a:lstStyle/>
          <a:p>
            <a:r>
              <a:rPr lang="cs-CZ" sz="1819" b="1" dirty="0">
                <a:solidFill>
                  <a:schemeClr val="tx2">
                    <a:lumMod val="90000"/>
                  </a:schemeClr>
                </a:solidFill>
              </a:rPr>
              <a:t>Aktivita: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„V</a:t>
            </a:r>
            <a:r>
              <a:rPr lang="cs-CZ" dirty="0">
                <a:solidFill>
                  <a:schemeClr val="tx1"/>
                </a:solidFill>
              </a:rPr>
              <a:t> mé profesi asistenta </a:t>
            </a:r>
            <a:r>
              <a:rPr lang="cs-CZ" dirty="0" smtClean="0">
                <a:solidFill>
                  <a:schemeClr val="tx1"/>
                </a:solidFill>
              </a:rPr>
              <a:t>pedagoga“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05000"/>
              </p:ext>
            </p:extLst>
          </p:nvPr>
        </p:nvGraphicFramePr>
        <p:xfrm>
          <a:off x="696485" y="1711950"/>
          <a:ext cx="8736315" cy="529971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132692"/>
                <a:gridCol w="4603623"/>
              </a:tblGrid>
              <a:tr h="1781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Moje silné stránky (přednosti), které usnadňují práci: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Moje slabé stránky (nedostatky), které znesnadňují práci:  </a:t>
                      </a:r>
                      <a:endParaRPr lang="cs-CZ" sz="2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74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Příležitosti, které zlepšují práci: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Hrozby, které mě v práci ohrožují/znesnadňují</a:t>
                      </a:r>
                      <a:r>
                        <a:rPr lang="cs-CZ" sz="25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práci:</a:t>
                      </a: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2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832" y="755501"/>
            <a:ext cx="7192962" cy="71437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808" y="2483693"/>
            <a:ext cx="9426252" cy="4666357"/>
          </a:xfrm>
        </p:spPr>
        <p:txBody>
          <a:bodyPr/>
          <a:lstStyle/>
          <a:p>
            <a:r>
              <a:rPr lang="pl-PL" sz="5000" dirty="0"/>
              <a:t>Co můžeme říct o komunikaci?</a:t>
            </a:r>
          </a:p>
          <a:p>
            <a:r>
              <a:rPr lang="pl-PL" sz="5000" dirty="0"/>
              <a:t>                  …</a:t>
            </a:r>
          </a:p>
          <a:p>
            <a:r>
              <a:rPr lang="pl-PL" sz="5000" dirty="0"/>
              <a:t>			</a:t>
            </a:r>
            <a:r>
              <a:rPr lang="pl-PL" sz="2000" dirty="0"/>
              <a:t>(Co pro vás znamená komunikace a jak ji vnímáte?)</a:t>
            </a:r>
          </a:p>
        </p:txBody>
      </p:sp>
    </p:spTree>
    <p:extLst>
      <p:ext uri="{BB962C8B-B14F-4D97-AF65-F5344CB8AC3E}">
        <p14:creationId xmlns:p14="http://schemas.microsoft.com/office/powerpoint/2010/main" val="21499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832" y="1979637"/>
            <a:ext cx="8784976" cy="4486945"/>
          </a:xfrm>
        </p:spPr>
        <p:txBody>
          <a:bodyPr/>
          <a:lstStyle/>
          <a:p>
            <a:pPr marL="0" indent="0"/>
            <a:endParaRPr lang="cs-CZ" i="1" dirty="0" smtClean="0"/>
          </a:p>
          <a:p>
            <a:pPr marL="0" indent="0"/>
            <a:r>
              <a:rPr lang="cs-CZ" i="1" dirty="0" smtClean="0"/>
              <a:t>	„…je procesem tvorby společného chápání a interpretování myšlenek, názorů a pocitů mezi dvěma a více jednotlivci“ </a:t>
            </a:r>
            <a:r>
              <a:rPr lang="cs-CZ" dirty="0" smtClean="0"/>
              <a:t>(</a:t>
            </a:r>
            <a:r>
              <a:rPr lang="cs-CZ" dirty="0" err="1" smtClean="0"/>
              <a:t>Palmer,Weaver</a:t>
            </a:r>
            <a:r>
              <a:rPr lang="cs-CZ" dirty="0" smtClean="0"/>
              <a:t>) 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i="1" dirty="0" smtClean="0"/>
              <a:t>	„…jednáním, jehož cílem z hlediska komunikátora je přenos sdělení jedné či více osobám prostřednictvím symbolů..“ </a:t>
            </a:r>
            <a:r>
              <a:rPr lang="cs-CZ" dirty="0" smtClean="0"/>
              <a:t>(</a:t>
            </a:r>
            <a:r>
              <a:rPr lang="cs-CZ" dirty="0" err="1" smtClean="0"/>
              <a:t>Kunczik</a:t>
            </a:r>
            <a:r>
              <a:rPr lang="cs-CZ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3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691605"/>
            <a:ext cx="9066212" cy="448694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prostředek </a:t>
            </a:r>
            <a:r>
              <a:rPr lang="cs-CZ" dirty="0" err="1" smtClean="0"/>
              <a:t>VaV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zprostředkovává vztahy a činnosti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dirty="0" smtClean="0"/>
              <a:t>proces vzájemného</a:t>
            </a:r>
            <a:r>
              <a:rPr lang="cs-CZ" dirty="0" smtClean="0"/>
              <a:t> </a:t>
            </a:r>
            <a:r>
              <a:rPr lang="es-ES" dirty="0" smtClean="0"/>
              <a:t>dorozumívání - sdělování informací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b="1" dirty="0" smtClean="0"/>
              <a:t>verbální </a:t>
            </a:r>
            <a:r>
              <a:rPr lang="cs-CZ" dirty="0" smtClean="0"/>
              <a:t>komunikaci: slovem, písmem – obsah… „co říkáme“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neverbální</a:t>
            </a:r>
            <a:r>
              <a:rPr lang="cs-CZ" dirty="0" smtClean="0"/>
              <a:t> komunikaci: gesty, mimikou, postojem…</a:t>
            </a:r>
          </a:p>
          <a:p>
            <a:pPr marL="514350" indent="-514350">
              <a:buAutoNum type="arabicParenR"/>
            </a:pPr>
            <a:r>
              <a:rPr lang="cs-CZ" dirty="0" smtClean="0"/>
              <a:t>paralingvistická složka – citové zabarvení, emoce vyslovovaných zvuků… „jak říkáme“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4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vyjadřování VK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613"/>
            <a:ext cx="9289602" cy="4378325"/>
          </a:xfrm>
        </p:spPr>
        <p:txBody>
          <a:bodyPr/>
          <a:lstStyle/>
          <a:p>
            <a:r>
              <a:rPr lang="cs-CZ" b="1" dirty="0" smtClean="0"/>
              <a:t>Co</a:t>
            </a:r>
            <a:r>
              <a:rPr lang="cs-CZ" b="1" dirty="0"/>
              <a:t>? = obsah sdělení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co </a:t>
            </a:r>
            <a:r>
              <a:rPr lang="cs-CZ" sz="2000" dirty="0"/>
              <a:t>chcete </a:t>
            </a:r>
            <a:r>
              <a:rPr lang="cs-CZ" sz="2000" dirty="0" smtClean="0"/>
              <a:t>říci, věcná podstata…</a:t>
            </a:r>
          </a:p>
          <a:p>
            <a:pPr marL="0" indent="0"/>
            <a:r>
              <a:rPr lang="cs-CZ" b="1" dirty="0" smtClean="0"/>
              <a:t>Jak</a:t>
            </a:r>
            <a:r>
              <a:rPr lang="cs-CZ" b="1" dirty="0"/>
              <a:t>? = forma sdělení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aby </a:t>
            </a:r>
            <a:r>
              <a:rPr lang="cs-CZ" sz="2000" dirty="0"/>
              <a:t>vám každý co nejlépe porozuměl, aby nedošlo ke </a:t>
            </a:r>
            <a:r>
              <a:rPr lang="cs-CZ" sz="2000" dirty="0" smtClean="0"/>
              <a:t>zkreslenému/nesprávnému porozumění</a:t>
            </a: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stručně (středně)</a:t>
            </a:r>
            <a:r>
              <a:rPr lang="cs-CZ" sz="2000" dirty="0"/>
              <a:t> </a:t>
            </a:r>
            <a:r>
              <a:rPr lang="cs-CZ" sz="2000" dirty="0" smtClean="0"/>
              <a:t>- jasně</a:t>
            </a:r>
            <a:r>
              <a:rPr lang="cs-CZ" sz="2000" dirty="0"/>
              <a:t> </a:t>
            </a:r>
            <a:r>
              <a:rPr lang="cs-CZ" sz="2000" dirty="0" smtClean="0"/>
              <a:t>(logicky, postupně) - srozumitelně</a:t>
            </a:r>
            <a:r>
              <a:rPr lang="cs-CZ" sz="2000" dirty="0"/>
              <a:t> </a:t>
            </a:r>
            <a:r>
              <a:rPr lang="cs-CZ" sz="2000" dirty="0" smtClean="0"/>
              <a:t>(odbornost? AJ?...)</a:t>
            </a:r>
          </a:p>
          <a:p>
            <a:pPr marL="0" indent="0"/>
            <a:r>
              <a:rPr lang="cs-CZ" b="1" dirty="0" smtClean="0"/>
              <a:t>Komu</a:t>
            </a:r>
            <a:r>
              <a:rPr lang="cs-CZ" b="1" dirty="0"/>
              <a:t>? = adresát</a:t>
            </a:r>
            <a:endParaRPr lang="cs-CZ" dirty="0"/>
          </a:p>
          <a:p>
            <a:r>
              <a:rPr lang="cs-CZ" b="1" dirty="0" smtClean="0"/>
              <a:t>Proč</a:t>
            </a:r>
            <a:r>
              <a:rPr lang="cs-CZ" b="1" dirty="0"/>
              <a:t>? = vlastní účel sdělení, důvod proč komunikuji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čeho </a:t>
            </a:r>
            <a:r>
              <a:rPr lang="cs-CZ" sz="2000" dirty="0"/>
              <a:t>chci </a:t>
            </a:r>
            <a:r>
              <a:rPr lang="cs-CZ" sz="2000" dirty="0" smtClean="0"/>
              <a:t>dosáhnout, proč </a:t>
            </a:r>
            <a:r>
              <a:rPr lang="cs-CZ" sz="2000" dirty="0"/>
              <a:t>danou věc </a:t>
            </a:r>
            <a:r>
              <a:rPr lang="cs-CZ" sz="2000" dirty="0" smtClean="0"/>
              <a:t>říkáme</a:t>
            </a:r>
            <a:r>
              <a:rPr lang="cs-CZ" sz="2000" dirty="0"/>
              <a:t>, proč s ním o dané věci </a:t>
            </a:r>
            <a:r>
              <a:rPr lang="cs-CZ" sz="2000" dirty="0" smtClean="0"/>
              <a:t>komunikujeme, co </a:t>
            </a:r>
            <a:r>
              <a:rPr lang="cs-CZ" sz="2000" dirty="0"/>
              <a:t>má být výsledkem</a:t>
            </a:r>
            <a:r>
              <a:rPr lang="cs-CZ" sz="2000" dirty="0" smtClean="0"/>
              <a:t>?</a:t>
            </a:r>
          </a:p>
          <a:p>
            <a:pPr marL="0" indent="0"/>
            <a:r>
              <a:rPr lang="cs-CZ" b="1" dirty="0" smtClean="0"/>
              <a:t>+ ZV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350" y="899517"/>
            <a:ext cx="7192962" cy="714375"/>
          </a:xfrm>
        </p:spPr>
        <p:txBody>
          <a:bodyPr/>
          <a:lstStyle/>
          <a:p>
            <a:r>
              <a:rPr lang="cs-CZ" sz="2500" b="1" dirty="0" smtClean="0"/>
              <a:t>3 ZÁKLADNÍ KOMUNIKAČNÍ AXIOMY </a:t>
            </a:r>
            <a:br>
              <a:rPr lang="cs-CZ" sz="2500" b="1" dirty="0" smtClean="0"/>
            </a:br>
            <a:r>
              <a:rPr lang="cs-CZ" sz="2500" b="1" dirty="0" smtClean="0"/>
              <a:t>(PAUL WATZLAWICK)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/>
              <a:t>Nelze nekomunikovat </a:t>
            </a:r>
            <a:r>
              <a:rPr lang="cs-CZ" dirty="0" smtClean="0"/>
              <a:t>– i odmítnutí vyslat nebo přijmout sdělení komentuje vztah lidí</a:t>
            </a:r>
          </a:p>
          <a:p>
            <a:pPr marL="0" indent="0"/>
            <a:endParaRPr lang="cs-CZ" dirty="0" smtClean="0"/>
          </a:p>
          <a:p>
            <a:pPr marL="514350" indent="-514350">
              <a:buAutoNum type="arabicParenR"/>
            </a:pPr>
            <a:r>
              <a:rPr lang="cs-CZ" b="1" dirty="0" smtClean="0"/>
              <a:t>Dvě úrovně komunikace </a:t>
            </a:r>
            <a:r>
              <a:rPr lang="cs-CZ" dirty="0" smtClean="0"/>
              <a:t>- </a:t>
            </a:r>
            <a:r>
              <a:rPr lang="cs-CZ" dirty="0" err="1" smtClean="0"/>
              <a:t>fce</a:t>
            </a:r>
            <a:r>
              <a:rPr lang="cs-CZ" dirty="0" smtClean="0"/>
              <a:t>: obsahová a vztahová (jde-li o žádání, nařizování, zakazování…)</a:t>
            </a:r>
          </a:p>
          <a:p>
            <a:pPr marL="0" indent="0"/>
            <a:endParaRPr lang="cs-CZ" dirty="0"/>
          </a:p>
          <a:p>
            <a:pPr marL="514350" indent="-514350">
              <a:buAutoNum type="arabicParenR"/>
            </a:pPr>
            <a:r>
              <a:rPr lang="cs-CZ" b="1" dirty="0" smtClean="0"/>
              <a:t>Vždy dochází ke zkreslení </a:t>
            </a:r>
          </a:p>
          <a:p>
            <a:r>
              <a:rPr lang="cs-CZ" dirty="0"/>
              <a:t> </a:t>
            </a:r>
            <a:r>
              <a:rPr lang="cs-CZ" dirty="0" smtClean="0"/>
              <a:t>- co mělo být sděleno </a:t>
            </a:r>
            <a:r>
              <a:rPr lang="cs-CZ" dirty="0" smtClean="0">
                <a:sym typeface="Wingdings" panose="05000000000000000000" pitchFamily="2" charset="2"/>
              </a:rPr>
              <a:t>/ jak tomu druhý skutečně rozuměl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8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vyslání informací</a:t>
            </a:r>
            <a:r>
              <a:rPr lang="cs-CZ" dirty="0"/>
              <a:t> komunikátorem, jež zprostředkovává určitý obsah (sdělení)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reakce na sdělení</a:t>
            </a:r>
            <a:r>
              <a:rPr lang="cs-CZ" dirty="0"/>
              <a:t> podle způsobu, jakým vnímá obsah přijatého </a:t>
            </a:r>
            <a:r>
              <a:rPr lang="cs-CZ" dirty="0" smtClean="0"/>
              <a:t>sdělení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 descr="VÃ½sledek obrÃ¡zku pro komunik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92" y="4243609"/>
            <a:ext cx="5802263" cy="308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bariéry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832" y="1806827"/>
            <a:ext cx="9066212" cy="4378325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rání EK</a:t>
            </a:r>
          </a:p>
          <a:p>
            <a:pPr marL="457200" indent="-457200"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luk, jazyk, stres, představa a zaujatost, zkreslení, okamžitý osobní stav…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dirty="0" smtClean="0"/>
              <a:t> Jaká bariéra pro vás důležitá?...pro děti..?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4" name="Veselý obličej 3"/>
          <p:cNvSpPr/>
          <p:nvPr/>
        </p:nvSpPr>
        <p:spPr bwMode="auto">
          <a:xfrm>
            <a:off x="6552480" y="3995990"/>
            <a:ext cx="2736304" cy="2592288"/>
          </a:xfrm>
          <a:prstGeom prst="smileyFace">
            <a:avLst>
              <a:gd name="adj" fmla="val -465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24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2" r="11514"/>
          <a:stretch/>
        </p:blipFill>
        <p:spPr>
          <a:xfrm>
            <a:off x="6583486" y="1403573"/>
            <a:ext cx="3234499" cy="2915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Neverbální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305" y="1529891"/>
            <a:ext cx="9138790" cy="53639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bličej - mimika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oční kontakt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pohyby rukou – gesta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pohyby těla – </a:t>
            </a:r>
            <a:r>
              <a:rPr lang="cs-CZ" dirty="0" err="1" smtClean="0"/>
              <a:t>kinezika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charakteristika řeči – paralingvistika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doteky – </a:t>
            </a:r>
            <a:r>
              <a:rPr lang="cs-CZ" dirty="0" err="1" smtClean="0"/>
              <a:t>haptika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ostoj těla - </a:t>
            </a:r>
            <a:r>
              <a:rPr lang="cs-CZ" dirty="0" err="1" smtClean="0"/>
              <a:t>posturika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prostřednictvím předmětů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práce </a:t>
            </a:r>
            <a:r>
              <a:rPr lang="cs-CZ" dirty="0"/>
              <a:t>s prostorem, vzdálenost – </a:t>
            </a:r>
            <a:r>
              <a:rPr lang="cs-CZ" dirty="0" err="1"/>
              <a:t>proxemika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5" r="14035"/>
          <a:stretch/>
        </p:blipFill>
        <p:spPr>
          <a:xfrm>
            <a:off x="7425284" y="4806938"/>
            <a:ext cx="2304256" cy="232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WenQuanYi Zen Hei"/>
        <a:cs typeface="WenQuanYi Zen Hei"/>
      </a:majorFont>
      <a:minorFont>
        <a:latin typeface="Arial"/>
        <a:ea typeface="WenQuanYi Zen Hei"/>
        <a:cs typeface="WenQuanYi Zen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17236</TotalTime>
  <Words>341</Words>
  <Application>Microsoft Office PowerPoint</Application>
  <PresentationFormat>Vlastní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Microsoft YaHei</vt:lpstr>
      <vt:lpstr>Arial</vt:lpstr>
      <vt:lpstr>Calibri</vt:lpstr>
      <vt:lpstr>Segoe UI</vt:lpstr>
      <vt:lpstr>Times New Roman</vt:lpstr>
      <vt:lpstr>WenQuanYi Zen Hei</vt:lpstr>
      <vt:lpstr>Wingdings</vt:lpstr>
      <vt:lpstr>4_Motiv sady Office</vt:lpstr>
      <vt:lpstr>Komunikace ve škole</vt:lpstr>
      <vt:lpstr> </vt:lpstr>
      <vt:lpstr>Komunikace </vt:lpstr>
      <vt:lpstr>Komunikace </vt:lpstr>
      <vt:lpstr>Efektivní vyjadřování VK</vt:lpstr>
      <vt:lpstr>3 ZÁKLADNÍ KOMUNIKAČNÍ AXIOMY  (PAUL WATZLAWICK) </vt:lpstr>
      <vt:lpstr>Komunikace</vt:lpstr>
      <vt:lpstr>Komunikační bariéry</vt:lpstr>
      <vt:lpstr>Neverbální komunikace</vt:lpstr>
      <vt:lpstr>Problematika</vt:lpstr>
      <vt:lpstr>Zakončení předmětu  </vt:lpstr>
      <vt:lpstr>Aktivita: „V mé profesi asistenta pedagoga“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Lenovo</dc:creator>
  <cp:keywords/>
  <dc:description/>
  <cp:lastModifiedBy>Lenovo</cp:lastModifiedBy>
  <cp:revision>45</cp:revision>
  <cp:lastPrinted>1601-01-01T00:00:00Z</cp:lastPrinted>
  <dcterms:created xsi:type="dcterms:W3CDTF">2014-08-23T15:14:14Z</dcterms:created>
  <dcterms:modified xsi:type="dcterms:W3CDTF">2020-04-21T07:49:29Z</dcterms:modified>
</cp:coreProperties>
</file>