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0" r:id="rId3"/>
    <p:sldId id="259" r:id="rId4"/>
    <p:sldId id="261" r:id="rId5"/>
    <p:sldId id="262" r:id="rId6"/>
    <p:sldId id="263" r:id="rId7"/>
    <p:sldId id="257" r:id="rId8"/>
    <p:sldId id="264" r:id="rId9"/>
    <p:sldId id="265" r:id="rId10"/>
    <p:sldId id="256" r:id="rId11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150" autoAdjust="0"/>
    <p:restoredTop sz="94660"/>
  </p:normalViewPr>
  <p:slideViewPr>
    <p:cSldViewPr snapToGrid="0">
      <p:cViewPr varScale="1">
        <p:scale>
          <a:sx n="89" d="100"/>
          <a:sy n="89" d="100"/>
        </p:scale>
        <p:origin x="778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7B6AD-7AA5-40CF-933F-0B73E8BB2B3C}" type="datetimeFigureOut">
              <a:rPr lang="cs-CZ" smtClean="0"/>
              <a:t>16.03.2019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930AB-191E-4910-9BC6-095017C8C8A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114896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7B6AD-7AA5-40CF-933F-0B73E8BB2B3C}" type="datetimeFigureOut">
              <a:rPr lang="cs-CZ" smtClean="0"/>
              <a:t>16.03.2019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930AB-191E-4910-9BC6-095017C8C8A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370367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7B6AD-7AA5-40CF-933F-0B73E8BB2B3C}" type="datetimeFigureOut">
              <a:rPr lang="cs-CZ" smtClean="0"/>
              <a:t>16.03.2019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930AB-191E-4910-9BC6-095017C8C8A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92015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7B6AD-7AA5-40CF-933F-0B73E8BB2B3C}" type="datetimeFigureOut">
              <a:rPr lang="cs-CZ" smtClean="0"/>
              <a:t>16.03.2019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930AB-191E-4910-9BC6-095017C8C8A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426361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7B6AD-7AA5-40CF-933F-0B73E8BB2B3C}" type="datetimeFigureOut">
              <a:rPr lang="cs-CZ" smtClean="0"/>
              <a:t>16.03.2019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930AB-191E-4910-9BC6-095017C8C8A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132196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7B6AD-7AA5-40CF-933F-0B73E8BB2B3C}" type="datetimeFigureOut">
              <a:rPr lang="cs-CZ" smtClean="0"/>
              <a:t>16.03.2019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930AB-191E-4910-9BC6-095017C8C8A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62607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7B6AD-7AA5-40CF-933F-0B73E8BB2B3C}" type="datetimeFigureOut">
              <a:rPr lang="cs-CZ" smtClean="0"/>
              <a:t>16.03.2019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930AB-191E-4910-9BC6-095017C8C8A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54803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7B6AD-7AA5-40CF-933F-0B73E8BB2B3C}" type="datetimeFigureOut">
              <a:rPr lang="cs-CZ" smtClean="0"/>
              <a:t>16.03.2019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930AB-191E-4910-9BC6-095017C8C8A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142245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7B6AD-7AA5-40CF-933F-0B73E8BB2B3C}" type="datetimeFigureOut">
              <a:rPr lang="cs-CZ" smtClean="0"/>
              <a:t>16.03.2019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930AB-191E-4910-9BC6-095017C8C8A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410143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7B6AD-7AA5-40CF-933F-0B73E8BB2B3C}" type="datetimeFigureOut">
              <a:rPr lang="cs-CZ" smtClean="0"/>
              <a:t>16.03.2019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930AB-191E-4910-9BC6-095017C8C8A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577948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7B6AD-7AA5-40CF-933F-0B73E8BB2B3C}" type="datetimeFigureOut">
              <a:rPr lang="cs-CZ" smtClean="0"/>
              <a:t>16.03.2019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930AB-191E-4910-9BC6-095017C8C8A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772796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07B6AD-7AA5-40CF-933F-0B73E8BB2B3C}" type="datetimeFigureOut">
              <a:rPr lang="cs-CZ" smtClean="0"/>
              <a:t>16.03.2019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E930AB-191E-4910-9BC6-095017C8C8A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76184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3.jpg"/><Relationship Id="rId7" Type="http://schemas.openxmlformats.org/officeDocument/2006/relationships/image" Target="../media/image7.g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sites.google.com/site/novaiso690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6275" y="365125"/>
            <a:ext cx="10515600" cy="1325563"/>
          </a:xfrm>
        </p:spPr>
        <p:txBody>
          <a:bodyPr/>
          <a:lstStyle/>
          <a:p>
            <a:r>
              <a:rPr lang="cs-CZ" b="1" dirty="0" smtClean="0"/>
              <a:t>Proč citace? </a:t>
            </a:r>
            <a:br>
              <a:rPr lang="cs-CZ" b="1" dirty="0" smtClean="0"/>
            </a:br>
            <a:r>
              <a:rPr lang="cs-CZ" b="1" dirty="0" smtClean="0"/>
              <a:t>Kolik přímé citace? 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1000" y="2744966"/>
            <a:ext cx="10515600" cy="4351338"/>
          </a:xfrm>
        </p:spPr>
        <p:txBody>
          <a:bodyPr/>
          <a:lstStyle/>
          <a:p>
            <a:r>
              <a:rPr lang="cs-CZ" dirty="0" smtClean="0"/>
              <a:t>Autorský zákon</a:t>
            </a:r>
          </a:p>
          <a:p>
            <a:r>
              <a:rPr lang="cs-CZ" dirty="0" err="1"/>
              <a:t>m</a:t>
            </a:r>
            <a:r>
              <a:rPr lang="cs-CZ" dirty="0" err="1" smtClean="0"/>
              <a:t>ax</a:t>
            </a:r>
            <a:r>
              <a:rPr lang="cs-CZ" dirty="0" smtClean="0"/>
              <a:t> 10% textu</a:t>
            </a:r>
          </a:p>
          <a:p>
            <a:endParaRPr lang="cs-CZ" dirty="0"/>
          </a:p>
          <a:p>
            <a:r>
              <a:rPr lang="cs-CZ" dirty="0" smtClean="0"/>
              <a:t>ZP – úvod, obsah, teorie, praxe</a:t>
            </a:r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1026" name="Picture 2" descr="CitÃ¡t âJestli najdeÅ¡ v Å¾ivotÄ cestu bez pÅekÃ¡Å¾ek, urÄitÄ nikam nevede.â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3704" y="577971"/>
            <a:ext cx="5767835" cy="576783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4851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048" y="167473"/>
            <a:ext cx="3463793" cy="32354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1639" y="3564405"/>
            <a:ext cx="4957649" cy="2872596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41154">
            <a:off x="8821511" y="3435276"/>
            <a:ext cx="1962062" cy="3250980"/>
          </a:xfrm>
          <a:prstGeom prst="rect">
            <a:avLst/>
          </a:prstGeom>
        </p:spPr>
      </p:pic>
      <p:sp>
        <p:nvSpPr>
          <p:cNvPr id="10" name="Nadpis 9"/>
          <p:cNvSpPr>
            <a:spLocks noGrp="1"/>
          </p:cNvSpPr>
          <p:nvPr>
            <p:ph type="ctrTitle"/>
          </p:nvPr>
        </p:nvSpPr>
        <p:spPr>
          <a:xfrm>
            <a:off x="997227" y="149035"/>
            <a:ext cx="9144000" cy="1261695"/>
          </a:xfrm>
        </p:spPr>
        <p:txBody>
          <a:bodyPr/>
          <a:lstStyle/>
          <a:p>
            <a:r>
              <a:rPr lang="cs-CZ" b="1" dirty="0" smtClean="0"/>
              <a:t>Citace?</a:t>
            </a:r>
            <a:endParaRPr lang="cs-CZ" b="1" dirty="0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387" y="3684532"/>
            <a:ext cx="4126640" cy="27524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8978" y="167473"/>
            <a:ext cx="3649886" cy="2954126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642996" y="47926"/>
            <a:ext cx="2007078" cy="30106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1309" y="1572165"/>
            <a:ext cx="2314717" cy="21455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94248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71827"/>
            <a:ext cx="10515600" cy="1325563"/>
          </a:xfrm>
        </p:spPr>
        <p:txBody>
          <a:bodyPr/>
          <a:lstStyle/>
          <a:p>
            <a:r>
              <a:rPr lang="cs-CZ" b="1" dirty="0" smtClean="0"/>
              <a:t>Druhy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535502"/>
            <a:ext cx="10515600" cy="51844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 smtClean="0"/>
              <a:t>Přímá citace</a:t>
            </a:r>
          </a:p>
          <a:p>
            <a:r>
              <a:rPr lang="cs-CZ" dirty="0" smtClean="0"/>
              <a:t>doslovné převzetí části textu</a:t>
            </a:r>
          </a:p>
          <a:p>
            <a:r>
              <a:rPr lang="cs-CZ" dirty="0"/>
              <a:t>i</a:t>
            </a:r>
            <a:r>
              <a:rPr lang="cs-CZ" dirty="0" smtClean="0"/>
              <a:t> když lehce upravíte (spojením vět/výměnou jednoho slova)</a:t>
            </a:r>
          </a:p>
          <a:p>
            <a:r>
              <a:rPr lang="cs-CZ" dirty="0"/>
              <a:t>u</a:t>
            </a:r>
            <a:r>
              <a:rPr lang="cs-CZ" dirty="0" smtClean="0"/>
              <a:t>vozovkách, kurzivou</a:t>
            </a:r>
          </a:p>
          <a:p>
            <a:pPr marL="0" indent="0">
              <a:buNone/>
            </a:pPr>
            <a:r>
              <a:rPr lang="cs-CZ" b="1" dirty="0" smtClean="0"/>
              <a:t>Parafráze</a:t>
            </a:r>
          </a:p>
          <a:p>
            <a:r>
              <a:rPr lang="cs-CZ" dirty="0" smtClean="0"/>
              <a:t>volně přeformulované myšlenky jiného autora</a:t>
            </a:r>
          </a:p>
          <a:p>
            <a:r>
              <a:rPr lang="cs-CZ" dirty="0"/>
              <a:t>n</a:t>
            </a:r>
            <a:r>
              <a:rPr lang="cs-CZ" dirty="0" smtClean="0"/>
              <a:t>edávat do jiného kontextu</a:t>
            </a:r>
          </a:p>
          <a:p>
            <a:r>
              <a:rPr lang="cs-CZ" dirty="0" smtClean="0"/>
              <a:t>většinou oddělena odstavcem</a:t>
            </a:r>
          </a:p>
          <a:p>
            <a:pPr marL="0" indent="0">
              <a:buNone/>
            </a:pPr>
            <a:r>
              <a:rPr lang="cs-CZ" b="1" dirty="0" smtClean="0"/>
              <a:t>Obecně známá informace</a:t>
            </a:r>
          </a:p>
          <a:p>
            <a:r>
              <a:rPr lang="cs-CZ" dirty="0" smtClean="0"/>
              <a:t>II. sv. válka </a:t>
            </a:r>
            <a:r>
              <a:rPr lang="cs-CZ" dirty="0"/>
              <a:t>probíhala v letech 1939 až </a:t>
            </a:r>
            <a:r>
              <a:rPr lang="cs-CZ" dirty="0" smtClean="0"/>
              <a:t>1945</a:t>
            </a:r>
          </a:p>
        </p:txBody>
      </p:sp>
    </p:spTree>
    <p:extLst>
      <p:ext uri="{BB962C8B-B14F-4D97-AF65-F5344CB8AC3E}">
        <p14:creationId xmlns:p14="http://schemas.microsoft.com/office/powerpoint/2010/main" val="1212858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08804" y="465827"/>
            <a:ext cx="10515600" cy="6280029"/>
          </a:xfrm>
        </p:spPr>
        <p:txBody>
          <a:bodyPr>
            <a:normAutofit fontScale="85000" lnSpcReduction="20000"/>
          </a:bodyPr>
          <a:lstStyle/>
          <a:p>
            <a:r>
              <a:rPr lang="cs-CZ" dirty="0" smtClean="0"/>
              <a:t>Vaněk (2010, s. 152) uvádí: </a:t>
            </a:r>
            <a:r>
              <a:rPr lang="cs-CZ" i="1" dirty="0" smtClean="0"/>
              <a:t>„psaní </a:t>
            </a:r>
            <a:r>
              <a:rPr lang="cs-CZ" i="1" dirty="0" smtClean="0"/>
              <a:t>práce </a:t>
            </a:r>
            <a:r>
              <a:rPr lang="cs-CZ" i="1" dirty="0" smtClean="0"/>
              <a:t>je mnohem náročnější, než </a:t>
            </a:r>
            <a:r>
              <a:rPr lang="cs-CZ" i="1" dirty="0" smtClean="0"/>
              <a:t>sezení u televize</a:t>
            </a:r>
            <a:r>
              <a:rPr lang="cs-CZ" i="1" dirty="0" smtClean="0"/>
              <a:t>.“</a:t>
            </a:r>
            <a:r>
              <a:rPr lang="cs-CZ" dirty="0" smtClean="0"/>
              <a:t> </a:t>
            </a:r>
          </a:p>
          <a:p>
            <a:endParaRPr lang="cs-CZ" dirty="0" smtClean="0"/>
          </a:p>
          <a:p>
            <a:r>
              <a:rPr lang="cs-CZ" dirty="0"/>
              <a:t>Pokud student úspěšně absolvuje další vzdělávání, které pořádá vzdělávací instituce, získá osvědčení</a:t>
            </a:r>
            <a:r>
              <a:rPr lang="cs-CZ" dirty="0" smtClean="0"/>
              <a:t>. (MŠMT, 2009, s. 30)</a:t>
            </a:r>
          </a:p>
          <a:p>
            <a:endParaRPr lang="cs-CZ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cs-CZ" dirty="0" smtClean="0">
                <a:solidFill>
                  <a:schemeClr val="accent1">
                    <a:lumMod val="75000"/>
                  </a:schemeClr>
                </a:solidFill>
              </a:rPr>
              <a:t>Nacházíme se v postmoderním věku, společnost se stává tzv. informační. To přináší také nové nároky na schopnosti člověka a vzdělávání. </a:t>
            </a:r>
            <a:r>
              <a:rPr lang="cs-CZ" dirty="0" smtClean="0"/>
              <a:t>Je třeba, aby vzdělávání pružněji reagovalo na probíhající změny ve společnosti  a požadavky doby (</a:t>
            </a:r>
            <a:r>
              <a:rPr lang="cs-CZ" dirty="0" err="1" smtClean="0"/>
              <a:t>Srbecká</a:t>
            </a:r>
            <a:r>
              <a:rPr lang="cs-CZ" dirty="0" smtClean="0"/>
              <a:t>, 2010, s. 5</a:t>
            </a:r>
            <a:r>
              <a:rPr lang="cs-CZ" dirty="0" smtClean="0"/>
              <a:t>).</a:t>
            </a:r>
            <a:endParaRPr lang="cs-CZ" dirty="0" smtClean="0"/>
          </a:p>
          <a:p>
            <a:endParaRPr lang="cs-CZ" dirty="0" smtClean="0"/>
          </a:p>
          <a:p>
            <a:r>
              <a:rPr lang="cs-CZ" dirty="0"/>
              <a:t>Ministerstvo školství, mládeže a tělovýchovy (</a:t>
            </a:r>
            <a:r>
              <a:rPr lang="cs-CZ" dirty="0" smtClean="0"/>
              <a:t>2009,s. </a:t>
            </a:r>
            <a:r>
              <a:rPr lang="cs-CZ" dirty="0"/>
              <a:t>30) stanovuje, že: </a:t>
            </a:r>
            <a:r>
              <a:rPr lang="cs-CZ" i="1" dirty="0"/>
              <a:t>„dokladem o absolvování dalšího vzdělávání pořádné ve vzdělávací instituci je osvědčení</a:t>
            </a:r>
            <a:r>
              <a:rPr lang="cs-CZ" i="1" dirty="0" smtClean="0"/>
              <a:t>.</a:t>
            </a:r>
            <a:r>
              <a:rPr lang="cs-CZ" dirty="0" smtClean="0"/>
              <a:t>“</a:t>
            </a:r>
          </a:p>
          <a:p>
            <a:endParaRPr lang="cs-CZ" dirty="0" smtClean="0"/>
          </a:p>
          <a:p>
            <a:r>
              <a:rPr lang="cs-CZ" dirty="0" err="1" smtClean="0"/>
              <a:t>Srbecká</a:t>
            </a:r>
            <a:r>
              <a:rPr lang="cs-CZ" dirty="0" smtClean="0"/>
              <a:t> (2010, s. 5) klade důraz na to, že v současnosti je třeba, aby vzdělávání pružněji reagovalo na probíhající změny ve společnosti  a požadavky doby. Kromě memorování je důležité získávat potřebné kompetence také prožitkem. </a:t>
            </a:r>
            <a:r>
              <a:rPr lang="cs-CZ" dirty="0" smtClean="0">
                <a:solidFill>
                  <a:schemeClr val="accent1">
                    <a:lumMod val="75000"/>
                  </a:schemeClr>
                </a:solidFill>
              </a:rPr>
              <a:t>S tímto tvrzením plně souhlasím.</a:t>
            </a:r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86122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H</a:t>
            </a:r>
            <a:r>
              <a:rPr lang="cs-CZ" b="1" dirty="0" smtClean="0"/>
              <a:t>arvard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mtClean="0"/>
              <a:t>Druhou </a:t>
            </a:r>
            <a:r>
              <a:rPr lang="cs-CZ" dirty="0"/>
              <a:t>možností je ponechat odkazy v původní podobě a změnu provádět dynamicky, "na vyžádání", při prohlížení stránek v archivu, např. pomocí </a:t>
            </a:r>
            <a:r>
              <a:rPr lang="cs-CZ" dirty="0" err="1"/>
              <a:t>java</a:t>
            </a:r>
            <a:r>
              <a:rPr lang="cs-CZ" dirty="0"/>
              <a:t> </a:t>
            </a:r>
            <a:r>
              <a:rPr lang="cs-CZ" dirty="0" err="1"/>
              <a:t>scriptu</a:t>
            </a:r>
            <a:r>
              <a:rPr lang="cs-CZ" dirty="0"/>
              <a:t> (</a:t>
            </a:r>
            <a:r>
              <a:rPr lang="cs-CZ" dirty="0" err="1" smtClean="0"/>
              <a:t>Masanès</a:t>
            </a:r>
            <a:r>
              <a:rPr lang="cs-CZ" dirty="0" smtClean="0"/>
              <a:t>, 2006, </a:t>
            </a:r>
            <a:r>
              <a:rPr lang="cs-CZ" dirty="0"/>
              <a:t>s. 34</a:t>
            </a:r>
            <a:r>
              <a:rPr lang="cs-CZ" dirty="0" smtClean="0"/>
              <a:t>).</a:t>
            </a:r>
          </a:p>
          <a:p>
            <a:endParaRPr lang="cs-CZ" dirty="0"/>
          </a:p>
          <a:p>
            <a:r>
              <a:rPr lang="cs-CZ" dirty="0"/>
              <a:t>MASANÈS, Julien, </a:t>
            </a:r>
            <a:r>
              <a:rPr lang="cs-CZ" dirty="0" smtClean="0"/>
              <a:t>2006. </a:t>
            </a:r>
            <a:r>
              <a:rPr lang="cs-CZ" dirty="0" err="1"/>
              <a:t>Archiving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hidden</a:t>
            </a:r>
            <a:r>
              <a:rPr lang="cs-CZ" dirty="0"/>
              <a:t> web. In: Julien MASANÈS, </a:t>
            </a:r>
            <a:r>
              <a:rPr lang="cs-CZ" dirty="0" err="1"/>
              <a:t>ed</a:t>
            </a:r>
            <a:r>
              <a:rPr lang="cs-CZ" dirty="0"/>
              <a:t>. </a:t>
            </a:r>
            <a:r>
              <a:rPr lang="cs-CZ" i="1" dirty="0"/>
              <a:t>Web </a:t>
            </a:r>
            <a:r>
              <a:rPr lang="cs-CZ" i="1" dirty="0" err="1"/>
              <a:t>archiving</a:t>
            </a:r>
            <a:r>
              <a:rPr lang="cs-CZ" dirty="0"/>
              <a:t>. Berlín: </a:t>
            </a:r>
            <a:r>
              <a:rPr lang="cs-CZ" dirty="0" err="1"/>
              <a:t>Springer</a:t>
            </a:r>
            <a:r>
              <a:rPr lang="cs-CZ" dirty="0"/>
              <a:t>, s. 115‑129. ISBN 978‑3‑540‑23338‑1.</a:t>
            </a:r>
          </a:p>
        </p:txBody>
      </p:sp>
    </p:spTree>
    <p:extLst>
      <p:ext uri="{BB962C8B-B14F-4D97-AF65-F5344CB8AC3E}">
        <p14:creationId xmlns:p14="http://schemas.microsoft.com/office/powerpoint/2010/main" val="2589993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Číselný odkaz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Naproti </a:t>
            </a:r>
            <a:r>
              <a:rPr lang="cs-CZ" dirty="0"/>
              <a:t>tomu webové publikace existují pouze na serverech svých tvůrců, a proto jsou závislé na permanentním publikování těmito tvůrci (23, s. 15</a:t>
            </a:r>
            <a:r>
              <a:rPr lang="cs-CZ" dirty="0" smtClean="0"/>
              <a:t>).</a:t>
            </a:r>
          </a:p>
          <a:p>
            <a:endParaRPr lang="cs-CZ" dirty="0"/>
          </a:p>
          <a:p>
            <a:endParaRPr lang="cs-CZ" dirty="0" smtClean="0"/>
          </a:p>
          <a:p>
            <a:r>
              <a:rPr lang="cs-CZ" dirty="0"/>
              <a:t>23.  </a:t>
            </a:r>
            <a:r>
              <a:rPr lang="cs-CZ" dirty="0" smtClean="0"/>
              <a:t>MASANÈS</a:t>
            </a:r>
            <a:r>
              <a:rPr lang="cs-CZ" dirty="0"/>
              <a:t>, Julien. Web </a:t>
            </a:r>
            <a:r>
              <a:rPr lang="cs-CZ" dirty="0" err="1"/>
              <a:t>archiving</a:t>
            </a:r>
            <a:r>
              <a:rPr lang="cs-CZ" dirty="0"/>
              <a:t>: </a:t>
            </a:r>
            <a:r>
              <a:rPr lang="cs-CZ" dirty="0" err="1"/>
              <a:t>issues</a:t>
            </a:r>
            <a:r>
              <a:rPr lang="cs-CZ" dirty="0"/>
              <a:t> and </a:t>
            </a:r>
            <a:r>
              <a:rPr lang="cs-CZ" dirty="0" err="1"/>
              <a:t>methods</a:t>
            </a:r>
            <a:r>
              <a:rPr lang="cs-CZ" dirty="0"/>
              <a:t>. In: Julien MASANÈS, </a:t>
            </a:r>
            <a:r>
              <a:rPr lang="cs-CZ" dirty="0" err="1"/>
              <a:t>ed</a:t>
            </a:r>
            <a:r>
              <a:rPr lang="cs-CZ" dirty="0"/>
              <a:t>. </a:t>
            </a:r>
            <a:r>
              <a:rPr lang="cs-CZ" i="1" dirty="0"/>
              <a:t>Web </a:t>
            </a:r>
            <a:r>
              <a:rPr lang="cs-CZ" i="1" dirty="0" err="1"/>
              <a:t>archiving</a:t>
            </a:r>
            <a:r>
              <a:rPr lang="cs-CZ" dirty="0"/>
              <a:t>. Berlín: </a:t>
            </a:r>
            <a:r>
              <a:rPr lang="cs-CZ" dirty="0" err="1"/>
              <a:t>Springer</a:t>
            </a:r>
            <a:r>
              <a:rPr lang="cs-CZ" dirty="0"/>
              <a:t>, 2006, s. 1‑53. ISBN 978‑3‑540‑23338‑1.</a:t>
            </a:r>
          </a:p>
        </p:txBody>
      </p:sp>
    </p:spTree>
    <p:extLst>
      <p:ext uri="{BB962C8B-B14F-4D97-AF65-F5344CB8AC3E}">
        <p14:creationId xmlns:p14="http://schemas.microsoft.com/office/powerpoint/2010/main" val="607887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Průběžné poznámky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Druhou možností je ponechat odkazy v původní podobě a změnu provádět dynamicky, „na vyžádání“, při prohlížení stránek v archivu, např. pomocí </a:t>
            </a:r>
            <a:r>
              <a:rPr lang="cs-CZ" dirty="0" err="1"/>
              <a:t>java</a:t>
            </a:r>
            <a:r>
              <a:rPr lang="cs-CZ" dirty="0"/>
              <a:t> scriptu</a:t>
            </a:r>
            <a:r>
              <a:rPr lang="cs-CZ" baseline="30000" dirty="0"/>
              <a:t>33</a:t>
            </a:r>
            <a:r>
              <a:rPr lang="cs-CZ" dirty="0" smtClean="0"/>
              <a:t>.</a:t>
            </a:r>
          </a:p>
          <a:p>
            <a:endParaRPr lang="cs-CZ" dirty="0"/>
          </a:p>
          <a:p>
            <a:endParaRPr lang="cs-CZ" dirty="0" smtClean="0"/>
          </a:p>
          <a:p>
            <a:r>
              <a:rPr lang="cs-CZ" dirty="0"/>
              <a:t>33.  </a:t>
            </a:r>
            <a:r>
              <a:rPr lang="cs-CZ" dirty="0" smtClean="0"/>
              <a:t>MASANÈS</a:t>
            </a:r>
            <a:r>
              <a:rPr lang="cs-CZ" dirty="0"/>
              <a:t>, Julien. Web </a:t>
            </a:r>
            <a:r>
              <a:rPr lang="cs-CZ" dirty="0" err="1"/>
              <a:t>archiving</a:t>
            </a:r>
            <a:r>
              <a:rPr lang="cs-CZ" dirty="0"/>
              <a:t>: </a:t>
            </a:r>
            <a:r>
              <a:rPr lang="cs-CZ" dirty="0" err="1"/>
              <a:t>issues</a:t>
            </a:r>
            <a:r>
              <a:rPr lang="cs-CZ" dirty="0"/>
              <a:t> and </a:t>
            </a:r>
            <a:r>
              <a:rPr lang="cs-CZ" dirty="0" err="1"/>
              <a:t>methods</a:t>
            </a:r>
            <a:r>
              <a:rPr lang="cs-CZ" dirty="0"/>
              <a:t>. In: Julien MASANÈS, </a:t>
            </a:r>
            <a:r>
              <a:rPr lang="cs-CZ" dirty="0" err="1"/>
              <a:t>ed</a:t>
            </a:r>
            <a:r>
              <a:rPr lang="cs-CZ" dirty="0"/>
              <a:t>. </a:t>
            </a:r>
            <a:r>
              <a:rPr lang="cs-CZ" i="1" dirty="0"/>
              <a:t>Web </a:t>
            </a:r>
            <a:r>
              <a:rPr lang="cs-CZ" i="1" dirty="0" err="1"/>
              <a:t>archiving</a:t>
            </a:r>
            <a:r>
              <a:rPr lang="cs-CZ" dirty="0"/>
              <a:t>. Berlín: </a:t>
            </a:r>
            <a:r>
              <a:rPr lang="cs-CZ" dirty="0" err="1"/>
              <a:t>Springer</a:t>
            </a:r>
            <a:r>
              <a:rPr lang="cs-CZ" dirty="0"/>
              <a:t>, 2006, s. 1‑53. ISBN 978‑3‑540‑23338‑1. S. 34.</a:t>
            </a:r>
          </a:p>
        </p:txBody>
      </p:sp>
    </p:spTree>
    <p:extLst>
      <p:ext uri="{BB962C8B-B14F-4D97-AF65-F5344CB8AC3E}">
        <p14:creationId xmlns:p14="http://schemas.microsoft.com/office/powerpoint/2010/main" val="766233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Bibliografická literatura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KLAUS</a:t>
            </a:r>
            <a:r>
              <a:rPr lang="cs-CZ" dirty="0"/>
              <a:t>, Václav, 2007. </a:t>
            </a:r>
            <a:r>
              <a:rPr lang="cs-CZ" i="1" dirty="0"/>
              <a:t>Modrá, nikoli zelená planeta</a:t>
            </a:r>
            <a:r>
              <a:rPr lang="cs-CZ" dirty="0"/>
              <a:t>. Praha: Dokořán. ISBN 978‑80‑7363‑152‑9.</a:t>
            </a:r>
          </a:p>
          <a:p>
            <a:r>
              <a:rPr lang="cs-CZ" dirty="0" smtClean="0"/>
              <a:t>VRÁNKOVÁ</a:t>
            </a:r>
            <a:r>
              <a:rPr lang="cs-CZ" dirty="0"/>
              <a:t>, Jitka, 1998 Technická revoluce v malé tiskárně. In: </a:t>
            </a:r>
            <a:r>
              <a:rPr lang="cs-CZ" i="1" dirty="0"/>
              <a:t>Tiskárny a tisky 19. století.</a:t>
            </a:r>
            <a:r>
              <a:rPr lang="cs-CZ" dirty="0"/>
              <a:t> Jindřichův Hradec: Okresní muzeum v Jindřichově Hradci. 75-78. ISBN 80-86227-00-6.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359911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88034" y="106333"/>
            <a:ext cx="10515600" cy="1325563"/>
          </a:xfrm>
        </p:spPr>
        <p:txBody>
          <a:bodyPr/>
          <a:lstStyle/>
          <a:p>
            <a:r>
              <a:rPr lang="cs-CZ" b="1" dirty="0" smtClean="0"/>
              <a:t>Co dál?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88034" y="1268083"/>
            <a:ext cx="10515600" cy="5176299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Možnost vynechat text přímé citace …</a:t>
            </a:r>
          </a:p>
          <a:p>
            <a:r>
              <a:rPr lang="cs-CZ" dirty="0" smtClean="0"/>
              <a:t>Parafráze – tečka za větou/odstavcem?</a:t>
            </a:r>
          </a:p>
          <a:p>
            <a:r>
              <a:rPr lang="cs-CZ" dirty="0" smtClean="0"/>
              <a:t>Citace.com </a:t>
            </a:r>
          </a:p>
          <a:p>
            <a:r>
              <a:rPr lang="cs-CZ" dirty="0" smtClean="0"/>
              <a:t>Shrnutí, své zamyšlení – ale opatrně!</a:t>
            </a:r>
          </a:p>
          <a:p>
            <a:r>
              <a:rPr lang="cs-CZ" dirty="0" smtClean="0"/>
              <a:t>Kratší citace, primární zdroj, ne </a:t>
            </a:r>
            <a:r>
              <a:rPr lang="cs-CZ" dirty="0" err="1" smtClean="0"/>
              <a:t>google</a:t>
            </a:r>
            <a:r>
              <a:rPr lang="cs-CZ" dirty="0" smtClean="0"/>
              <a:t> a wiki…</a:t>
            </a:r>
          </a:p>
          <a:p>
            <a:r>
              <a:rPr lang="cs-CZ" dirty="0" smtClean="0"/>
              <a:t>1 druhy citování</a:t>
            </a:r>
          </a:p>
          <a:p>
            <a:r>
              <a:rPr lang="cs-CZ" dirty="0" smtClean="0"/>
              <a:t>Jako vejce vejci</a:t>
            </a:r>
          </a:p>
          <a:p>
            <a:r>
              <a:rPr lang="cs-CZ" dirty="0" smtClean="0"/>
              <a:t>Sekundární citace- „…klasifikační schémata, principy klasifikace, principy vidění a rozlišování, různého vkusu.“ (</a:t>
            </a:r>
            <a:r>
              <a:rPr lang="cs-CZ" dirty="0" err="1" smtClean="0"/>
              <a:t>Bourdieu</a:t>
            </a:r>
            <a:r>
              <a:rPr lang="cs-CZ" dirty="0" smtClean="0"/>
              <a:t>, 1998 cit. podle Trávníček, 2008, s. 28)</a:t>
            </a:r>
          </a:p>
          <a:p>
            <a:r>
              <a:rPr lang="cs-CZ" dirty="0" smtClean="0"/>
              <a:t>Web – (RVP, 2008) nebo přímo článek a autor z webu (Horká, 2008)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599280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hlinkClick r:id="rId2"/>
              </a:rPr>
              <a:t>https://sites.google.com/site/novaiso690/</a:t>
            </a:r>
            <a:endParaRPr lang="cs-CZ" dirty="0" smtClean="0"/>
          </a:p>
          <a:p>
            <a:endParaRPr lang="cs-CZ" dirty="0"/>
          </a:p>
          <a:p>
            <a:r>
              <a:rPr lang="cs-CZ" i="1" dirty="0"/>
              <a:t>Nová citační norma ČSN ISO 690:2011 - Bibliografické citace</a:t>
            </a:r>
            <a:r>
              <a:rPr lang="cs-CZ" dirty="0"/>
              <a:t> [online]. Plzeň: </a:t>
            </a:r>
            <a:r>
              <a:rPr lang="cs-CZ" dirty="0" err="1"/>
              <a:t>Creative</a:t>
            </a:r>
            <a:r>
              <a:rPr lang="cs-CZ" dirty="0"/>
              <a:t> </a:t>
            </a:r>
            <a:r>
              <a:rPr lang="cs-CZ" dirty="0" err="1"/>
              <a:t>commons</a:t>
            </a:r>
            <a:r>
              <a:rPr lang="cs-CZ" dirty="0"/>
              <a:t>, Mgr. Zdeňka </a:t>
            </a:r>
            <a:r>
              <a:rPr lang="cs-CZ" dirty="0" err="1"/>
              <a:t>Firstová</a:t>
            </a:r>
            <a:r>
              <a:rPr lang="cs-CZ" dirty="0"/>
              <a:t>, 2011 [cit. 2019-03-01]. Dostupné z: </a:t>
            </a:r>
            <a:r>
              <a:rPr lang="cs-CZ" dirty="0">
                <a:hlinkClick r:id="rId2"/>
              </a:rPr>
              <a:t>https://</a:t>
            </a:r>
            <a:r>
              <a:rPr lang="cs-CZ" dirty="0" smtClean="0">
                <a:hlinkClick r:id="rId2"/>
              </a:rPr>
              <a:t>sites.google.com/site/novaiso690/</a:t>
            </a:r>
            <a:endParaRPr lang="cs-CZ" dirty="0" smtClean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51482421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270</Words>
  <Application>Microsoft Office PowerPoint</Application>
  <PresentationFormat>Širokoúhlá obrazovka</PresentationFormat>
  <Paragraphs>59</Paragraphs>
  <Slides>10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Motiv Office</vt:lpstr>
      <vt:lpstr>Proč citace?  Kolik přímé citace? </vt:lpstr>
      <vt:lpstr>Druhy</vt:lpstr>
      <vt:lpstr>Prezentace aplikace PowerPoint</vt:lpstr>
      <vt:lpstr>Harvard</vt:lpstr>
      <vt:lpstr>Číselný odkaz</vt:lpstr>
      <vt:lpstr>Průběžné poznámky</vt:lpstr>
      <vt:lpstr>Bibliografická literatura</vt:lpstr>
      <vt:lpstr>Co dál?</vt:lpstr>
      <vt:lpstr>Prezentace aplikace PowerPoint</vt:lpstr>
      <vt:lpstr>Citace?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Citace?</dc:title>
  <dc:creator>Lenovo</dc:creator>
  <cp:lastModifiedBy>Lenovo</cp:lastModifiedBy>
  <cp:revision>8</cp:revision>
  <dcterms:created xsi:type="dcterms:W3CDTF">2019-03-01T17:51:27Z</dcterms:created>
  <dcterms:modified xsi:type="dcterms:W3CDTF">2019-03-16T19:21:05Z</dcterms:modified>
</cp:coreProperties>
</file>