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8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309" r:id="rId11"/>
    <p:sldId id="270" r:id="rId12"/>
    <p:sldId id="268" r:id="rId13"/>
    <p:sldId id="269" r:id="rId14"/>
    <p:sldId id="266" r:id="rId15"/>
    <p:sldId id="313" r:id="rId16"/>
    <p:sldId id="314" r:id="rId17"/>
    <p:sldId id="326" r:id="rId18"/>
    <p:sldId id="316" r:id="rId19"/>
    <p:sldId id="317" r:id="rId20"/>
    <p:sldId id="327" r:id="rId21"/>
    <p:sldId id="318" r:id="rId22"/>
    <p:sldId id="330" r:id="rId23"/>
    <p:sldId id="331" r:id="rId24"/>
    <p:sldId id="284" r:id="rId25"/>
    <p:sldId id="298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0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69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0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57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95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49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2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35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4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33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33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68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35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27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53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26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6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4221-2B0C-49A8-A19E-CF0085FD91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01DAD3-C001-4824-A49B-9C410E80E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623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vzdelavani/socialni-programy/metodicke-dokumenty-doporuceni-a-pokyny?highlightWords=Metodick%C3%A9+doporu%C4%8Den%C3%AD+pro+prim%C3%A1rn%C3%AD+prevenci+rizikov%C3%A9ho+chov%C3%A1n%C3%AD+%C5%A1kol%C3%A1ch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997986" y="3205592"/>
            <a:ext cx="11688793" cy="1646302"/>
          </a:xfrm>
        </p:spPr>
        <p:txBody>
          <a:bodyPr/>
          <a:lstStyle/>
          <a:p>
            <a:r>
              <a:rPr lang="cs-CZ" sz="4500" dirty="0">
                <a:solidFill>
                  <a:schemeClr val="tx1"/>
                </a:solidFill>
              </a:rPr>
              <a:t>Základy teorie </a:t>
            </a:r>
            <a:r>
              <a:rPr lang="cs-CZ" sz="4500" dirty="0" smtClean="0">
                <a:solidFill>
                  <a:schemeClr val="tx1"/>
                </a:solidFill>
              </a:rPr>
              <a:t>a metodiky výchovy</a:t>
            </a:r>
            <a:endParaRPr lang="cs-CZ" sz="45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6888" y="6023401"/>
            <a:ext cx="8283913" cy="1096899"/>
          </a:xfrm>
        </p:spPr>
        <p:txBody>
          <a:bodyPr/>
          <a:lstStyle/>
          <a:p>
            <a:r>
              <a:rPr lang="cs-CZ" dirty="0" smtClean="0"/>
              <a:t>Mgr. Lenka </a:t>
            </a:r>
            <a:r>
              <a:rPr lang="cs-CZ" dirty="0" err="1" smtClean="0"/>
              <a:t>Ďulíková</a:t>
            </a:r>
            <a:endParaRPr lang="cs-CZ" dirty="0" smtClean="0"/>
          </a:p>
          <a:p>
            <a:r>
              <a:rPr lang="cs-CZ" dirty="0" smtClean="0"/>
              <a:t>  386350@mail.muni.cz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5207005"/>
            <a:ext cx="117232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300" dirty="0"/>
              <a:t>„Dětský věk jest věkem, jenž podléhá vlivu. Proto nejdůležitější při výchově jest výběr vlivů, jež budou na dítě působiti.“ </a:t>
            </a:r>
          </a:p>
          <a:p>
            <a:pPr algn="ctr"/>
            <a:r>
              <a:rPr lang="cs-CZ" sz="2300" dirty="0"/>
              <a:t>(L. N. Tolstoj)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6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916" y="290423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Cíle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výuky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1391" y="1158873"/>
            <a:ext cx="5671708" cy="5072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Z</a:t>
            </a:r>
            <a:r>
              <a:rPr lang="cs-CZ" sz="2000" dirty="0" smtClean="0"/>
              <a:t>akotveny </a:t>
            </a:r>
            <a:r>
              <a:rPr lang="cs-CZ" sz="2000" dirty="0"/>
              <a:t>v hlavních školských dokumentech</a:t>
            </a:r>
            <a:r>
              <a:rPr lang="cs-CZ" sz="2000" dirty="0" smtClean="0"/>
              <a:t>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NPV</a:t>
            </a:r>
          </a:p>
          <a:p>
            <a:r>
              <a:rPr lang="cs-CZ" sz="2000" dirty="0" smtClean="0"/>
              <a:t>pro </a:t>
            </a:r>
            <a:r>
              <a:rPr lang="cs-CZ" sz="2000" dirty="0"/>
              <a:t>celou vzdělávací </a:t>
            </a:r>
            <a:r>
              <a:rPr lang="cs-CZ" sz="2000" dirty="0" smtClean="0"/>
              <a:t>soustavu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RVP</a:t>
            </a:r>
          </a:p>
          <a:p>
            <a:r>
              <a:rPr lang="cs-CZ" sz="2000" dirty="0" smtClean="0"/>
              <a:t>popisuje </a:t>
            </a:r>
            <a:r>
              <a:rPr lang="cs-CZ" sz="2000" dirty="0"/>
              <a:t>závazné výstupy a obsahy vzdělávání na jednotlivých stupních (primární, nižší </a:t>
            </a:r>
            <a:r>
              <a:rPr lang="cs-CZ" sz="2000" dirty="0" smtClean="0"/>
              <a:t>sekundární…) </a:t>
            </a:r>
            <a:r>
              <a:rPr lang="cs-CZ" sz="2000" dirty="0"/>
              <a:t>nebo na konkrétních oborech (</a:t>
            </a:r>
            <a:r>
              <a:rPr lang="cs-CZ" sz="2000" dirty="0" smtClean="0"/>
              <a:t>gymnázium…)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ŠVP</a:t>
            </a:r>
          </a:p>
          <a:p>
            <a:r>
              <a:rPr lang="cs-CZ" sz="2000" dirty="0" smtClean="0"/>
              <a:t>si </a:t>
            </a:r>
            <a:r>
              <a:rPr lang="cs-CZ" sz="2000" dirty="0"/>
              <a:t>vytváří každá škola samostatně podle požadavků v </a:t>
            </a:r>
            <a:r>
              <a:rPr lang="cs-CZ" sz="2000" dirty="0" smtClean="0"/>
              <a:t>RVP, školy </a:t>
            </a:r>
            <a:r>
              <a:rPr lang="cs-CZ" sz="2000" dirty="0"/>
              <a:t>si tak mohou vytvářet samostatné předměty, určovat ve kterých ročnících se bude probírat které učivo i jeho </a:t>
            </a:r>
            <a:r>
              <a:rPr lang="cs-CZ" sz="2000" dirty="0" smtClean="0"/>
              <a:t>rozsah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r="6698"/>
          <a:stretch/>
        </p:blipFill>
        <p:spPr>
          <a:xfrm>
            <a:off x="5727941" y="1261374"/>
            <a:ext cx="6297283" cy="3937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9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90000"/>
                  </a:schemeClr>
                </a:solidFill>
              </a:rPr>
              <a:t>Předmět</a:t>
            </a:r>
            <a:r>
              <a:rPr lang="cs-CZ" dirty="0"/>
              <a:t> </a:t>
            </a:r>
            <a:r>
              <a:rPr lang="cs-CZ" b="1" dirty="0">
                <a:solidFill>
                  <a:schemeClr val="tx2">
                    <a:lumMod val="90000"/>
                  </a:schemeClr>
                </a:solidFill>
              </a:rPr>
              <a:t>zkoumání</a:t>
            </a:r>
            <a:r>
              <a:rPr lang="cs-CZ" dirty="0"/>
              <a:t> </a:t>
            </a:r>
            <a:r>
              <a:rPr lang="cs-CZ" b="1" dirty="0">
                <a:solidFill>
                  <a:schemeClr val="tx2">
                    <a:lumMod val="90000"/>
                  </a:schemeClr>
                </a:solidFill>
              </a:rPr>
              <a:t>TMV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38138"/>
            <a:ext cx="8596668" cy="3880773"/>
          </a:xfrm>
        </p:spPr>
        <p:txBody>
          <a:bodyPr/>
          <a:lstStyle/>
          <a:p>
            <a:r>
              <a:rPr lang="cs-CZ" sz="2300" dirty="0"/>
              <a:t>v</a:t>
            </a:r>
            <a:r>
              <a:rPr lang="cs-CZ" sz="2300" dirty="0" smtClean="0"/>
              <a:t>ýchova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3914567" y="4030149"/>
            <a:ext cx="1427663" cy="9604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prostředky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 rot="20516339">
            <a:off x="1503583" y="4996296"/>
            <a:ext cx="1584734" cy="101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vnitřní podmínky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1682151" y="4212218"/>
            <a:ext cx="2071593" cy="4299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ýchovný proces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5516499" y="4212217"/>
            <a:ext cx="2268748" cy="4299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ýchovný proces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7938715" y="3953272"/>
            <a:ext cx="1181819" cy="1114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cíl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422502">
            <a:off x="1484172" y="2960118"/>
            <a:ext cx="1623557" cy="1036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nější podmínky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281476" y="3790235"/>
            <a:ext cx="1364252" cy="12003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ýchozí stav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1785976">
            <a:off x="4724132" y="2565607"/>
            <a:ext cx="1584734" cy="101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vnitřní podmínky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 rot="19689690">
            <a:off x="4641581" y="5300967"/>
            <a:ext cx="1623557" cy="1036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nější podmínky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9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765" y="2141504"/>
            <a:ext cx="9618132" cy="504069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cs-CZ" sz="2300" dirty="0"/>
          </a:p>
          <a:p>
            <a:pPr>
              <a:lnSpc>
                <a:spcPct val="150000"/>
              </a:lnSpc>
            </a:pPr>
            <a:r>
              <a:rPr lang="cs-CZ" sz="2300" u="sng" dirty="0"/>
              <a:t>Prostředky</a:t>
            </a:r>
            <a:r>
              <a:rPr lang="cs-CZ" sz="2300" dirty="0"/>
              <a:t> výchovy – vyučování, metody výchovy, organizační formy, </a:t>
            </a:r>
            <a:r>
              <a:rPr lang="cs-CZ" sz="2300" dirty="0" smtClean="0"/>
              <a:t>pomůcky</a:t>
            </a:r>
          </a:p>
          <a:p>
            <a:pPr lvl="1">
              <a:lnSpc>
                <a:spcPct val="150000"/>
              </a:lnSpc>
            </a:pPr>
            <a:r>
              <a:rPr lang="cs-CZ" sz="2300" dirty="0" smtClean="0"/>
              <a:t>intencionálně </a:t>
            </a:r>
            <a:r>
              <a:rPr lang="cs-CZ" sz="2300" dirty="0"/>
              <a:t>(přímo, záměrně</a:t>
            </a:r>
            <a:r>
              <a:rPr lang="cs-CZ" sz="23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2300" dirty="0" smtClean="0"/>
              <a:t>funkcionálně </a:t>
            </a:r>
            <a:r>
              <a:rPr lang="cs-CZ" sz="2300" dirty="0"/>
              <a:t>(nepřímo, </a:t>
            </a:r>
            <a:r>
              <a:rPr lang="cs-CZ" sz="2300" dirty="0" smtClean="0"/>
              <a:t>bezděčně)</a:t>
            </a:r>
          </a:p>
          <a:p>
            <a:pPr lvl="1">
              <a:lnSpc>
                <a:spcPct val="150000"/>
              </a:lnSpc>
            </a:pPr>
            <a:endParaRPr lang="cs-CZ" sz="2300" dirty="0"/>
          </a:p>
          <a:p>
            <a:pPr>
              <a:lnSpc>
                <a:spcPct val="150000"/>
              </a:lnSpc>
            </a:pPr>
            <a:r>
              <a:rPr lang="cs-CZ" sz="2300" u="sng" dirty="0"/>
              <a:t>Podmínky</a:t>
            </a:r>
            <a:r>
              <a:rPr lang="cs-CZ" sz="2300" dirty="0"/>
              <a:t> ovlivňují výběr výchovných cílů a prostředků</a:t>
            </a:r>
          </a:p>
          <a:p>
            <a:endParaRPr lang="cs-CZ" sz="23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Cíle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výchovy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4202" y="767750"/>
            <a:ext cx="4843571" cy="5296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300" u="sng" dirty="0"/>
              <a:t>Podmínky výchovy </a:t>
            </a:r>
            <a:endParaRPr lang="cs-CZ" sz="2300" dirty="0"/>
          </a:p>
          <a:p>
            <a:pPr lvl="1">
              <a:lnSpc>
                <a:spcPct val="150000"/>
              </a:lnSpc>
            </a:pPr>
            <a:r>
              <a:rPr lang="cs-CZ" sz="2300" dirty="0" smtClean="0"/>
              <a:t>VNĚJŠÍ (sociální </a:t>
            </a:r>
            <a:r>
              <a:rPr lang="cs-CZ" sz="2300" dirty="0"/>
              <a:t>a přírodní </a:t>
            </a:r>
            <a:r>
              <a:rPr lang="cs-CZ" sz="2300" dirty="0" smtClean="0"/>
              <a:t>okolnosti)</a:t>
            </a:r>
          </a:p>
          <a:p>
            <a:pPr lvl="1">
              <a:lnSpc>
                <a:spcPct val="150000"/>
              </a:lnSpc>
            </a:pPr>
            <a:r>
              <a:rPr lang="cs-CZ" sz="2300" dirty="0" smtClean="0"/>
              <a:t>VNITŘNÍ (dosažená </a:t>
            </a:r>
            <a:r>
              <a:rPr lang="cs-CZ" sz="2300" dirty="0"/>
              <a:t>úroveň a předpoklady vychovávaných jedinců a skupin – jejich věkové, individuální a skupinové zvláštnosti</a:t>
            </a:r>
            <a:r>
              <a:rPr lang="cs-CZ" sz="2300" dirty="0" smtClean="0"/>
              <a:t>)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300" dirty="0" smtClean="0"/>
              <a:t>				ovlivňují se navzájem</a:t>
            </a:r>
            <a:endParaRPr lang="cs-CZ" sz="2300" dirty="0"/>
          </a:p>
          <a:p>
            <a:pPr>
              <a:lnSpc>
                <a:spcPct val="150000"/>
              </a:lnSpc>
            </a:pPr>
            <a:endParaRPr lang="cs-CZ" sz="2300" dirty="0"/>
          </a:p>
        </p:txBody>
      </p:sp>
      <p:sp>
        <p:nvSpPr>
          <p:cNvPr id="6" name="Šipka doprava 5"/>
          <p:cNvSpPr/>
          <p:nvPr/>
        </p:nvSpPr>
        <p:spPr>
          <a:xfrm>
            <a:off x="1751161" y="5704052"/>
            <a:ext cx="638355" cy="1811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Skener_20180404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97" y="767751"/>
            <a:ext cx="8030109" cy="56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6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332" y="497456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Báze moci v komunikaci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1483743"/>
            <a:ext cx="9601200" cy="5374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Co je moc?</a:t>
            </a:r>
          </a:p>
          <a:p>
            <a:pPr marL="0" indent="0">
              <a:buNone/>
            </a:pPr>
            <a:endParaRPr lang="cs-CZ" sz="2800" b="1" dirty="0" smtClean="0"/>
          </a:p>
          <a:p>
            <a:pPr lvl="0">
              <a:buClr>
                <a:srgbClr val="4E67C8"/>
              </a:buClr>
            </a:pPr>
            <a:r>
              <a:rPr lang="cs-CZ" dirty="0">
                <a:solidFill>
                  <a:prstClr val="white">
                    <a:lumMod val="75000"/>
                    <a:lumOff val="25000"/>
                  </a:prstClr>
                </a:solidFill>
              </a:rPr>
              <a:t>o</a:t>
            </a:r>
            <a:r>
              <a:rPr lang="cs-CZ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bsah a VZTAH (moc ovlivňuje naši komunikaci a opačně)</a:t>
            </a:r>
          </a:p>
          <a:p>
            <a:pPr lvl="0">
              <a:buClr>
                <a:srgbClr val="4E67C8"/>
              </a:buClr>
            </a:pPr>
            <a:endParaRPr lang="cs-CZ" dirty="0" smtClean="0"/>
          </a:p>
          <a:p>
            <a:pPr marL="0" indent="0">
              <a:buNone/>
            </a:pPr>
            <a:r>
              <a:rPr lang="cs-CZ" u="sng" dirty="0" err="1" smtClean="0"/>
              <a:t>French</a:t>
            </a:r>
            <a:r>
              <a:rPr lang="cs-CZ" u="sng" dirty="0" smtClean="0"/>
              <a:t> a </a:t>
            </a:r>
            <a:r>
              <a:rPr lang="cs-CZ" u="sng" dirty="0" err="1" smtClean="0"/>
              <a:t>Raven</a:t>
            </a:r>
            <a:r>
              <a:rPr lang="cs-CZ" u="sng" dirty="0" smtClean="0"/>
              <a:t> </a:t>
            </a:r>
            <a:r>
              <a:rPr lang="cs-CZ" dirty="0" smtClean="0"/>
              <a:t>(1968)</a:t>
            </a:r>
          </a:p>
          <a:p>
            <a:r>
              <a:rPr lang="cs-CZ" dirty="0" smtClean="0"/>
              <a:t>Legitimní – paní učitelka, zaměstnavatel</a:t>
            </a:r>
          </a:p>
          <a:p>
            <a:r>
              <a:rPr lang="cs-CZ" dirty="0" smtClean="0"/>
              <a:t>Odměňovací </a:t>
            </a:r>
          </a:p>
          <a:p>
            <a:r>
              <a:rPr lang="cs-CZ" dirty="0" smtClean="0"/>
              <a:t>Donucovací</a:t>
            </a:r>
          </a:p>
          <a:p>
            <a:r>
              <a:rPr lang="cs-CZ" dirty="0" smtClean="0"/>
              <a:t>Referenční – partner/</a:t>
            </a:r>
            <a:r>
              <a:rPr lang="cs-CZ" dirty="0" err="1" smtClean="0"/>
              <a:t>ka</a:t>
            </a:r>
            <a:r>
              <a:rPr lang="cs-CZ" dirty="0" smtClean="0"/>
              <a:t>, kamarád/</a:t>
            </a:r>
            <a:r>
              <a:rPr lang="cs-CZ" dirty="0" err="1" smtClean="0"/>
              <a:t>ka</a:t>
            </a:r>
            <a:endParaRPr lang="cs-CZ" dirty="0" smtClean="0"/>
          </a:p>
          <a:p>
            <a:r>
              <a:rPr lang="cs-CZ" dirty="0" smtClean="0"/>
              <a:t>Expertní – lékař, média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6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02567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Autorita a kázeň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190" y="1427515"/>
            <a:ext cx="9308204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A</a:t>
            </a:r>
            <a:r>
              <a:rPr lang="cs-CZ" sz="2000" b="1" dirty="0" smtClean="0"/>
              <a:t>utorita</a:t>
            </a:r>
          </a:p>
          <a:p>
            <a:r>
              <a:rPr lang="cs-CZ" sz="2000" dirty="0" smtClean="0"/>
              <a:t>jedna </a:t>
            </a:r>
            <a:r>
              <a:rPr lang="cs-CZ" sz="2000" dirty="0"/>
              <a:t>z podstatných forem uskutečňování </a:t>
            </a:r>
            <a:r>
              <a:rPr lang="cs-CZ" sz="2000" dirty="0" smtClean="0"/>
              <a:t>moci - založena </a:t>
            </a:r>
            <a:r>
              <a:rPr lang="cs-CZ" sz="2000" dirty="0"/>
              <a:t>na </a:t>
            </a:r>
            <a:r>
              <a:rPr lang="cs-CZ" sz="2000" dirty="0" smtClean="0"/>
              <a:t>obecném </a:t>
            </a:r>
            <a:r>
              <a:rPr lang="cs-CZ" sz="2000" dirty="0"/>
              <a:t>uznávání oprávněnosti, tj. legitimity, vlivu určité osobnosti, instituce nebo </a:t>
            </a:r>
            <a:r>
              <a:rPr lang="cs-CZ" sz="2000" dirty="0" smtClean="0"/>
              <a:t>skupiny </a:t>
            </a:r>
            <a:endParaRPr lang="cs-CZ" sz="2000" dirty="0"/>
          </a:p>
          <a:p>
            <a:pPr lvl="1"/>
            <a:r>
              <a:rPr lang="cs-CZ" sz="2000" dirty="0" smtClean="0"/>
              <a:t>formální x neformální…</a:t>
            </a:r>
          </a:p>
          <a:p>
            <a:pPr lvl="1"/>
            <a:r>
              <a:rPr lang="pl-PL" sz="2000" dirty="0" smtClean="0"/>
              <a:t>partnerský vztah edukátora a žáka + řád (odpovědnost)</a:t>
            </a:r>
          </a:p>
          <a:p>
            <a:pPr lvl="1"/>
            <a:endParaRPr lang="pl-PL" sz="2000" dirty="0"/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moc</a:t>
            </a:r>
            <a:r>
              <a:rPr lang="cs-CZ" sz="2000" dirty="0"/>
              <a:t> - schopnost donutit někoho, aby si počínal jinak, než by </a:t>
            </a:r>
            <a:r>
              <a:rPr lang="cs-CZ" sz="2000" dirty="0" smtClean="0"/>
              <a:t>chtěl</a:t>
            </a:r>
            <a:endParaRPr lang="cs-CZ" sz="2000" dirty="0"/>
          </a:p>
          <a:p>
            <a:pPr marL="457200" lvl="1" indent="0">
              <a:buNone/>
            </a:pPr>
            <a:endParaRPr lang="pl-PL" sz="2000" dirty="0" smtClean="0"/>
          </a:p>
          <a:p>
            <a:pPr lvl="1"/>
            <a:endParaRPr lang="pl-PL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5181215" y="5167868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/>
              <a:t>Čím můžeme dávat najevo autoritu?</a:t>
            </a:r>
          </a:p>
        </p:txBody>
      </p:sp>
    </p:spTree>
    <p:extLst>
      <p:ext uri="{BB962C8B-B14F-4D97-AF65-F5344CB8AC3E}">
        <p14:creationId xmlns:p14="http://schemas.microsoft.com/office/powerpoint/2010/main" val="22626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4672" y="1041684"/>
            <a:ext cx="438395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Kázeň</a:t>
            </a:r>
            <a:endParaRPr lang="cs-CZ" sz="2000" b="1" dirty="0"/>
          </a:p>
          <a:p>
            <a:pPr marL="285750" indent="-285750" defTabSz="457200">
              <a:spcBef>
                <a:spcPts val="1000"/>
              </a:spcBef>
              <a:buClr>
                <a:srgbClr val="4E67C8"/>
              </a:buClr>
              <a:buSzPct val="80000"/>
              <a:buFont typeface="Wingdings 3" charset="2"/>
              <a:buChar char=""/>
            </a:pPr>
            <a:r>
              <a:rPr lang="cs-CZ" sz="2000" dirty="0" smtClean="0"/>
              <a:t>dobrovolné (vnitřní)/nucené (vnější) podřizování se jednotlivce/společnosti určité autoritě, pořádku, řádu, dodržování zadaných norem chování</a:t>
            </a:r>
          </a:p>
          <a:p>
            <a:pPr defTabSz="457200">
              <a:spcBef>
                <a:spcPts val="1000"/>
              </a:spcBef>
              <a:buClr>
                <a:srgbClr val="4E67C8"/>
              </a:buClr>
              <a:buSzPct val="80000"/>
            </a:pPr>
            <a:endParaRPr lang="cs-CZ" sz="2000" dirty="0" smtClean="0"/>
          </a:p>
          <a:p>
            <a:pPr marL="285750" indent="-285750" defTabSz="457200">
              <a:spcBef>
                <a:spcPts val="1000"/>
              </a:spcBef>
              <a:buClr>
                <a:srgbClr val="4E67C8"/>
              </a:buClr>
              <a:buSzPct val="80000"/>
              <a:buFont typeface="Wingdings 3" charset="2"/>
              <a:buChar char=""/>
            </a:pPr>
            <a:r>
              <a:rPr lang="cs-CZ" sz="2000" dirty="0" smtClean="0"/>
              <a:t>funkce</a:t>
            </a:r>
            <a:r>
              <a:rPr lang="cs-CZ" sz="2000" dirty="0"/>
              <a:t>: orientace ve společnosti, chrání před bezprávím a konflikty, sebekázeň, fungování společnosti, výkonová</a:t>
            </a:r>
          </a:p>
        </p:txBody>
      </p:sp>
    </p:spTree>
    <p:extLst>
      <p:ext uri="{BB962C8B-B14F-4D97-AF65-F5344CB8AC3E}">
        <p14:creationId xmlns:p14="http://schemas.microsoft.com/office/powerpoint/2010/main" val="23654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Jak na nekázeň?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291" y="1344651"/>
            <a:ext cx="8111559" cy="51679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z</a:t>
            </a:r>
            <a:r>
              <a:rPr lang="cs-CZ" sz="2000" dirty="0" smtClean="0"/>
              <a:t>apojit děti ihned, pozorovat, oční kontakt, interakce, skupinová práce, motivace!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n</a:t>
            </a:r>
            <a:r>
              <a:rPr lang="cs-CZ" sz="2000" dirty="0" smtClean="0"/>
              <a:t>eustoupit, když jsou narušována pravidla, nezastrašovat „ještě jednou to budu muset říct…“, čekat na vyplnění v klidu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</a:t>
            </a:r>
            <a:r>
              <a:rPr lang="cs-CZ" sz="2000" dirty="0" smtClean="0"/>
              <a:t>ochvaly, odměny a eliminace hrozby a trestu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c</a:t>
            </a:r>
            <a:r>
              <a:rPr lang="cs-CZ" sz="2000" dirty="0" smtClean="0"/>
              <a:t>íl práce, zapojení, dodržení času, otázky udržují při aktivitě, zpětná vazba…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n</a:t>
            </a:r>
            <a:r>
              <a:rPr lang="cs-CZ" sz="2000" dirty="0" smtClean="0"/>
              <a:t>abídnout a ukázat to pozitivní a krásné….jít příkladem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9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6333" y="530047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Agrese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343" y="1768416"/>
            <a:ext cx="9290649" cy="47801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nepřátelství, útočnost vůči osobě, předmětu či překážce na cestě k uspokojování potřeby, </a:t>
            </a:r>
            <a:r>
              <a:rPr lang="cs-CZ" sz="2000" dirty="0" smtClean="0"/>
              <a:t>může se projevit otevřeně, </a:t>
            </a:r>
            <a:r>
              <a:rPr lang="cs-CZ" sz="2000" dirty="0"/>
              <a:t>být potlačena, být přesunuta, projevit se psychosomatickými </a:t>
            </a:r>
            <a:r>
              <a:rPr lang="cs-CZ" sz="2000" dirty="0" smtClean="0"/>
              <a:t>důsledky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jednání </a:t>
            </a:r>
            <a:r>
              <a:rPr lang="cs-CZ" sz="2000" dirty="0"/>
              <a:t>poškozující ostatní, ale i jakékoliv jednání a chování, které směřuje k dosažení určitých výhod a prosazení </a:t>
            </a:r>
            <a:r>
              <a:rPr lang="cs-CZ" sz="2000" dirty="0" smtClean="0"/>
              <a:t>cílů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nebezpečí šikany!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0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Výchova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276" y="1729269"/>
            <a:ext cx="10873437" cy="39469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300" i="1" dirty="0" smtClean="0"/>
              <a:t>„</a:t>
            </a:r>
            <a:r>
              <a:rPr lang="cs-CZ" sz="2300" i="1" dirty="0"/>
              <a:t>je vhodné chápat jako </a:t>
            </a:r>
            <a:r>
              <a:rPr lang="cs-CZ" sz="2300" i="1" u="sng" dirty="0"/>
              <a:t>celoživotní proces…cílevědomý a záměrný </a:t>
            </a:r>
            <a:r>
              <a:rPr lang="cs-CZ" sz="2300" i="1" dirty="0"/>
              <a:t>proces, který umožňuje změnu a rozvoj jedince v souladu s jeho potřebami, individuálními dispozicemi a sociálními vztahy“</a:t>
            </a:r>
            <a:r>
              <a:rPr lang="cs-CZ" sz="2300" dirty="0"/>
              <a:t> (</a:t>
            </a:r>
            <a:r>
              <a:rPr lang="cs-CZ" sz="2300" dirty="0" err="1"/>
              <a:t>Čábalová</a:t>
            </a:r>
            <a:r>
              <a:rPr lang="cs-CZ" sz="2300" dirty="0"/>
              <a:t>, 2011) </a:t>
            </a:r>
            <a:r>
              <a:rPr lang="cs-CZ" sz="2300" i="1" dirty="0"/>
              <a:t>„proces záměrného</a:t>
            </a:r>
            <a:r>
              <a:rPr lang="cs-CZ" sz="2300" i="1" u="sng" dirty="0"/>
              <a:t> působení na osobnost člověka s cílem dosáhnout pozitivních </a:t>
            </a:r>
            <a:r>
              <a:rPr lang="cs-CZ" sz="2300" i="1" u="sng" dirty="0" smtClean="0"/>
              <a:t>změn </a:t>
            </a:r>
            <a:r>
              <a:rPr lang="cs-CZ" sz="2300" i="1" u="sng" dirty="0"/>
              <a:t>v jejím vývoji</a:t>
            </a:r>
            <a:r>
              <a:rPr lang="cs-CZ" sz="2300" i="1" dirty="0"/>
              <a:t>“</a:t>
            </a:r>
            <a:r>
              <a:rPr lang="cs-CZ" sz="2300" dirty="0"/>
              <a:t> </a:t>
            </a:r>
            <a:r>
              <a:rPr lang="cs-CZ" sz="2300" dirty="0" smtClean="0"/>
              <a:t>(</a:t>
            </a:r>
            <a:r>
              <a:rPr lang="cs-CZ" sz="2300" dirty="0"/>
              <a:t>Průcha a kol., 1995).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863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794" y="1013275"/>
            <a:ext cx="9657112" cy="5223622"/>
          </a:xfrm>
        </p:spPr>
        <p:txBody>
          <a:bodyPr>
            <a:normAutofit/>
          </a:bodyPr>
          <a:lstStyle/>
          <a:p>
            <a:r>
              <a:rPr lang="cs-CZ" sz="2000" dirty="0"/>
              <a:t>fyzická aktivní přímá – např. rvačka</a:t>
            </a:r>
          </a:p>
          <a:p>
            <a:r>
              <a:rPr lang="cs-CZ" sz="2000" dirty="0"/>
              <a:t>fyzická aktivní nepřímá – např. pokud někomu zaplatíme, aby někomu </a:t>
            </a:r>
            <a:r>
              <a:rPr lang="cs-CZ" sz="2000" dirty="0" smtClean="0"/>
              <a:t>ublížil</a:t>
            </a:r>
          </a:p>
          <a:p>
            <a:endParaRPr lang="cs-CZ" sz="2000" dirty="0"/>
          </a:p>
          <a:p>
            <a:r>
              <a:rPr lang="cs-CZ" sz="2000" dirty="0"/>
              <a:t>fyzická pasivní přímá – např. bráním někomu, aby dosáhl cíle</a:t>
            </a:r>
          </a:p>
          <a:p>
            <a:r>
              <a:rPr lang="cs-CZ" sz="2000" dirty="0"/>
              <a:t>fyzická pasivní nepřímá – např. odmítání splnit kladené </a:t>
            </a:r>
            <a:r>
              <a:rPr lang="cs-CZ" sz="2000" dirty="0" smtClean="0"/>
              <a:t>požadavky</a:t>
            </a:r>
          </a:p>
          <a:p>
            <a:endParaRPr lang="cs-CZ" sz="2000" dirty="0"/>
          </a:p>
          <a:p>
            <a:r>
              <a:rPr lang="cs-CZ" sz="2000" dirty="0"/>
              <a:t>verbální aktivní přímá – např. slovní urážky</a:t>
            </a:r>
          </a:p>
          <a:p>
            <a:r>
              <a:rPr lang="cs-CZ" sz="2000" dirty="0"/>
              <a:t>verbální aktivní nepřímá – např. šíření </a:t>
            </a:r>
            <a:r>
              <a:rPr lang="cs-CZ" sz="2000" dirty="0" smtClean="0"/>
              <a:t>pomluv</a:t>
            </a:r>
          </a:p>
          <a:p>
            <a:endParaRPr lang="cs-CZ" sz="2000" dirty="0"/>
          </a:p>
          <a:p>
            <a:r>
              <a:rPr lang="cs-CZ" sz="2000" dirty="0"/>
              <a:t>verbální pasivní přímá – např. odmítám se s někým mluvit</a:t>
            </a:r>
          </a:p>
          <a:p>
            <a:r>
              <a:rPr lang="cs-CZ" sz="2000" dirty="0"/>
              <a:t>verbální pasivní nepřímá – např. pokud se někoho nezastaneme, když ho ostatní kritizují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5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Šikana 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938" y="1522234"/>
            <a:ext cx="10890688" cy="5137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/>
              <a:t>vývojové stupně šikanování: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1. zrod </a:t>
            </a:r>
            <a:r>
              <a:rPr lang="cs-CZ" dirty="0" smtClean="0"/>
              <a:t>ostrakismu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2. fyzická agrese a přitvrzování </a:t>
            </a:r>
            <a:r>
              <a:rPr lang="cs-CZ" dirty="0" smtClean="0"/>
              <a:t>manipulace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3. klíčový moment – vytvoření jádra</a:t>
            </a:r>
          </a:p>
          <a:p>
            <a:pPr marL="0" indent="0">
              <a:buNone/>
            </a:pPr>
            <a:r>
              <a:rPr lang="cs-CZ" dirty="0"/>
              <a:t>4. většina přijímá normy agresorů</a:t>
            </a:r>
          </a:p>
          <a:p>
            <a:pPr marL="0" indent="0">
              <a:buNone/>
            </a:pPr>
            <a:r>
              <a:rPr lang="cs-CZ" dirty="0"/>
              <a:t>5. totalita neboli dokonalá </a:t>
            </a:r>
            <a:r>
              <a:rPr lang="cs-CZ" dirty="0" smtClean="0"/>
              <a:t>šikana</a:t>
            </a:r>
          </a:p>
          <a:p>
            <a:endParaRPr lang="cs-CZ" dirty="0" smtClean="0"/>
          </a:p>
          <a:p>
            <a:r>
              <a:rPr lang="cs-CZ" dirty="0" smtClean="0"/>
              <a:t>ponižování/týrání </a:t>
            </a:r>
            <a:r>
              <a:rPr lang="cs-CZ" dirty="0"/>
              <a:t>jedinců jinými, cílené a obvykle opakované užití násilí jedincem nebo jedinci vůči osobě, která se nemůže nebo neumí </a:t>
            </a:r>
            <a:r>
              <a:rPr lang="cs-CZ" dirty="0" smtClean="0"/>
              <a:t>bránit</a:t>
            </a:r>
          </a:p>
          <a:p>
            <a:r>
              <a:rPr lang="cs-CZ" dirty="0"/>
              <a:t>agresivní chování ze strany žáka/ů vůči </a:t>
            </a:r>
            <a:r>
              <a:rPr lang="cs-CZ" dirty="0" smtClean="0"/>
              <a:t>žákovi/skupině žáků/učiteli</a:t>
            </a:r>
            <a:r>
              <a:rPr lang="cs-CZ" dirty="0"/>
              <a:t>, </a:t>
            </a:r>
            <a:r>
              <a:rPr lang="cs-CZ" dirty="0" smtClean="0"/>
              <a:t>opakuje se (nikoli nutně)</a:t>
            </a:r>
          </a:p>
          <a:p>
            <a:r>
              <a:rPr lang="cs-CZ" dirty="0" smtClean="0"/>
              <a:t>vědomé</a:t>
            </a:r>
            <a:r>
              <a:rPr lang="cs-CZ" dirty="0"/>
              <a:t>, záměrné, úmyslné </a:t>
            </a:r>
            <a:r>
              <a:rPr lang="cs-CZ" dirty="0" smtClean="0"/>
              <a:t>(skryté) </a:t>
            </a:r>
            <a:r>
              <a:rPr lang="cs-CZ" dirty="0"/>
              <a:t>snaze </a:t>
            </a:r>
            <a:r>
              <a:rPr lang="cs-CZ" dirty="0" smtClean="0"/>
              <a:t>ublížit </a:t>
            </a:r>
            <a:r>
              <a:rPr lang="cs-CZ" dirty="0"/>
              <a:t>fyzicky, emocionálně, </a:t>
            </a:r>
            <a:r>
              <a:rPr lang="cs-CZ" dirty="0" smtClean="0"/>
              <a:t>sociálně….</a:t>
            </a:r>
          </a:p>
          <a:p>
            <a:r>
              <a:rPr lang="cs-CZ" dirty="0">
                <a:hlinkClick r:id="rId2"/>
              </a:rPr>
              <a:t>http://www.msmt.cz/vzdelavani/socialni-programy/metodicke-dokumenty-doporuceni-a-pokyny?highlightWords=Metodick%C3%A9+doporu%C4%8Den%C3%AD+pro+prim%C3%A1rn%C3%AD+prevenci+rizikov%C3%A9ho+chov%C3%A1n%C3%AD+%</a:t>
            </a:r>
            <a:r>
              <a:rPr lang="cs-CZ" dirty="0" smtClean="0">
                <a:hlinkClick r:id="rId2"/>
              </a:rPr>
              <a:t>C5%A1kol%C3%A1ch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430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2024" b="5321"/>
          <a:stretch/>
        </p:blipFill>
        <p:spPr>
          <a:xfrm rot="10800000">
            <a:off x="0" y="144438"/>
            <a:ext cx="11681910" cy="67135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0955" y="1144438"/>
            <a:ext cx="5318024" cy="109743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Psychická a fyzická energie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1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2"/>
                </a:solidFill>
              </a:rPr>
              <a:t>Burn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out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406107"/>
            <a:ext cx="9450077" cy="5020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výsledek </a:t>
            </a:r>
            <a:r>
              <a:rPr lang="cs-CZ" dirty="0"/>
              <a:t>dlouhého pozvolného </a:t>
            </a:r>
            <a:r>
              <a:rPr lang="cs-CZ" dirty="0" smtClean="0"/>
              <a:t>procesu:</a:t>
            </a:r>
            <a:endParaRPr lang="cs-CZ" dirty="0"/>
          </a:p>
          <a:p>
            <a:endParaRPr lang="cs-CZ" dirty="0"/>
          </a:p>
          <a:p>
            <a:r>
              <a:rPr lang="cs-CZ" dirty="0"/>
              <a:t>0. </a:t>
            </a:r>
            <a:r>
              <a:rPr lang="cs-CZ" dirty="0" smtClean="0"/>
              <a:t>fáze: výkon, </a:t>
            </a:r>
            <a:r>
              <a:rPr lang="cs-CZ" dirty="0"/>
              <a:t>snaží se, přesto má pocit, že požadavkům není možné dostát a jeho snaha není dostatečně ohodnocena, </a:t>
            </a:r>
            <a:r>
              <a:rPr lang="cs-CZ" dirty="0" smtClean="0"/>
              <a:t>„podhoubí“</a:t>
            </a:r>
            <a:endParaRPr lang="cs-CZ" dirty="0"/>
          </a:p>
          <a:p>
            <a:r>
              <a:rPr lang="cs-CZ" dirty="0"/>
              <a:t>1. fáze: pocit, </a:t>
            </a:r>
            <a:r>
              <a:rPr lang="cs-CZ" dirty="0" smtClean="0"/>
              <a:t>že nic </a:t>
            </a:r>
            <a:r>
              <a:rPr lang="cs-CZ" dirty="0"/>
              <a:t>nestíhá, </a:t>
            </a:r>
            <a:r>
              <a:rPr lang="cs-CZ" dirty="0" smtClean="0"/>
              <a:t>ztráta systému</a:t>
            </a:r>
            <a:endParaRPr lang="cs-CZ" dirty="0"/>
          </a:p>
          <a:p>
            <a:r>
              <a:rPr lang="cs-CZ" dirty="0"/>
              <a:t>2. fáze: </a:t>
            </a:r>
            <a:r>
              <a:rPr lang="cs-CZ" dirty="0" smtClean="0"/>
              <a:t>neuróza (např</a:t>
            </a:r>
            <a:r>
              <a:rPr lang="cs-CZ" dirty="0"/>
              <a:t>. </a:t>
            </a:r>
            <a:r>
              <a:rPr lang="cs-CZ" dirty="0" smtClean="0"/>
              <a:t>úzkost), pocit, </a:t>
            </a:r>
            <a:r>
              <a:rPr lang="cs-CZ" dirty="0"/>
              <a:t>že </a:t>
            </a:r>
            <a:r>
              <a:rPr lang="cs-CZ" dirty="0" smtClean="0"/>
              <a:t>stále </a:t>
            </a:r>
            <a:r>
              <a:rPr lang="cs-CZ" dirty="0"/>
              <a:t>musí něco </a:t>
            </a:r>
            <a:r>
              <a:rPr lang="cs-CZ" dirty="0" smtClean="0"/>
              <a:t>dělat, chaotické </a:t>
            </a:r>
            <a:r>
              <a:rPr lang="cs-CZ" dirty="0"/>
              <a:t>jednání</a:t>
            </a:r>
          </a:p>
          <a:p>
            <a:r>
              <a:rPr lang="cs-CZ" dirty="0"/>
              <a:t>3. fáze: </a:t>
            </a:r>
            <a:r>
              <a:rPr lang="cs-CZ" dirty="0" smtClean="0"/>
              <a:t>pocit </a:t>
            </a:r>
            <a:r>
              <a:rPr lang="cs-CZ" dirty="0"/>
              <a:t>– že se nemusí </a:t>
            </a:r>
            <a:r>
              <a:rPr lang="cs-CZ" dirty="0" smtClean="0"/>
              <a:t>nic, přítomnost </a:t>
            </a:r>
            <a:r>
              <a:rPr lang="cs-CZ" dirty="0"/>
              <a:t>druhých lidí </a:t>
            </a:r>
            <a:r>
              <a:rPr lang="cs-CZ" dirty="0" smtClean="0"/>
              <a:t>dráždí</a:t>
            </a:r>
            <a:r>
              <a:rPr lang="cs-CZ" dirty="0"/>
              <a:t>, </a:t>
            </a:r>
            <a:r>
              <a:rPr lang="cs-CZ" dirty="0" smtClean="0"/>
              <a:t>ztráta </a:t>
            </a:r>
            <a:r>
              <a:rPr lang="cs-CZ" dirty="0"/>
              <a:t>veškerého nadšení a zájmu, </a:t>
            </a:r>
            <a:r>
              <a:rPr lang="cs-CZ" dirty="0" smtClean="0"/>
              <a:t>únava</a:t>
            </a:r>
            <a:r>
              <a:rPr lang="cs-CZ" dirty="0"/>
              <a:t>, </a:t>
            </a:r>
            <a:r>
              <a:rPr lang="cs-CZ" dirty="0" smtClean="0"/>
              <a:t>zklamání, vyčerpání</a:t>
            </a:r>
          </a:p>
          <a:p>
            <a:endParaRPr lang="cs-CZ" dirty="0"/>
          </a:p>
          <a:p>
            <a:r>
              <a:rPr lang="cs-CZ" dirty="0" smtClean="0"/>
              <a:t>Prevence: postoj, práce není všechno, sociální opora, VČ, terapie…</a:t>
            </a:r>
          </a:p>
          <a:p>
            <a:r>
              <a:rPr lang="cs-CZ" dirty="0" smtClean="0"/>
              <a:t>Důsledek dlouhodobého stresu…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8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90000"/>
                  </a:schemeClr>
                </a:solidFill>
              </a:rPr>
              <a:t>Literatura</a:t>
            </a:r>
            <a:endParaRPr lang="cs-CZ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3816" y="1522233"/>
            <a:ext cx="9691618" cy="5154612"/>
          </a:xfrm>
        </p:spPr>
        <p:txBody>
          <a:bodyPr>
            <a:normAutofit fontScale="92500"/>
          </a:bodyPr>
          <a:lstStyle/>
          <a:p>
            <a:r>
              <a:rPr lang="cs-CZ" sz="1400" dirty="0"/>
              <a:t>ŠAFRÁNKOVÁ, Dagmar. </a:t>
            </a:r>
            <a:r>
              <a:rPr lang="cs-CZ" sz="1400" i="1" dirty="0"/>
              <a:t>Pedagogika</a:t>
            </a:r>
            <a:r>
              <a:rPr lang="cs-CZ" sz="1400" dirty="0"/>
              <a:t>. Praha: </a:t>
            </a:r>
            <a:r>
              <a:rPr lang="cs-CZ" sz="1400" dirty="0" err="1"/>
              <a:t>Grada</a:t>
            </a:r>
            <a:r>
              <a:rPr lang="cs-CZ" sz="1400" dirty="0"/>
              <a:t>, 2011. Pedagogika (</a:t>
            </a:r>
            <a:r>
              <a:rPr lang="cs-CZ" sz="1400" dirty="0" err="1"/>
              <a:t>Grada</a:t>
            </a:r>
            <a:r>
              <a:rPr lang="cs-CZ" sz="1400" dirty="0"/>
              <a:t>). ISBN 978-80-247-2993-0</a:t>
            </a:r>
            <a:r>
              <a:rPr lang="cs-CZ" sz="1400" dirty="0" smtClean="0"/>
              <a:t>.</a:t>
            </a:r>
          </a:p>
          <a:p>
            <a:r>
              <a:rPr lang="cs-CZ" sz="1400" dirty="0"/>
              <a:t>KOLÁŘ, Zdeněk. </a:t>
            </a:r>
            <a:r>
              <a:rPr lang="cs-CZ" sz="1400" i="1" dirty="0"/>
              <a:t>Výkladový slovník z pedagogiky: 583 vybraných hesel</a:t>
            </a:r>
            <a:r>
              <a:rPr lang="cs-CZ" sz="1400" dirty="0"/>
              <a:t>. Praha: </a:t>
            </a:r>
            <a:r>
              <a:rPr lang="cs-CZ" sz="1400" dirty="0" err="1"/>
              <a:t>Grada</a:t>
            </a:r>
            <a:r>
              <a:rPr lang="cs-CZ" sz="1400" dirty="0"/>
              <a:t>, 2012. ISBN 978-80-247-3710-2</a:t>
            </a:r>
            <a:r>
              <a:rPr lang="cs-CZ" sz="1400" dirty="0" smtClean="0"/>
              <a:t>.</a:t>
            </a:r>
          </a:p>
          <a:p>
            <a:r>
              <a:rPr lang="cs-CZ" sz="1400" dirty="0"/>
              <a:t>MAŇÁK, Josef, Tomáš JANÍK a Vlastimil ŠVEC. </a:t>
            </a:r>
            <a:r>
              <a:rPr lang="cs-CZ" sz="1400" i="1" dirty="0"/>
              <a:t>Kurikulum v současné škole</a:t>
            </a:r>
            <a:r>
              <a:rPr lang="cs-CZ" sz="1400" dirty="0"/>
              <a:t>. Brno: </a:t>
            </a:r>
            <a:r>
              <a:rPr lang="cs-CZ" sz="1400" dirty="0" err="1"/>
              <a:t>Paido</a:t>
            </a:r>
            <a:r>
              <a:rPr lang="cs-CZ" sz="1400" dirty="0"/>
              <a:t>, 2008. Pedagogický výzkum v teorii a praxi. ISBN 978-80-7315-175-1</a:t>
            </a:r>
            <a:r>
              <a:rPr lang="cs-CZ" sz="1400" dirty="0" smtClean="0"/>
              <a:t>.</a:t>
            </a:r>
          </a:p>
          <a:p>
            <a:r>
              <a:rPr lang="cs-CZ" sz="1400" dirty="0"/>
              <a:t>MAŇÁK, Josef. </a:t>
            </a:r>
            <a:r>
              <a:rPr lang="cs-CZ" sz="1400" i="1" dirty="0"/>
              <a:t>Nárys didaktiky</a:t>
            </a:r>
            <a:r>
              <a:rPr lang="cs-CZ" sz="1400" dirty="0"/>
              <a:t>. 3. vyd. Brno: Masarykova univerzita, 2003. ISBN 80-210-3123-9</a:t>
            </a:r>
            <a:r>
              <a:rPr lang="cs-CZ" sz="1400" dirty="0" smtClean="0"/>
              <a:t>.</a:t>
            </a:r>
          </a:p>
          <a:p>
            <a:r>
              <a:rPr lang="cs-CZ" sz="1400" dirty="0"/>
              <a:t>THOROVÁ, Kateřina. </a:t>
            </a:r>
            <a:r>
              <a:rPr lang="cs-CZ" sz="1400" i="1" dirty="0"/>
              <a:t>Vývojová psychologie: proměny lidské psychiky od početí po smrt</a:t>
            </a:r>
            <a:r>
              <a:rPr lang="cs-CZ" sz="1400" dirty="0"/>
              <a:t>. Praha: Portál, 2015. ISBN 978-80-262-0714-6</a:t>
            </a:r>
            <a:r>
              <a:rPr lang="cs-CZ" sz="1400" dirty="0" smtClean="0"/>
              <a:t>.</a:t>
            </a:r>
          </a:p>
          <a:p>
            <a:r>
              <a:rPr lang="cs-CZ" sz="1400" dirty="0"/>
              <a:t>NAKONEČNÝ, Milan. </a:t>
            </a:r>
            <a:r>
              <a:rPr lang="cs-CZ" sz="1400" i="1" dirty="0"/>
              <a:t>Sociální psychologie organizace</a:t>
            </a:r>
            <a:r>
              <a:rPr lang="cs-CZ" sz="1400" dirty="0"/>
              <a:t>. Praha: </a:t>
            </a:r>
            <a:r>
              <a:rPr lang="cs-CZ" sz="1400" dirty="0" err="1"/>
              <a:t>Grada</a:t>
            </a:r>
            <a:r>
              <a:rPr lang="cs-CZ" sz="1400" dirty="0"/>
              <a:t>, 2005. Psyché (</a:t>
            </a:r>
            <a:r>
              <a:rPr lang="cs-CZ" sz="1400" dirty="0" err="1"/>
              <a:t>Grada</a:t>
            </a:r>
            <a:r>
              <a:rPr lang="cs-CZ" sz="1400" dirty="0"/>
              <a:t>). ISBN 802470577x.</a:t>
            </a:r>
          </a:p>
          <a:p>
            <a:r>
              <a:rPr lang="cs-CZ" sz="1400" dirty="0"/>
              <a:t>ZORMANOVÁ, Lucie. </a:t>
            </a:r>
            <a:r>
              <a:rPr lang="cs-CZ" sz="1400" i="1" dirty="0"/>
              <a:t>Obecná didaktika: pro studium a praxi</a:t>
            </a:r>
            <a:r>
              <a:rPr lang="cs-CZ" sz="1400" dirty="0"/>
              <a:t>. Praha: </a:t>
            </a:r>
            <a:r>
              <a:rPr lang="cs-CZ" sz="1400" dirty="0" err="1"/>
              <a:t>Grada</a:t>
            </a:r>
            <a:r>
              <a:rPr lang="cs-CZ" sz="1400" dirty="0"/>
              <a:t>, 2014. Pedagogika (</a:t>
            </a:r>
            <a:r>
              <a:rPr lang="cs-CZ" sz="1400" dirty="0" err="1"/>
              <a:t>Grada</a:t>
            </a:r>
            <a:r>
              <a:rPr lang="cs-CZ" sz="1400" dirty="0"/>
              <a:t>). ISBN 978-80-247-4590-9</a:t>
            </a:r>
            <a:r>
              <a:rPr lang="cs-CZ" sz="1400" dirty="0" smtClean="0"/>
              <a:t>.</a:t>
            </a:r>
          </a:p>
          <a:p>
            <a:r>
              <a:rPr lang="cs-CZ" sz="1400" dirty="0"/>
              <a:t>Průcha, J., Mareš, J., Walterová, E. Pedagogický slovník. Praha: Portál, 1998. 328 s. ISBN 80- </a:t>
            </a:r>
            <a:r>
              <a:rPr lang="cs-CZ" sz="1400" dirty="0" smtClean="0"/>
              <a:t>7178-252-1</a:t>
            </a:r>
          </a:p>
          <a:p>
            <a:r>
              <a:rPr lang="cs-CZ" sz="1400" i="1" dirty="0"/>
              <a:t>Rámcový vzdělávací program pro základní vzdělávání</a:t>
            </a:r>
            <a:r>
              <a:rPr lang="cs-CZ" sz="1400" dirty="0"/>
              <a:t>. [online]. Praha: MŠMT, 2013. 142 s. [cit. </a:t>
            </a:r>
            <a:r>
              <a:rPr lang="cs-CZ" sz="1400" dirty="0" smtClean="0"/>
              <a:t>2018-04-02</a:t>
            </a:r>
            <a:r>
              <a:rPr lang="cs-CZ" sz="1400" dirty="0"/>
              <a:t>]. Dostupné z WWW:&lt;http://www.nuv.cz/</a:t>
            </a:r>
            <a:r>
              <a:rPr lang="cs-CZ" sz="1400" dirty="0" err="1"/>
              <a:t>file</a:t>
            </a:r>
            <a:r>
              <a:rPr lang="cs-CZ" sz="1400" dirty="0"/>
              <a:t>/433_1_1</a:t>
            </a:r>
            <a:r>
              <a:rPr lang="cs-CZ" sz="1400" dirty="0" smtClean="0"/>
              <a:t>/&gt;.</a:t>
            </a:r>
          </a:p>
          <a:p>
            <a:r>
              <a:rPr lang="cs-CZ" sz="1400" dirty="0"/>
              <a:t>HAVRDOVÁ, Zuzana a Martin HAJNÝ. </a:t>
            </a:r>
            <a:r>
              <a:rPr lang="cs-CZ" sz="1400" i="1" dirty="0"/>
              <a:t>Praktická supervize: průvodce supervizí pro začínající supervizory, manažery a příjemce supervize</a:t>
            </a:r>
            <a:r>
              <a:rPr lang="cs-CZ" sz="1400" dirty="0"/>
              <a:t>. Praha: </a:t>
            </a:r>
            <a:r>
              <a:rPr lang="cs-CZ" sz="1400" dirty="0" err="1"/>
              <a:t>Galén</a:t>
            </a:r>
            <a:r>
              <a:rPr lang="cs-CZ" sz="1400" dirty="0"/>
              <a:t>, c2008. ISBN 978-80-7262-532-1</a:t>
            </a:r>
            <a:r>
              <a:rPr lang="cs-CZ" sz="1400" dirty="0" smtClean="0"/>
              <a:t>.</a:t>
            </a:r>
          </a:p>
          <a:p>
            <a:r>
              <a:rPr lang="cs-CZ" sz="1400" dirty="0"/>
              <a:t>ROSENBERG, </a:t>
            </a:r>
            <a:r>
              <a:rPr lang="cs-CZ" sz="1400" dirty="0" err="1"/>
              <a:t>Marshall</a:t>
            </a:r>
            <a:r>
              <a:rPr lang="cs-CZ" sz="1400" dirty="0"/>
              <a:t> B. </a:t>
            </a:r>
            <a:r>
              <a:rPr lang="cs-CZ" sz="1400" i="1" dirty="0"/>
              <a:t>Co řeknete, změní váš svět</a:t>
            </a:r>
            <a:r>
              <a:rPr lang="cs-CZ" sz="1400" dirty="0"/>
              <a:t>. Přeložil Hana ANTONÍNOVÁ. Praha: Portál, 2015. ISBN 9788026209126</a:t>
            </a:r>
            <a:r>
              <a:rPr lang="cs-CZ" sz="1400" dirty="0" smtClean="0"/>
              <a:t>.</a:t>
            </a:r>
          </a:p>
          <a:p>
            <a:r>
              <a:rPr lang="cs-CZ" sz="1400" i="1" dirty="0"/>
              <a:t>ASISTENTPEDAGOGA.CZ: PORTÁL PRO ŠKOLNÍ ASISTENTY A ASISTENTY PEDAGOGŮ</a:t>
            </a:r>
            <a:r>
              <a:rPr lang="cs-CZ" sz="1400" dirty="0"/>
              <a:t> [online]. Středočeský kraj: OP VK, 2013 [cit. 2018-04-05]. Dostupné z: http://www.asistentpedagoga.cz/</a:t>
            </a:r>
            <a:endParaRPr lang="cs-CZ" sz="14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3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90000"/>
                  </a:schemeClr>
                </a:solidFill>
              </a:rPr>
              <a:t>Literatura</a:t>
            </a:r>
            <a:endParaRPr lang="cs-CZ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310" y="1496355"/>
            <a:ext cx="11270251" cy="4913071"/>
          </a:xfrm>
        </p:spPr>
        <p:txBody>
          <a:bodyPr>
            <a:normAutofit/>
          </a:bodyPr>
          <a:lstStyle/>
          <a:p>
            <a:r>
              <a:rPr lang="cs-CZ" dirty="0"/>
              <a:t>Proč si tak vzácně s druhými rozumíme? Může za to ledovec. </a:t>
            </a:r>
            <a:r>
              <a:rPr lang="cs-CZ" i="1" dirty="0"/>
              <a:t>O nás a našem životě mezi lidmi - s mozkem na mysli</a:t>
            </a:r>
            <a:r>
              <a:rPr lang="cs-CZ" dirty="0"/>
              <a:t> [online]. Praha, 2010, 2010 [cit. 2018-04-25]. Dostupné z: http://</a:t>
            </a:r>
            <a:r>
              <a:rPr lang="cs-CZ" dirty="0" smtClean="0"/>
              <a:t>www.brain-in-mind.cz/2010/04/pricina-proc-si-nerozumime-ledovec.html.</a:t>
            </a:r>
          </a:p>
          <a:p>
            <a:r>
              <a:rPr lang="cs-CZ" dirty="0" smtClean="0"/>
              <a:t>DEVITO</a:t>
            </a:r>
            <a:r>
              <a:rPr lang="cs-CZ" dirty="0"/>
              <a:t>, Joseph A. </a:t>
            </a:r>
            <a:r>
              <a:rPr lang="cs-CZ" i="1" dirty="0"/>
              <a:t>Základy mezilidské komunikace: 6. vydání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2008. Expert (</a:t>
            </a:r>
            <a:r>
              <a:rPr lang="cs-CZ" dirty="0" err="1"/>
              <a:t>Grada</a:t>
            </a:r>
            <a:r>
              <a:rPr lang="cs-CZ" dirty="0"/>
              <a:t>). ISBN 978-80-247-2018-0</a:t>
            </a:r>
            <a:r>
              <a:rPr lang="cs-CZ" dirty="0" smtClean="0"/>
              <a:t>.</a:t>
            </a:r>
          </a:p>
          <a:p>
            <a:r>
              <a:rPr lang="cs-CZ" dirty="0"/>
              <a:t>EKMAN, Paul. </a:t>
            </a:r>
            <a:r>
              <a:rPr lang="cs-CZ" i="1" dirty="0"/>
              <a:t>Odhalené emoce: naučte se rozpoznávat výrazy tváře a pocity druhých</a:t>
            </a:r>
            <a:r>
              <a:rPr lang="cs-CZ" dirty="0"/>
              <a:t>. Přeložil Eva NEVRLÁ. V Brně: Jan </a:t>
            </a:r>
            <a:r>
              <a:rPr lang="cs-CZ" dirty="0" err="1"/>
              <a:t>Melvil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2015. Pod povrchem. ISBN 978-80-87270-81-3</a:t>
            </a:r>
            <a:r>
              <a:rPr lang="cs-CZ" dirty="0" smtClean="0"/>
              <a:t>.</a:t>
            </a:r>
          </a:p>
          <a:p>
            <a:pPr fontAlgn="base"/>
            <a:r>
              <a:rPr lang="en-US" dirty="0" smtClean="0"/>
              <a:t>Paul </a:t>
            </a:r>
            <a:r>
              <a:rPr lang="en-US" dirty="0"/>
              <a:t>Ekman: Outsmart Evolution and Master Your Emotions</a:t>
            </a:r>
            <a:r>
              <a:rPr lang="cs-CZ" dirty="0" smtClean="0"/>
              <a:t>. In: </a:t>
            </a:r>
            <a:r>
              <a:rPr lang="cs-CZ" dirty="0" err="1" smtClean="0"/>
              <a:t>Youtube</a:t>
            </a:r>
            <a:r>
              <a:rPr lang="cs-CZ" dirty="0" smtClean="0"/>
              <a:t> [online]. 1.08.2013 [cit. 2018-04-25</a:t>
            </a:r>
            <a:r>
              <a:rPr lang="cs-CZ" dirty="0"/>
              <a:t>]. Dostupné z: https://</a:t>
            </a:r>
            <a:r>
              <a:rPr lang="cs-CZ" dirty="0" smtClean="0"/>
              <a:t>www.youtube.com/</a:t>
            </a:r>
            <a:r>
              <a:rPr lang="cs-CZ" dirty="0" err="1" smtClean="0"/>
              <a:t>watch?v</a:t>
            </a:r>
            <a:r>
              <a:rPr lang="cs-CZ" dirty="0" smtClean="0"/>
              <a:t>=pVp5pGSwZkg. Kanál </a:t>
            </a:r>
            <a:r>
              <a:rPr lang="cs-CZ" dirty="0"/>
              <a:t>uživatele </a:t>
            </a:r>
            <a:r>
              <a:rPr lang="cs-CZ" dirty="0" smtClean="0"/>
              <a:t>Big </a:t>
            </a:r>
            <a:r>
              <a:rPr lang="cs-CZ" dirty="0" err="1"/>
              <a:t>Think</a:t>
            </a:r>
            <a:r>
              <a:rPr lang="cs-CZ" dirty="0" smtClean="0"/>
              <a:t>.</a:t>
            </a:r>
          </a:p>
          <a:p>
            <a:pPr fontAlgn="base"/>
            <a:r>
              <a:rPr lang="cs-CZ" dirty="0"/>
              <a:t>STARÝ, K. </a:t>
            </a:r>
            <a:r>
              <a:rPr lang="cs-CZ" i="1" dirty="0"/>
              <a:t>Formativní hodnocení. Zpráva o mezinárodním semináři OECD. Pedagogika, 2005b, roč. 55, č. 4, s. 394-396</a:t>
            </a:r>
            <a:r>
              <a:rPr lang="cs-CZ" dirty="0"/>
              <a:t>. </a:t>
            </a:r>
          </a:p>
          <a:p>
            <a:pPr fontAlgn="base"/>
            <a:r>
              <a:rPr lang="en-US" dirty="0" err="1"/>
              <a:t>Čtyři</a:t>
            </a:r>
            <a:r>
              <a:rPr lang="en-US" dirty="0"/>
              <a:t> </a:t>
            </a:r>
            <a:r>
              <a:rPr lang="en-US" dirty="0" err="1"/>
              <a:t>dohody</a:t>
            </a:r>
            <a:r>
              <a:rPr lang="en-US" dirty="0"/>
              <a:t> - </a:t>
            </a:r>
            <a:r>
              <a:rPr lang="en-US" dirty="0" err="1"/>
              <a:t>Nehřešte</a:t>
            </a:r>
            <a:r>
              <a:rPr lang="en-US" dirty="0"/>
              <a:t> </a:t>
            </a:r>
            <a:r>
              <a:rPr lang="en-US" dirty="0" err="1"/>
              <a:t>slovem</a:t>
            </a:r>
            <a:r>
              <a:rPr lang="en-US" dirty="0"/>
              <a:t>... </a:t>
            </a:r>
            <a:r>
              <a:rPr lang="en-US" dirty="0" err="1"/>
              <a:t>Hodný</a:t>
            </a:r>
            <a:r>
              <a:rPr lang="en-US" dirty="0"/>
              <a:t> </a:t>
            </a:r>
            <a:r>
              <a:rPr lang="en-US" dirty="0" err="1"/>
              <a:t>chlapeček</a:t>
            </a:r>
            <a:r>
              <a:rPr lang="en-US" dirty="0"/>
              <a:t> a </a:t>
            </a:r>
            <a:r>
              <a:rPr lang="en-US" dirty="0" err="1"/>
              <a:t>holčička</a:t>
            </a:r>
            <a:r>
              <a:rPr lang="cs-CZ" dirty="0" smtClean="0"/>
              <a:t>. In: </a:t>
            </a:r>
            <a:r>
              <a:rPr lang="cs-CZ" dirty="0" err="1" smtClean="0"/>
              <a:t>Youtube</a:t>
            </a:r>
            <a:r>
              <a:rPr lang="cs-CZ" dirty="0" smtClean="0"/>
              <a:t> [online]. 5.12.2014 [cit. 2018-04-25]. Dostupné z: https://www.youtube.com/</a:t>
            </a:r>
            <a:r>
              <a:rPr lang="cs-CZ" dirty="0" err="1" smtClean="0"/>
              <a:t>watch?v</a:t>
            </a:r>
            <a:r>
              <a:rPr lang="cs-CZ" dirty="0" smtClean="0"/>
              <a:t>=nlZ7JzPZ2ZI. Kanál uživatele Petr Havránek.</a:t>
            </a:r>
          </a:p>
          <a:p>
            <a:pPr fontAlgn="base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8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081" y="257963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Vzdělání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561" y="972734"/>
            <a:ext cx="9421322" cy="17816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300" i="1" dirty="0" smtClean="0"/>
              <a:t>„</a:t>
            </a:r>
            <a:r>
              <a:rPr lang="cs-CZ" sz="2300" i="1" dirty="0"/>
              <a:t>je relativně ukončeným stavem, který zahrnuje </a:t>
            </a:r>
            <a:r>
              <a:rPr lang="cs-CZ" sz="2300" i="1" u="sng" dirty="0"/>
              <a:t>soubor získaných vědomostí, dovedností, postojů, názorů, hodnot, norem</a:t>
            </a:r>
            <a:r>
              <a:rPr lang="cs-CZ" sz="2300" i="1" dirty="0"/>
              <a:t>.“</a:t>
            </a:r>
            <a:r>
              <a:rPr lang="cs-CZ" sz="2300" dirty="0"/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3561" y="251523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Vzdělávání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6143" y="3121260"/>
            <a:ext cx="9576597" cy="2638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cs-CZ" sz="2300" i="1" dirty="0"/>
              <a:t>„se vztahuje především k socializaci jedince s důrazem na </a:t>
            </a:r>
            <a:r>
              <a:rPr lang="cs-CZ" sz="2300" i="1" u="sng" dirty="0"/>
              <a:t>rozvíjení kognitivních (poznávacích) stránek a kvalit jedince</a:t>
            </a:r>
            <a:r>
              <a:rPr lang="cs-CZ" sz="2300" i="1" dirty="0"/>
              <a:t>. Je procesem obohacování osobnosti poznáváním a rozvíjením dovedností, které umožňují toto poznání používat…</a:t>
            </a:r>
            <a:r>
              <a:rPr lang="cs-CZ" sz="2300" i="1" u="sng" dirty="0"/>
              <a:t>proces získávání vědomostí, dovednosti, postojů, hodnot, norem a metod dalšího získávání poznatků</a:t>
            </a:r>
            <a:r>
              <a:rPr lang="cs-CZ" sz="2300" i="1" dirty="0"/>
              <a:t>, na rozdíl od pojmu vzdělání.“ </a:t>
            </a:r>
            <a:r>
              <a:rPr lang="cs-CZ" sz="2300" dirty="0"/>
              <a:t>(</a:t>
            </a:r>
            <a:r>
              <a:rPr lang="cs-CZ" sz="2300" dirty="0" err="1"/>
              <a:t>Čábalová</a:t>
            </a:r>
            <a:r>
              <a:rPr lang="cs-CZ" sz="2300" dirty="0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15627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109" y="195533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Socializace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798" y="855933"/>
            <a:ext cx="6948610" cy="51306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200" i="1" dirty="0" smtClean="0">
                <a:solidFill>
                  <a:schemeClr val="tx1"/>
                </a:solidFill>
              </a:rPr>
              <a:t>„</a:t>
            </a:r>
            <a:r>
              <a:rPr lang="cs-CZ" sz="2200" i="1" u="sng" dirty="0">
                <a:solidFill>
                  <a:schemeClr val="tx1"/>
                </a:solidFill>
              </a:rPr>
              <a:t>celoživotní proces sociálního učení</a:t>
            </a:r>
            <a:r>
              <a:rPr lang="cs-CZ" sz="2200" i="1" dirty="0">
                <a:solidFill>
                  <a:schemeClr val="tx1"/>
                </a:solidFill>
              </a:rPr>
              <a:t>, který není jen pasivním přebíráním vzorců, postojů atd., ale také aktivním získáváním zkušeností v sociálních interakcích“</a:t>
            </a:r>
            <a:r>
              <a:rPr lang="cs-CZ" sz="2200" dirty="0">
                <a:solidFill>
                  <a:schemeClr val="tx1"/>
                </a:solidFill>
              </a:rPr>
              <a:t> (</a:t>
            </a:r>
            <a:r>
              <a:rPr lang="cs-CZ" sz="2200" dirty="0" err="1">
                <a:solidFill>
                  <a:schemeClr val="tx1"/>
                </a:solidFill>
              </a:rPr>
              <a:t>Nakonečný</a:t>
            </a:r>
            <a:r>
              <a:rPr lang="cs-CZ" sz="2200" dirty="0">
                <a:solidFill>
                  <a:schemeClr val="tx1"/>
                </a:solidFill>
              </a:rPr>
              <a:t>, 2005). </a:t>
            </a:r>
            <a:r>
              <a:rPr lang="cs-CZ" sz="2200" dirty="0" err="1">
                <a:solidFill>
                  <a:schemeClr val="tx1"/>
                </a:solidFill>
              </a:rPr>
              <a:t>Thorová</a:t>
            </a:r>
            <a:r>
              <a:rPr lang="cs-CZ" sz="2200" dirty="0">
                <a:solidFill>
                  <a:schemeClr val="tx1"/>
                </a:solidFill>
              </a:rPr>
              <a:t> (2015) dodává, že </a:t>
            </a:r>
            <a:r>
              <a:rPr lang="cs-CZ" sz="2200" i="1" dirty="0">
                <a:solidFill>
                  <a:schemeClr val="tx1"/>
                </a:solidFill>
              </a:rPr>
              <a:t>„vývojem se člověk mění v kulturní osobnost, která v dospělosti dokáže fungovat ve složitém systému lidské společnosti jako její součást a zároveň jako individuální bytost. </a:t>
            </a:r>
          </a:p>
          <a:p>
            <a:pPr>
              <a:lnSpc>
                <a:spcPct val="150000"/>
              </a:lnSpc>
            </a:pPr>
            <a:r>
              <a:rPr lang="cs-CZ" sz="2200" i="1" u="sng" dirty="0" smtClean="0">
                <a:solidFill>
                  <a:schemeClr val="tx1"/>
                </a:solidFill>
              </a:rPr>
              <a:t>Vztah </a:t>
            </a:r>
            <a:r>
              <a:rPr lang="cs-CZ" sz="2200" i="1" u="sng" dirty="0">
                <a:solidFill>
                  <a:schemeClr val="tx1"/>
                </a:solidFill>
              </a:rPr>
              <a:t>jedince a společnosti je reciproční</a:t>
            </a:r>
            <a:r>
              <a:rPr lang="cs-CZ" sz="2200" i="1" dirty="0">
                <a:solidFill>
                  <a:schemeClr val="tx1"/>
                </a:solidFill>
              </a:rPr>
              <a:t>, jedinec je společností ovlivňován, ale zároveň ji mění“.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cs-C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8643" y="287567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Interakce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22499" y="2191403"/>
            <a:ext cx="5417388" cy="8075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300" i="1" dirty="0" smtClean="0">
                <a:solidFill>
                  <a:schemeClr val="tx1"/>
                </a:solidFill>
              </a:rPr>
              <a:t>„</a:t>
            </a:r>
            <a:r>
              <a:rPr lang="cs-CZ" sz="2300" i="1" dirty="0">
                <a:solidFill>
                  <a:schemeClr val="tx1"/>
                </a:solidFill>
              </a:rPr>
              <a:t>je podstatnou determinantou výuky, neboť naplňování výchovně vzdělávacích cílů je bez komunikace a interakce mezi učitelem a žákem či žáky nemožné.</a:t>
            </a:r>
            <a:r>
              <a:rPr lang="cs-CZ" sz="2300" dirty="0">
                <a:solidFill>
                  <a:schemeClr val="tx1"/>
                </a:solidFill>
              </a:rPr>
              <a:t>“ (</a:t>
            </a:r>
            <a:r>
              <a:rPr lang="cs-CZ" sz="2300" dirty="0" err="1">
                <a:solidFill>
                  <a:schemeClr val="tx1"/>
                </a:solidFill>
              </a:rPr>
              <a:t>Zormanová</a:t>
            </a:r>
            <a:r>
              <a:rPr lang="cs-CZ" sz="2300" dirty="0">
                <a:solidFill>
                  <a:schemeClr val="tx1"/>
                </a:solidFill>
              </a:rPr>
              <a:t>, </a:t>
            </a:r>
            <a:r>
              <a:rPr lang="cs-CZ" sz="2300" dirty="0" smtClean="0">
                <a:solidFill>
                  <a:schemeClr val="tx1"/>
                </a:solidFill>
              </a:rPr>
              <a:t>2014) </a:t>
            </a:r>
            <a:r>
              <a:rPr lang="cs-CZ" sz="2300" u="sng" dirty="0" smtClean="0">
                <a:solidFill>
                  <a:schemeClr val="tx1"/>
                </a:solidFill>
              </a:rPr>
              <a:t>Jde o vzájemný vztah</a:t>
            </a:r>
            <a:r>
              <a:rPr lang="cs-CZ" sz="2300" dirty="0" smtClean="0">
                <a:solidFill>
                  <a:schemeClr val="tx1"/>
                </a:solidFill>
              </a:rPr>
              <a:t>.</a:t>
            </a:r>
            <a:endParaRPr lang="cs-CZ" sz="23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61026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Reflexe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828" y="814717"/>
            <a:ext cx="9420044" cy="27777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100" i="1" dirty="0" smtClean="0"/>
              <a:t>„</a:t>
            </a:r>
            <a:r>
              <a:rPr lang="cs-CZ" sz="2100" i="1" u="sng" dirty="0"/>
              <a:t>zastavení se u významného momentu zkušenosti</a:t>
            </a:r>
            <a:r>
              <a:rPr lang="cs-CZ" sz="2100" i="1" dirty="0"/>
              <a:t>, </a:t>
            </a:r>
            <a:r>
              <a:rPr lang="cs-CZ" sz="2100" i="1" u="sng" dirty="0"/>
              <a:t>zaměření se na něj </a:t>
            </a:r>
            <a:r>
              <a:rPr lang="cs-CZ" sz="2100" i="1" dirty="0"/>
              <a:t>(aktivní věnování pozornosti), </a:t>
            </a:r>
            <a:r>
              <a:rPr lang="cs-CZ" sz="2100" i="1" u="sng" dirty="0"/>
              <a:t>vystoupení z obvyklého rámce nazírání </a:t>
            </a:r>
            <a:r>
              <a:rPr lang="cs-CZ" sz="2100" i="1" dirty="0"/>
              <a:t>a přístupu k věci, </a:t>
            </a:r>
            <a:r>
              <a:rPr lang="cs-CZ" sz="2100" i="1" u="sng" dirty="0"/>
              <a:t>otevření se něčemu novému</a:t>
            </a:r>
            <a:r>
              <a:rPr lang="cs-CZ" sz="2100" i="1" dirty="0"/>
              <a:t>, neočekávánému, co se v mysli „vynoří“ (myšlenka, pocit, postoj, zorný úhel, souvislost</a:t>
            </a:r>
            <a:r>
              <a:rPr lang="cs-CZ" sz="2100" i="1" dirty="0" smtClean="0"/>
              <a:t>).“</a:t>
            </a:r>
            <a:r>
              <a:rPr lang="cs-CZ" sz="2100" dirty="0" smtClean="0"/>
              <a:t> </a:t>
            </a:r>
            <a:r>
              <a:rPr lang="cs-CZ" sz="2100" dirty="0"/>
              <a:t>(Havrdová, </a:t>
            </a:r>
            <a:r>
              <a:rPr lang="cs-CZ" sz="2100" dirty="0" err="1"/>
              <a:t>Hájný</a:t>
            </a:r>
            <a:r>
              <a:rPr lang="cs-CZ" sz="2100" dirty="0"/>
              <a:t>, 2008)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334" y="345631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Sebereflexe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38027" y="4021828"/>
            <a:ext cx="9918779" cy="234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100" i="1" dirty="0" smtClean="0"/>
              <a:t>„je </a:t>
            </a:r>
            <a:r>
              <a:rPr lang="cs-CZ" sz="2100" i="1" dirty="0"/>
              <a:t>obecné </a:t>
            </a:r>
            <a:r>
              <a:rPr lang="cs-CZ" sz="2100" i="1" u="sng" dirty="0"/>
              <a:t>zamýšlení se jedince nad sebou samým</a:t>
            </a:r>
            <a:r>
              <a:rPr lang="cs-CZ" sz="2100" i="1" dirty="0"/>
              <a:t>, nad svou osobností, ohlédnutí se zpět za svými činy, postoji, city, rekapitulování určitého úseku vlastního života či vlastního chování a rozhodování v situacích, které jsou pro daného člověka významné. Cílem je zhodnotit sama sebe, rozhodnout, co a jak změnit, zvolit strategii pro budoucnost.</a:t>
            </a:r>
            <a:r>
              <a:rPr lang="cs-CZ" sz="2100" dirty="0"/>
              <a:t>“ (Průcha, 1998)</a:t>
            </a:r>
          </a:p>
        </p:txBody>
      </p:sp>
    </p:spTree>
    <p:extLst>
      <p:ext uri="{BB962C8B-B14F-4D97-AF65-F5344CB8AC3E}">
        <p14:creationId xmlns:p14="http://schemas.microsoft.com/office/powerpoint/2010/main" val="19680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Axiologie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172" y="1378768"/>
            <a:ext cx="1122125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300" i="1" dirty="0" smtClean="0"/>
              <a:t>„</a:t>
            </a:r>
            <a:r>
              <a:rPr lang="cs-CZ" sz="2300" i="1" u="sng" dirty="0" smtClean="0"/>
              <a:t>učení </a:t>
            </a:r>
            <a:r>
              <a:rPr lang="cs-CZ" sz="2300" i="1" u="sng" dirty="0"/>
              <a:t>o povaze hodnot</a:t>
            </a:r>
            <a:r>
              <a:rPr lang="cs-CZ" sz="2300" i="1" dirty="0"/>
              <a:t>, o jejich místě ve společnosti a ve struktuře světa hodnot, o jejich vzájemných vztazích i jejich poměru ke společenským a kulturním faktorům na jedné straně a struktuře osobnosti na straně druhé</a:t>
            </a:r>
            <a:r>
              <a:rPr lang="cs-CZ" sz="2300" i="1" dirty="0" smtClean="0"/>
              <a:t>.</a:t>
            </a:r>
            <a:r>
              <a:rPr lang="cs-CZ" sz="2300" dirty="0" smtClean="0"/>
              <a:t>“ </a:t>
            </a:r>
            <a:r>
              <a:rPr lang="cs-CZ" sz="2300" dirty="0"/>
              <a:t>(Kolář a kol., 2012)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3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680958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Kompetence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216" y="5248939"/>
            <a:ext cx="9549282" cy="15056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i="1" dirty="0" smtClean="0"/>
              <a:t>„</a:t>
            </a:r>
            <a:r>
              <a:rPr lang="cs-CZ" sz="2000" i="1" dirty="0"/>
              <a:t>souhrn vědomostí, dovedností, schopností, postojů a hodnot důležitých pro osobnostní rozvoj a uplatnění každého člena společnosti</a:t>
            </a:r>
            <a:r>
              <a:rPr lang="cs-CZ" sz="2000" i="1" dirty="0" smtClean="0"/>
              <a:t>.“</a:t>
            </a:r>
            <a:r>
              <a:rPr lang="cs-CZ" sz="2000" dirty="0" smtClean="0"/>
              <a:t> </a:t>
            </a:r>
            <a:r>
              <a:rPr lang="cs-CZ" sz="2000" dirty="0"/>
              <a:t>(RVP ZV, MŠMT, Praha 2015)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45216" y="628239"/>
            <a:ext cx="9777882" cy="151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i="1" dirty="0" smtClean="0"/>
              <a:t>„</a:t>
            </a:r>
            <a:r>
              <a:rPr lang="cs-CZ" sz="2000" i="1" u="sng" dirty="0" smtClean="0"/>
              <a:t>obsah vzdělávání </a:t>
            </a:r>
            <a:r>
              <a:rPr lang="cs-CZ" sz="2000" i="1" dirty="0" smtClean="0"/>
              <a:t>(učivo) v širším slova smyslu a proces jeho osvojování, tj. jako veškerou zkušenost žáka (učícího se), kterou získává ve školském (vzdělávacím) prostředí, a činnosti, které jsou spojeny s jeho osvojováním a hodnocením“</a:t>
            </a:r>
            <a:r>
              <a:rPr lang="cs-CZ" sz="2000" dirty="0" smtClean="0"/>
              <a:t>.  (</a:t>
            </a:r>
            <a:r>
              <a:rPr lang="cs-CZ" sz="2000" dirty="0" err="1" smtClean="0"/>
              <a:t>Máňák</a:t>
            </a:r>
            <a:r>
              <a:rPr lang="cs-CZ" sz="2000" dirty="0" smtClean="0"/>
              <a:t>, Janík, Švec, 2008)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7334" y="6600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Kurikulum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1673" y="2884391"/>
            <a:ext cx="10304093" cy="208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i="1" dirty="0" smtClean="0"/>
              <a:t>„stanovuje pro předškolní, základní i gymnaziální vzdělávání stejné klíčové kompetence“ </a:t>
            </a:r>
            <a:r>
              <a:rPr lang="cs-CZ" sz="2000" dirty="0" smtClean="0"/>
              <a:t>(RVP ZV, MŠMT, Praha 2015), </a:t>
            </a:r>
            <a:r>
              <a:rPr lang="cs-CZ" sz="2000" i="1" dirty="0" smtClean="0"/>
              <a:t>…“smyslem </a:t>
            </a:r>
            <a:r>
              <a:rPr lang="cs-CZ" sz="2000" i="1" u="sng" dirty="0" smtClean="0"/>
              <a:t>je stanovit standardní a závaznou úroveň vzdělávání</a:t>
            </a:r>
            <a:r>
              <a:rPr lang="cs-CZ" sz="2000" i="1" dirty="0" smtClean="0"/>
              <a:t>, kterou by měli dosáhnout všichni žáci v úrovni vědomostí, dovedností, postojů a kompetencí.“ </a:t>
            </a:r>
            <a:r>
              <a:rPr lang="cs-CZ" sz="2000" dirty="0" smtClean="0"/>
              <a:t>(</a:t>
            </a:r>
            <a:r>
              <a:rPr lang="cs-CZ" sz="2000" dirty="0" err="1" smtClean="0"/>
              <a:t>Čabalová</a:t>
            </a:r>
            <a:r>
              <a:rPr lang="cs-CZ" sz="2000" dirty="0" smtClean="0"/>
              <a:t>, 2011)</a:t>
            </a:r>
          </a:p>
          <a:p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46023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RVP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562" y="2559724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Cíl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výuky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521" y="3389763"/>
            <a:ext cx="9960310" cy="29333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/>
              <a:t>kvalitativní </a:t>
            </a:r>
            <a:r>
              <a:rPr lang="cs-CZ" sz="2200" dirty="0"/>
              <a:t>a kvantitativní změny u žáků v oblasti kognitivní, afektivní a psychomotorické, kterých má být dosaženo v procesu výuky, zamýšlený výsledek učební činnosti, ke kterému učitel se žáky směřuje…odvozen z hodnotové soustavy naší společnosti, zakotven v hlavních školských </a:t>
            </a:r>
            <a:r>
              <a:rPr lang="cs-CZ" sz="2200" dirty="0" smtClean="0"/>
              <a:t>dokumentech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200" i="1" dirty="0" smtClean="0"/>
              <a:t>Výchovně </a:t>
            </a:r>
            <a:r>
              <a:rPr lang="cs-CZ" sz="2200" i="1" dirty="0"/>
              <a:t>vzdělávací proces tvoří řada prvků, které v systému plní různé funkce, vždy se navzájem ovlivňují, vytvářejí komplexní celek, nelze je libovolně měnit bez následků pro další rozvoj celého systému! (Maňák, 2003)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334" y="32780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Cíl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>
                    <a:lumMod val="90000"/>
                  </a:schemeClr>
                </a:solidFill>
              </a:rPr>
              <a:t>výchovy</a:t>
            </a:r>
            <a:endParaRPr lang="cs-CZ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9789" y="1043546"/>
            <a:ext cx="9530588" cy="206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dirty="0" smtClean="0"/>
              <a:t>dosahujeme ho soustavou výchovných prostředků v relativně dlouhodobém procesu, mění se s vývojem společnosti, žádoucí vlastnosti </a:t>
            </a:r>
            <a:r>
              <a:rPr lang="cs-CZ" sz="2000" dirty="0"/>
              <a:t>člověka, </a:t>
            </a:r>
            <a:r>
              <a:rPr lang="cs-CZ" sz="2000" dirty="0" smtClean="0"/>
              <a:t>týká </a:t>
            </a:r>
            <a:r>
              <a:rPr lang="cs-CZ" sz="2000" dirty="0"/>
              <a:t>se celé osobnosti člověka </a:t>
            </a:r>
            <a:r>
              <a:rPr lang="cs-CZ" sz="2000" dirty="0" smtClean="0"/>
              <a:t> 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63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1546</TotalTime>
  <Words>1166</Words>
  <Application>Microsoft Office PowerPoint</Application>
  <PresentationFormat>Širokoúhlá obrazovka</PresentationFormat>
  <Paragraphs>160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Faseta</vt:lpstr>
      <vt:lpstr>Základy teorie a metodiky výchovy</vt:lpstr>
      <vt:lpstr>Výchova</vt:lpstr>
      <vt:lpstr>Vzdělání</vt:lpstr>
      <vt:lpstr>Socializace</vt:lpstr>
      <vt:lpstr>Interakce</vt:lpstr>
      <vt:lpstr>Reflexe</vt:lpstr>
      <vt:lpstr>Axiologie</vt:lpstr>
      <vt:lpstr>Kompetence</vt:lpstr>
      <vt:lpstr>Cíl výuky</vt:lpstr>
      <vt:lpstr>Prezentace aplikace PowerPoint</vt:lpstr>
      <vt:lpstr>Cíle výuky</vt:lpstr>
      <vt:lpstr>Předmět zkoumání TMV</vt:lpstr>
      <vt:lpstr>Cíle výchovy</vt:lpstr>
      <vt:lpstr>Prezentace aplikace PowerPoint</vt:lpstr>
      <vt:lpstr>Báze moci v komunikaci</vt:lpstr>
      <vt:lpstr>Autorita a kázeň</vt:lpstr>
      <vt:lpstr>Prezentace aplikace PowerPoint</vt:lpstr>
      <vt:lpstr>Jak na nekázeň?</vt:lpstr>
      <vt:lpstr>Agrese</vt:lpstr>
      <vt:lpstr>Prezentace aplikace PowerPoint</vt:lpstr>
      <vt:lpstr>Šikana </vt:lpstr>
      <vt:lpstr>Psychická a fyzická energie</vt:lpstr>
      <vt:lpstr>Burn out</vt:lpstr>
      <vt:lpstr>Literatura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a metodika výchovy</dc:title>
  <dc:creator>Lenovo</dc:creator>
  <cp:lastModifiedBy>Lenovo</cp:lastModifiedBy>
  <cp:revision>131</cp:revision>
  <dcterms:created xsi:type="dcterms:W3CDTF">2018-04-05T17:23:59Z</dcterms:created>
  <dcterms:modified xsi:type="dcterms:W3CDTF">2020-04-21T07:50:28Z</dcterms:modified>
</cp:coreProperties>
</file>