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91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7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5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3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77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72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3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2799-BCCC-436C-8DE6-EEC739B94F59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7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lomouc.cz/images/clanky/1418810550_GHQJVNLWB968_upload_w640_zoom.jpg" TargetMode="External"/><Relationship Id="rId4" Type="http://schemas.openxmlformats.org/officeDocument/2006/relationships/hyperlink" Target="https://fab.zshk.cz/media.aspx?id=FFZ472&amp;TB_iframe=true&amp;height=650&amp;width=82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sik.cz/produkt/ananas-sweet-velky-1600" TargetMode="External"/><Relationship Id="rId3" Type="http://schemas.openxmlformats.org/officeDocument/2006/relationships/hyperlink" Target="https://regiony.rozhlas.cz/sipek-je-nejzdravejsi-plod-podzimu-7418479#&amp;gid=1&amp;pid=1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libenebylinky.cz/ruze-sipkova-sipek-a-jeho-lecive-ucinky-na-nase-zdravi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lickr.com/people/24363893@N00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upload.wikimedia.org/wikipedia/commons/2/2a/Illicium_verum_in_HDR.jpg" TargetMode="External"/><Relationship Id="rId4" Type="http://schemas.openxmlformats.org/officeDocument/2006/relationships/hyperlink" Target="https://commons.wikimedia.org/wiki/User:Arria_Bell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biccinobchod.cz/clanky/vanilka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eb2.mendelu.cz/af_211_multitext/obecna_botanika/preparaty/velke/kvet/pr_velke_tulipan_semenik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eb2.mendelu.cz/af_211_multitext/obecna_botanika/obrazky/organologie/velke_pestik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abiccinobchod.cz/clanky/vanilka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cs.wikipedia.org/wiki/Kokosovn%C3%ADk_o%C5%99echoplod%C3%BD#/media/Soubor:Cocos_nucifera_-_K%C3%B6hler%E2%80%93s_Medizinal-Pflanzen-187.jpg" TargetMode="External"/><Relationship Id="rId4" Type="http://schemas.openxmlformats.org/officeDocument/2006/relationships/hyperlink" Target="https://zahradkaruvrok.cz/2016/02/broskv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hlik.cz/1350163-pomeranc-odr-navelina-1k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300" dirty="0" smtClean="0"/>
              <a:t>Základy obecné botaniky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Plod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výukový materiál, distanční vzdělávání, březen 2020</a:t>
            </a:r>
          </a:p>
          <a:p>
            <a:r>
              <a:rPr lang="cs-CZ" dirty="0"/>
              <a:t>v</a:t>
            </a:r>
            <a:r>
              <a:rPr lang="cs-CZ" dirty="0" smtClean="0"/>
              <a:t>yhotovila </a:t>
            </a:r>
            <a:r>
              <a:rPr lang="cs-CZ" dirty="0" smtClean="0"/>
              <a:t>B. </a:t>
            </a:r>
            <a:r>
              <a:rPr lang="cs-CZ" dirty="0" smtClean="0"/>
              <a:t>Brabcová</a:t>
            </a:r>
            <a:endParaRPr lang="cs-CZ" dirty="0" smtClean="0"/>
          </a:p>
          <a:p>
            <a:r>
              <a:rPr lang="cs-CZ" sz="1800" dirty="0" smtClean="0"/>
              <a:t>(obrázky pocházejí z botanickefotogalerie.cz, pokud není uvedeno jinak)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802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botanickafotogalerie.cz/highslide/images/large/172/Aesculus_hippocastanu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84" y="1935827"/>
            <a:ext cx="3868608" cy="47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Dužnatá tobolka </a:t>
            </a:r>
            <a:r>
              <a:rPr lang="cs-CZ" sz="2000" dirty="0" smtClean="0">
                <a:solidFill>
                  <a:srgbClr val="0070C0"/>
                </a:solidFill>
              </a:rPr>
              <a:t>– pravý plod</a:t>
            </a:r>
            <a:endParaRPr lang="cs-CZ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- jako suchá tobolka (viz níže), ale oplodí není suché, ale je dužnaté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brslen, marhaník („granátové jablko“), jírovec maďal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4842901" y="3211770"/>
            <a:ext cx="188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Dužnatá tobolka</a:t>
            </a:r>
            <a:endParaRPr lang="cs-CZ" sz="2000" dirty="0"/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5630238" y="4572000"/>
            <a:ext cx="2363056" cy="8739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877864" y="5017155"/>
            <a:ext cx="2163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Semeno = „kaštan“</a:t>
            </a:r>
            <a:endParaRPr lang="cs-CZ" sz="20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5889130" y="3659770"/>
            <a:ext cx="2463760" cy="622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9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olomouc.cz/images/clanky/1418810550_GHQJVNLWB968_upload_w640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1" y="3190944"/>
            <a:ext cx="4812149" cy="32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u="sng" dirty="0">
                <a:solidFill>
                  <a:srgbClr val="0070C0"/>
                </a:solidFill>
              </a:rPr>
              <a:t>M</a:t>
            </a:r>
            <a:r>
              <a:rPr lang="cs-CZ" sz="2000" b="1" u="sng" dirty="0" smtClean="0">
                <a:solidFill>
                  <a:srgbClr val="0070C0"/>
                </a:solidFill>
              </a:rPr>
              <a:t>alvice </a:t>
            </a:r>
            <a:r>
              <a:rPr lang="cs-CZ" sz="2000" dirty="0" smtClean="0">
                <a:solidFill>
                  <a:srgbClr val="0070C0"/>
                </a:solidFill>
              </a:rPr>
              <a:t>– nepravý plod (na jeho vzniku se kromě plodolistů podílejí též jiné části květu: hl. korunní lístky, kalich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2000" dirty="0" smtClean="0"/>
              <a:t>Dužnatý plod</a:t>
            </a:r>
          </a:p>
          <a:p>
            <a:pPr>
              <a:buFontTx/>
              <a:buChar char="-"/>
            </a:pPr>
            <a:r>
              <a:rPr lang="cs-CZ" sz="2000" dirty="0" smtClean="0"/>
              <a:t>Příklad: jabloň – pestík je z 5 plodolistů</a:t>
            </a:r>
          </a:p>
          <a:p>
            <a:pPr marL="0" indent="0">
              <a:buNone/>
            </a:pPr>
            <a:r>
              <a:rPr lang="cs-CZ" sz="2000" dirty="0" smtClean="0"/>
              <a:t>Další:</a:t>
            </a:r>
          </a:p>
          <a:p>
            <a:pPr marL="0" indent="0">
              <a:buNone/>
            </a:pPr>
            <a:r>
              <a:rPr lang="cs-CZ" sz="2000" dirty="0" smtClean="0"/>
              <a:t>Jabloň, hrušeň, jeřáb,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7217316" y="1656604"/>
            <a:ext cx="4629644" cy="4039774"/>
            <a:chOff x="7217316" y="1656604"/>
            <a:chExt cx="4629644" cy="4039774"/>
          </a:xfrm>
        </p:grpSpPr>
        <p:pic>
          <p:nvPicPr>
            <p:cNvPr id="5122" name="Picture 2" descr="Malvi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316" y="1656604"/>
              <a:ext cx="4407752" cy="330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9655140" y="5142380"/>
              <a:ext cx="219182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>
                  <a:hlinkClick r:id="rId4"/>
                </a:rPr>
                <a:t>https://fab.zshk.cz/media.aspx?id=FFZ472&amp;TB_iframe=true&amp;height=650&amp;width=820</a:t>
              </a:r>
              <a:endParaRPr lang="cs-CZ" sz="1000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742395" y="1107310"/>
            <a:ext cx="7015967" cy="4773734"/>
            <a:chOff x="4742395" y="1107310"/>
            <a:chExt cx="7015967" cy="4773734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8620018" y="4692699"/>
              <a:ext cx="1035122" cy="9400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bdélník 3"/>
            <p:cNvSpPr/>
            <p:nvPr/>
          </p:nvSpPr>
          <p:spPr>
            <a:xfrm>
              <a:off x="7499385" y="1107310"/>
              <a:ext cx="27351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odélný řez malvicí jabloně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6921358" y="5511712"/>
              <a:ext cx="1487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z</a:t>
              </a:r>
              <a:r>
                <a:rPr lang="cs-CZ" dirty="0" smtClean="0"/>
                <a:t>bytky kalicha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0825093" y="1108542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semeno</a:t>
              </a:r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872283" y="2940179"/>
              <a:ext cx="2309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Pravý plod – „ohryzek“</a:t>
              </a:r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4742395" y="3790186"/>
              <a:ext cx="29018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plodolisty</a:t>
              </a:r>
              <a:endParaRPr lang="cs-CZ" dirty="0" smtClean="0"/>
            </a:p>
            <a:p>
              <a:r>
                <a:rPr lang="cs-CZ" dirty="0" smtClean="0"/>
                <a:t>- to </a:t>
              </a:r>
              <a:r>
                <a:rPr lang="cs-CZ" dirty="0" smtClean="0"/>
                <a:t>tvrdší </a:t>
              </a:r>
              <a:r>
                <a:rPr lang="cs-CZ" dirty="0" smtClean="0"/>
                <a:t>blanité, </a:t>
              </a:r>
              <a:r>
                <a:rPr lang="cs-CZ" dirty="0" err="1" smtClean="0"/>
                <a:t>slupkovité</a:t>
              </a:r>
              <a:endParaRPr lang="cs-CZ" dirty="0"/>
            </a:p>
          </p:txBody>
        </p:sp>
        <p:cxnSp>
          <p:nvCxnSpPr>
            <p:cNvPr id="20" name="Přímá spojnice 19"/>
            <p:cNvCxnSpPr/>
            <p:nvPr/>
          </p:nvCxnSpPr>
          <p:spPr>
            <a:xfrm flipV="1">
              <a:off x="9775862" y="1476642"/>
              <a:ext cx="1453792" cy="184781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496915" y="3463508"/>
              <a:ext cx="2671486" cy="10068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V="1">
              <a:off x="6254895" y="3554117"/>
              <a:ext cx="3563657" cy="5460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bdélník 29"/>
          <p:cNvSpPr/>
          <p:nvPr/>
        </p:nvSpPr>
        <p:spPr>
          <a:xfrm>
            <a:off x="466165" y="2940179"/>
            <a:ext cx="4134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 plodolistů – vždy hvězdička, nikdy křížek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91441" y="641745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5"/>
              </a:rPr>
              <a:t>https://www.olomouc.cz/images/clanky/1418810550_GHQJVNLWB968_upload_w640_zoom.jpg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2163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Ananas &quot;Sweet&quot; velký, 1 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23" y="3738871"/>
            <a:ext cx="2279971" cy="29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Šípek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Ananas</a:t>
            </a:r>
            <a:r>
              <a:rPr lang="cs-CZ" sz="2000" b="1" dirty="0" smtClean="0">
                <a:solidFill>
                  <a:srgbClr val="0070C0"/>
                </a:solidFill>
              </a:rPr>
              <a:t>		vše jsou nepravé plody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Jahoda</a:t>
            </a:r>
          </a:p>
          <a:p>
            <a:pPr marL="0" indent="0">
              <a:buNone/>
            </a:pPr>
            <a:endParaRPr lang="cs-CZ" sz="2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Šípek </a:t>
            </a:r>
          </a:p>
          <a:p>
            <a:pPr marL="0" indent="0">
              <a:buNone/>
            </a:pPr>
            <a:r>
              <a:rPr lang="cs-CZ" sz="2000" dirty="0" smtClean="0"/>
              <a:t>– růže – vzniklý z češule – zdužnatělé spodní části kalicha, korunních lístků a tyčinek</a:t>
            </a:r>
          </a:p>
          <a:p>
            <a:pPr>
              <a:buFontTx/>
              <a:buChar char="-"/>
            </a:pPr>
            <a:r>
              <a:rPr lang="cs-CZ" sz="2000" dirty="0" smtClean="0"/>
              <a:t>Pravým plodem je nažka – uvnitř šípku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Ananas</a:t>
            </a:r>
          </a:p>
          <a:p>
            <a:pPr>
              <a:buFontTx/>
              <a:buChar char="-"/>
            </a:pPr>
            <a:r>
              <a:rPr lang="cs-CZ" sz="2000" dirty="0" smtClean="0"/>
              <a:t>Je ve skutečnosti zdužnatělé květenství, to šťavnaté a chutné co jíte jsou zdužnatělé listeny, to tvrdé co vykrajujete ze středu je vřeteno květenství </a:t>
            </a:r>
            <a:r>
              <a:rPr lang="cs-CZ" sz="2000" dirty="0" smtClean="0"/>
              <a:t>(= </a:t>
            </a:r>
            <a:r>
              <a:rPr lang="cs-CZ" sz="2000" dirty="0" smtClean="0"/>
              <a:t>společná osa všem květům květenství)</a:t>
            </a:r>
          </a:p>
          <a:p>
            <a:pPr>
              <a:buFontTx/>
              <a:buChar char="-"/>
            </a:pPr>
            <a:r>
              <a:rPr lang="cs-CZ" sz="2000" dirty="0" smtClean="0"/>
              <a:t>Pravý plod se nevyvíjí, </a:t>
            </a:r>
            <a:r>
              <a:rPr lang="cs-CZ" sz="2000" dirty="0" smtClean="0"/>
              <a:t>zaschlé květy </a:t>
            </a:r>
            <a:r>
              <a:rPr lang="cs-CZ" sz="2000" dirty="0" smtClean="0"/>
              <a:t>jsou v komůrce, které můžete vidět na příčném řezu po obvodu</a:t>
            </a:r>
          </a:p>
          <a:p>
            <a:pPr marL="0" indent="0">
              <a:buNone/>
            </a:pPr>
            <a:r>
              <a:rPr lang="cs-CZ" sz="2000" u="sng" dirty="0" smtClean="0">
                <a:solidFill>
                  <a:srgbClr val="0070C0"/>
                </a:solidFill>
              </a:rPr>
              <a:t>Jahoda</a:t>
            </a:r>
          </a:p>
          <a:p>
            <a:pPr>
              <a:buFontTx/>
              <a:buChar char="-"/>
            </a:pPr>
            <a:r>
              <a:rPr lang="cs-CZ" sz="2000" dirty="0" smtClean="0"/>
              <a:t>Je ve skutečnosti zveličelé a zdužnatělé květní lůžko</a:t>
            </a:r>
          </a:p>
          <a:p>
            <a:pPr>
              <a:buFontTx/>
              <a:buChar char="-"/>
            </a:pPr>
            <a:r>
              <a:rPr lang="cs-CZ" sz="2000" dirty="0" smtClean="0"/>
              <a:t>Pravým plodem jsou nažky – zrníčka na povrchu jahody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1808252" y="452063"/>
            <a:ext cx="708917" cy="73973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19"/>
          <p:cNvGrpSpPr/>
          <p:nvPr/>
        </p:nvGrpSpPr>
        <p:grpSpPr>
          <a:xfrm>
            <a:off x="8890570" y="377572"/>
            <a:ext cx="3550556" cy="2171509"/>
            <a:chOff x="8890570" y="377572"/>
            <a:chExt cx="3550556" cy="2171509"/>
          </a:xfrm>
        </p:grpSpPr>
        <p:sp>
          <p:nvSpPr>
            <p:cNvPr id="5" name="Obdélník 4"/>
            <p:cNvSpPr/>
            <p:nvPr/>
          </p:nvSpPr>
          <p:spPr>
            <a:xfrm>
              <a:off x="9565380" y="1902750"/>
              <a:ext cx="28757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smtClean="0">
                  <a:hlinkClick r:id="rId3"/>
                </a:rPr>
                <a:t>https://regiony.rozhlas.cz/sipek-je-nejzdravejsi-plod-podzimu-7418479#&amp;gid=1&amp;pid=1</a:t>
              </a:r>
              <a:endParaRPr lang="cs-CZ" sz="1200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445375" y="1665920"/>
              <a:ext cx="25322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Foto J. Šmídová – </a:t>
              </a:r>
              <a:r>
                <a:rPr lang="cs-CZ" sz="1400" dirty="0"/>
                <a:t>Č</a:t>
              </a:r>
              <a:r>
                <a:rPr lang="cs-CZ" sz="1400" dirty="0" smtClean="0"/>
                <a:t>eský rozhlas“</a:t>
              </a:r>
              <a:endParaRPr lang="cs-CZ" sz="1400" dirty="0"/>
            </a:p>
          </p:txBody>
        </p:sp>
        <p:pic>
          <p:nvPicPr>
            <p:cNvPr id="6148" name="Picture 4" descr="https://regiony.rozhlas.cz/sites/default/files/images/03267241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570" y="377572"/>
              <a:ext cx="1995541" cy="132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délník 13"/>
            <p:cNvSpPr/>
            <p:nvPr/>
          </p:nvSpPr>
          <p:spPr>
            <a:xfrm>
              <a:off x="11003253" y="558560"/>
              <a:ext cx="7761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nažky</a:t>
              </a:r>
              <a:endParaRPr lang="cs-CZ" sz="2000" dirty="0"/>
            </a:p>
          </p:txBody>
        </p:sp>
        <p:cxnSp>
          <p:nvCxnSpPr>
            <p:cNvPr id="15" name="Přímá spojnice 14"/>
            <p:cNvCxnSpPr/>
            <p:nvPr/>
          </p:nvCxnSpPr>
          <p:spPr>
            <a:xfrm flipV="1">
              <a:off x="9951166" y="958670"/>
              <a:ext cx="1254383" cy="1809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Přímá spojnice 18"/>
          <p:cNvCxnSpPr/>
          <p:nvPr/>
        </p:nvCxnSpPr>
        <p:spPr>
          <a:xfrm flipV="1">
            <a:off x="5986909" y="958670"/>
            <a:ext cx="1192672" cy="7901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158464" y="63412"/>
            <a:ext cx="6727647" cy="2133431"/>
            <a:chOff x="4158464" y="63412"/>
            <a:chExt cx="6727647" cy="2133431"/>
          </a:xfrm>
        </p:grpSpPr>
        <p:pic>
          <p:nvPicPr>
            <p:cNvPr id="6150" name="Picture 6" descr="Růže šípková - šípek a jeho léčivé účinky na naše zdraví - Vše o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537" y="416073"/>
              <a:ext cx="1940353" cy="129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bdélník 17"/>
            <p:cNvSpPr/>
            <p:nvPr/>
          </p:nvSpPr>
          <p:spPr>
            <a:xfrm>
              <a:off x="4158464" y="1796733"/>
              <a:ext cx="3561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z</a:t>
              </a:r>
              <a:r>
                <a:rPr lang="cs-CZ" sz="2000" dirty="0" smtClean="0"/>
                <a:t>bytky horní části kališních lístků</a:t>
              </a:r>
              <a:endParaRPr lang="cs-CZ" sz="2000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5630238" y="63412"/>
              <a:ext cx="52558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>
                  <a:hlinkClick r:id="rId6"/>
                </a:rPr>
                <a:t>http://oblibenebylinky.cz/ruze-sipkova-sipek-a-jeho-lecive-ucinky-na-nase-zdravi/</a:t>
              </a:r>
              <a:endParaRPr lang="cs-CZ" sz="1200" dirty="0"/>
            </a:p>
          </p:txBody>
        </p:sp>
      </p:grpSp>
      <p:sp>
        <p:nvSpPr>
          <p:cNvPr id="26" name="Obdélník 25"/>
          <p:cNvSpPr/>
          <p:nvPr/>
        </p:nvSpPr>
        <p:spPr>
          <a:xfrm>
            <a:off x="9019433" y="4572000"/>
            <a:ext cx="1966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h</a:t>
            </a:r>
            <a:r>
              <a:rPr lang="cs-CZ" sz="2000" dirty="0" smtClean="0"/>
              <a:t>orní část listenů</a:t>
            </a:r>
            <a:endParaRPr lang="cs-CZ" sz="2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4950980" y="4572000"/>
            <a:ext cx="3742368" cy="2160033"/>
            <a:chOff x="4950980" y="4572000"/>
            <a:chExt cx="3742368" cy="2160033"/>
          </a:xfrm>
        </p:grpSpPr>
        <p:pic>
          <p:nvPicPr>
            <p:cNvPr id="6154" name="Picture 10" descr="http://www.botanickafotogalerie.cz/highslide/images/large/80/Fragaria_vesca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324" y="4572000"/>
              <a:ext cx="1566024" cy="2160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Přímá spojnice 12"/>
            <p:cNvCxnSpPr/>
            <p:nvPr/>
          </p:nvCxnSpPr>
          <p:spPr>
            <a:xfrm flipV="1">
              <a:off x="5462055" y="5866544"/>
              <a:ext cx="2311349" cy="26902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bdélník 26"/>
            <p:cNvSpPr/>
            <p:nvPr/>
          </p:nvSpPr>
          <p:spPr>
            <a:xfrm>
              <a:off x="4950980" y="6166688"/>
              <a:ext cx="7761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nažk</a:t>
              </a:r>
              <a:r>
                <a:rPr lang="cs-CZ" sz="2000" dirty="0"/>
                <a:t>y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8845082" y="6468178"/>
            <a:ext cx="31325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hlinkClick r:id="rId8"/>
              </a:rPr>
              <a:t>https://www.kosik.cz/produkt/ananas-sweet-velky-1600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4386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118" y="1631558"/>
            <a:ext cx="7262171" cy="2268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Apokarpní</a:t>
            </a:r>
            <a:r>
              <a:rPr lang="cs-CZ" sz="2000" b="1" dirty="0" smtClean="0"/>
              <a:t> – vzniklé z 1 plodolistu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Měchýřek</a:t>
            </a:r>
          </a:p>
          <a:p>
            <a:pPr marL="0" indent="0">
              <a:buNone/>
            </a:pPr>
            <a:r>
              <a:rPr lang="cs-CZ" sz="2000" dirty="0" smtClean="0"/>
              <a:t>Puká jedním švem – to je místo, kde ten jeden plodolist spolu po bocích srostl.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17777" y="621207"/>
            <a:ext cx="11065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cs-CZ" sz="2800" b="1" dirty="0" smtClean="0"/>
              <a:t>Suché plody </a:t>
            </a:r>
            <a:r>
              <a:rPr lang="cs-CZ" sz="2000" b="1" dirty="0" smtClean="0"/>
              <a:t>– rozdělíme je na </a:t>
            </a:r>
            <a:r>
              <a:rPr lang="cs-CZ" sz="2000" b="1" dirty="0" err="1" smtClean="0"/>
              <a:t>apokarpní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jednoplodolistové</a:t>
            </a:r>
            <a:r>
              <a:rPr lang="cs-CZ" sz="2000" b="1" dirty="0" smtClean="0"/>
              <a:t>) a </a:t>
            </a:r>
            <a:r>
              <a:rPr lang="cs-CZ" sz="2000" b="1" dirty="0" err="1" smtClean="0"/>
              <a:t>cenokarpní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víceplodolistové</a:t>
            </a:r>
            <a:r>
              <a:rPr lang="cs-CZ" sz="2000" b="1" dirty="0" smtClean="0"/>
              <a:t>)</a:t>
            </a:r>
          </a:p>
          <a:p>
            <a:r>
              <a:rPr lang="cs-CZ" sz="2000" b="1" dirty="0"/>
              <a:t>	</a:t>
            </a:r>
            <a:r>
              <a:rPr lang="cs-CZ" sz="2000" b="1" dirty="0" smtClean="0"/>
              <a:t>všechny jsou plody pravé</a:t>
            </a:r>
            <a:endParaRPr lang="cs-CZ" sz="2000" b="1" dirty="0"/>
          </a:p>
        </p:txBody>
      </p:sp>
      <p:pic>
        <p:nvPicPr>
          <p:cNvPr id="1026" name="Picture 2" descr="https://upload.wikimedia.org/wikipedia/commons/thumb/2/2a/Illicium_verum_in_HDR.jpg/1024px-Illicium_verum_in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92" y="3130483"/>
            <a:ext cx="2896061" cy="21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>
            <a:off x="917777" y="3949708"/>
            <a:ext cx="1978619" cy="2589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85631"/>
              </p:ext>
            </p:extLst>
          </p:nvPr>
        </p:nvGraphicFramePr>
        <p:xfrm>
          <a:off x="1907086" y="5399091"/>
          <a:ext cx="1486296" cy="429260"/>
        </p:xfrm>
        <a:graphic>
          <a:graphicData uri="http://schemas.openxmlformats.org/drawingml/2006/table">
            <a:tbl>
              <a:tblPr/>
              <a:tblGrid>
                <a:gridCol w="1486296">
                  <a:extLst>
                    <a:ext uri="{9D8B030D-6E8A-4147-A177-3AD203B41FA5}">
                      <a16:colId xmlns:a16="http://schemas.microsoft.com/office/drawing/2014/main" val="2001958979"/>
                    </a:ext>
                  </a:extLst>
                </a:gridCol>
              </a:tblGrid>
              <a:tr h="392650">
                <a:tc>
                  <a:txBody>
                    <a:bodyPr/>
                    <a:lstStyle/>
                    <a:p>
                      <a:r>
                        <a:rPr lang="cs-CZ" sz="1200" u="none" strike="noStrike" dirty="0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/>
                      </a:r>
                      <a:br>
                        <a:rPr lang="cs-CZ" sz="1200" u="none" strike="noStrike" dirty="0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</a:br>
                      <a:r>
                        <a:rPr lang="cs-CZ" sz="1200" u="none" strike="noStrike" dirty="0" err="1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>Arria</a:t>
                      </a:r>
                      <a:r>
                        <a:rPr lang="cs-CZ" sz="1200" u="none" strike="noStrike" dirty="0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> Belli</a:t>
                      </a:r>
                      <a:r>
                        <a:rPr lang="cs-CZ" sz="1200" dirty="0"/>
                        <a:t> (</a:t>
                      </a:r>
                      <a:r>
                        <a:rPr lang="cs-CZ" sz="1200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User:Arria Belli"/>
                        </a:rPr>
                        <a:t>Arria</a:t>
                      </a:r>
                      <a:r>
                        <a:rPr lang="cs-CZ" sz="1200" u="none" strike="noStrike" dirty="0">
                          <a:solidFill>
                            <a:srgbClr val="0B0080"/>
                          </a:solidFill>
                          <a:effectLst/>
                          <a:hlinkClick r:id="rId4" tooltip="User:Arria Belli"/>
                        </a:rPr>
                        <a:t> Belli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98038"/>
                  </a:ext>
                </a:extLst>
              </a:tr>
            </a:tbl>
          </a:graphicData>
        </a:graphic>
      </p:graphicFrame>
      <p:sp>
        <p:nvSpPr>
          <p:cNvPr id="19" name="Obdélník 18"/>
          <p:cNvSpPr/>
          <p:nvPr/>
        </p:nvSpPr>
        <p:spPr>
          <a:xfrm>
            <a:off x="1038785" y="5299700"/>
            <a:ext cx="46828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5"/>
              </a:rPr>
              <a:t>https://upload.wikimedia.org/wikipedia/commons/2/2a/Illicium_verum_in_HDR.jpg</a:t>
            </a:r>
            <a:endParaRPr 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2839157" y="2761151"/>
            <a:ext cx="108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badyáník 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5572232" y="2761151"/>
            <a:ext cx="4380706" cy="2490748"/>
            <a:chOff x="5572232" y="2761151"/>
            <a:chExt cx="4380706" cy="2490748"/>
          </a:xfrm>
        </p:grpSpPr>
        <p:sp>
          <p:nvSpPr>
            <p:cNvPr id="16" name="Obdélník 15"/>
            <p:cNvSpPr/>
            <p:nvPr/>
          </p:nvSpPr>
          <p:spPr>
            <a:xfrm>
              <a:off x="8216337" y="2919529"/>
              <a:ext cx="17366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/>
                <a:t>j</a:t>
              </a:r>
              <a:r>
                <a:rPr lang="cs-CZ" b="1" dirty="0" smtClean="0"/>
                <a:t>eden měchýřek</a:t>
              </a:r>
            </a:p>
            <a:p>
              <a:r>
                <a:rPr lang="cs-CZ" b="1" dirty="0"/>
                <a:t>p</a:t>
              </a:r>
              <a:r>
                <a:rPr lang="cs-CZ" b="1" dirty="0" smtClean="0"/>
                <a:t>uklý břišním švem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572232" y="2761151"/>
              <a:ext cx="1058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blatouch </a:t>
              </a:r>
              <a:endParaRPr lang="cs-CZ" dirty="0"/>
            </a:p>
          </p:txBody>
        </p:sp>
        <p:pic>
          <p:nvPicPr>
            <p:cNvPr id="1028" name="Picture 4" descr="http://www.botanickafotogalerie.cz/highslide/images/large/30/Caltha_palustris_plod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232" y="3130483"/>
              <a:ext cx="2020396" cy="212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/>
            <p:nvPr/>
          </p:nvCxnSpPr>
          <p:spPr>
            <a:xfrm flipV="1">
              <a:off x="6747031" y="3057355"/>
              <a:ext cx="1353258" cy="7782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bdélník 24"/>
          <p:cNvSpPr/>
          <p:nvPr/>
        </p:nvSpPr>
        <p:spPr>
          <a:xfrm>
            <a:off x="185867" y="3231438"/>
            <a:ext cx="1736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j</a:t>
            </a:r>
            <a:r>
              <a:rPr lang="cs-CZ" b="1" dirty="0" smtClean="0"/>
              <a:t>eden měchýřek</a:t>
            </a:r>
          </a:p>
          <a:p>
            <a:r>
              <a:rPr lang="cs-CZ" b="1" dirty="0"/>
              <a:t>p</a:t>
            </a:r>
            <a:r>
              <a:rPr lang="cs-CZ" b="1" dirty="0" smtClean="0"/>
              <a:t>uklý břišním švem</a:t>
            </a:r>
            <a:endParaRPr lang="cs-CZ" dirty="0"/>
          </a:p>
        </p:txBody>
      </p:sp>
      <p:pic>
        <p:nvPicPr>
          <p:cNvPr id="1030" name="Picture 6" descr="http://www.botanickafotogalerie.cz/highslide/images/large/53/Paeonia_suffruticosa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79" y="4054951"/>
            <a:ext cx="2461111" cy="27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10033327" y="3046772"/>
            <a:ext cx="1986925" cy="1991492"/>
            <a:chOff x="10033327" y="3046772"/>
            <a:chExt cx="1986925" cy="1991492"/>
          </a:xfrm>
        </p:grpSpPr>
        <p:sp>
          <p:nvSpPr>
            <p:cNvPr id="27" name="Obdélník 26"/>
            <p:cNvSpPr/>
            <p:nvPr/>
          </p:nvSpPr>
          <p:spPr>
            <a:xfrm>
              <a:off x="10033327" y="3650929"/>
              <a:ext cx="91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pivoňka</a:t>
              </a:r>
              <a:endParaRPr lang="cs-CZ" dirty="0"/>
            </a:p>
          </p:txBody>
        </p:sp>
        <p:cxnSp>
          <p:nvCxnSpPr>
            <p:cNvPr id="28" name="Přímá spojnice 27"/>
            <p:cNvCxnSpPr/>
            <p:nvPr/>
          </p:nvCxnSpPr>
          <p:spPr>
            <a:xfrm flipV="1">
              <a:off x="10570305" y="3446475"/>
              <a:ext cx="902281" cy="15917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délník 29"/>
            <p:cNvSpPr/>
            <p:nvPr/>
          </p:nvSpPr>
          <p:spPr>
            <a:xfrm>
              <a:off x="10283651" y="3046772"/>
              <a:ext cx="17366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/>
                <a:t>j</a:t>
              </a:r>
              <a:r>
                <a:rPr lang="cs-CZ" b="1" dirty="0" smtClean="0"/>
                <a:t>eden měchýřek</a:t>
              </a:r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85867" y="5860375"/>
            <a:ext cx="87042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Všechny tyto rostliny mají souplodí </a:t>
            </a:r>
            <a:r>
              <a:rPr lang="cs-CZ" b="1" dirty="0" smtClean="0"/>
              <a:t>měchýřků </a:t>
            </a:r>
            <a:r>
              <a:rPr lang="cs-CZ" b="1" dirty="0" smtClean="0"/>
              <a:t>– vzniklo z jednoho květu.</a:t>
            </a:r>
          </a:p>
          <a:p>
            <a:r>
              <a:rPr lang="cs-CZ" sz="1200" b="1" dirty="0" smtClean="0"/>
              <a:t>V jednom květu bylo několik </a:t>
            </a:r>
            <a:r>
              <a:rPr lang="cs-CZ" sz="1200" b="1" dirty="0" err="1" smtClean="0"/>
              <a:t>jednoplodolistových</a:t>
            </a:r>
            <a:r>
              <a:rPr lang="cs-CZ" sz="1200" b="1" dirty="0" smtClean="0"/>
              <a:t> pestíků, každý pestík se po opylení květu a oplození vajíček stal jedním měchýřkem, </a:t>
            </a:r>
          </a:p>
          <a:p>
            <a:r>
              <a:rPr lang="cs-CZ" sz="1200" b="1" dirty="0" smtClean="0"/>
              <a:t>měchýřky zůstaly u sebe – souplodí měchýřků.</a:t>
            </a:r>
            <a:endParaRPr lang="cs-CZ" sz="12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6464244" y="1205755"/>
            <a:ext cx="4797838" cy="1623211"/>
            <a:chOff x="6464244" y="1205755"/>
            <a:chExt cx="4797838" cy="162321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436" y="1205755"/>
              <a:ext cx="1117657" cy="1244664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/>
          </p:nvSpPr>
          <p:spPr>
            <a:xfrm>
              <a:off x="9525481" y="1628637"/>
              <a:ext cx="17366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/>
                <a:t>b</a:t>
              </a:r>
              <a:r>
                <a:rPr lang="cs-CZ" b="1" dirty="0" smtClean="0"/>
                <a:t>řišní </a:t>
              </a:r>
              <a:r>
                <a:rPr lang="cs-CZ" b="1" dirty="0" smtClean="0"/>
                <a:t>šev – místo, kde plodolist srůstá svými okraji</a:t>
              </a:r>
              <a:endParaRPr lang="cs-CZ" dirty="0"/>
            </a:p>
          </p:txBody>
        </p:sp>
        <p:cxnSp>
          <p:nvCxnSpPr>
            <p:cNvPr id="10" name="Přímá spojnice 9"/>
            <p:cNvCxnSpPr/>
            <p:nvPr/>
          </p:nvCxnSpPr>
          <p:spPr>
            <a:xfrm flipV="1">
              <a:off x="8448264" y="1903364"/>
              <a:ext cx="1077217" cy="3836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6464244" y="1318452"/>
              <a:ext cx="15767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j</a:t>
              </a:r>
              <a:r>
                <a:rPr lang="cs-CZ" dirty="0" smtClean="0"/>
                <a:t>eden plodolist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52974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>
          <a:xfrm>
            <a:off x="391954" y="408594"/>
            <a:ext cx="9217105" cy="49529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 err="1" smtClean="0"/>
              <a:t>Apokarpní</a:t>
            </a:r>
            <a:r>
              <a:rPr lang="cs-CZ" sz="2000" b="1" dirty="0" smtClean="0"/>
              <a:t> – vzniklé z 1 plodolistu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Lusk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Puká dvěma švy, břišním a hřbetním.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Většinou protáhlý tvar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Pozor, někdy se lusk plete s tobolkou.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Lusk je typickým plodem rostlin z čeledi </a:t>
            </a:r>
            <a:r>
              <a:rPr lang="cs-CZ" sz="2000" b="1" dirty="0" smtClean="0"/>
              <a:t>bobovité</a:t>
            </a:r>
            <a:r>
              <a:rPr lang="cs-CZ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Viz obrázky + které rostliny ještě mají lusk: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Fazol, čočka, sója, bob, trnovník akát, podzemnice olejná,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POZOR.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>
                <a:solidFill>
                  <a:srgbClr val="FF0000"/>
                </a:solidFill>
              </a:rPr>
              <a:t>v</a:t>
            </a:r>
            <a:r>
              <a:rPr lang="cs-CZ" sz="2000" dirty="0" err="1" smtClean="0">
                <a:solidFill>
                  <a:srgbClr val="FF0000"/>
                </a:solidFill>
              </a:rPr>
              <a:t>anilovník</a:t>
            </a:r>
            <a:r>
              <a:rPr lang="cs-CZ" sz="2000" dirty="0" smtClean="0">
                <a:solidFill>
                  <a:srgbClr val="FF0000"/>
                </a:solidFill>
              </a:rPr>
              <a:t> (vanilka) má </a:t>
            </a:r>
            <a:r>
              <a:rPr lang="cs-CZ" sz="2000" b="1" dirty="0" smtClean="0">
                <a:solidFill>
                  <a:srgbClr val="FF0000"/>
                </a:solidFill>
              </a:rPr>
              <a:t>tobolku</a:t>
            </a:r>
            <a:r>
              <a:rPr lang="cs-CZ" sz="2000" dirty="0" smtClean="0">
                <a:solidFill>
                  <a:srgbClr val="FF0000"/>
                </a:solidFill>
              </a:rPr>
              <a:t>, ne lusk, i když se říká vanilkový lusk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		Plodem katalpy </a:t>
            </a:r>
            <a:r>
              <a:rPr lang="cs-CZ" sz="2000" dirty="0" err="1" smtClean="0">
                <a:solidFill>
                  <a:srgbClr val="FF0000"/>
                </a:solidFill>
              </a:rPr>
              <a:t>trubačovité</a:t>
            </a:r>
            <a:r>
              <a:rPr lang="cs-CZ" sz="2000" dirty="0" smtClean="0">
                <a:solidFill>
                  <a:srgbClr val="FF0000"/>
                </a:solidFill>
              </a:rPr>
              <a:t> je také </a:t>
            </a:r>
            <a:r>
              <a:rPr lang="cs-CZ" sz="2000" b="1" dirty="0" smtClean="0">
                <a:solidFill>
                  <a:srgbClr val="FF0000"/>
                </a:solidFill>
              </a:rPr>
              <a:t>tobolka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		i když vypadá jako lusk.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  <p:grpSp>
        <p:nvGrpSpPr>
          <p:cNvPr id="3" name="Skupina 2"/>
          <p:cNvGrpSpPr/>
          <p:nvPr/>
        </p:nvGrpSpPr>
        <p:grpSpPr>
          <a:xfrm>
            <a:off x="7945309" y="208486"/>
            <a:ext cx="4502381" cy="1981333"/>
            <a:chOff x="7945309" y="208486"/>
            <a:chExt cx="4502381" cy="1981333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300" y="208486"/>
              <a:ext cx="1117657" cy="1244664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10711089" y="1820487"/>
              <a:ext cx="17366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smtClean="0"/>
                <a:t>Břišní šev 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7945309" y="393152"/>
              <a:ext cx="17366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smtClean="0"/>
                <a:t>Hřbetní šev</a:t>
              </a:r>
            </a:p>
            <a:p>
              <a:r>
                <a:rPr lang="cs-CZ" b="1" dirty="0"/>
                <a:t>m</a:t>
              </a:r>
              <a:r>
                <a:rPr lang="cs-CZ" b="1" dirty="0" smtClean="0"/>
                <a:t>ísto, kde je tzv. střední žilka – cévní svazek </a:t>
              </a:r>
              <a:endParaRPr lang="cs-CZ" dirty="0"/>
            </a:p>
          </p:txBody>
        </p:sp>
        <p:cxnSp>
          <p:nvCxnSpPr>
            <p:cNvPr id="8" name="Přímá spojnice 7"/>
            <p:cNvCxnSpPr/>
            <p:nvPr/>
          </p:nvCxnSpPr>
          <p:spPr>
            <a:xfrm flipV="1">
              <a:off x="9216360" y="393152"/>
              <a:ext cx="1494729" cy="2799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10789128" y="1358534"/>
              <a:ext cx="241872" cy="46195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4652134" y="546414"/>
            <a:ext cx="2933700" cy="2006212"/>
            <a:chOff x="4652134" y="546414"/>
            <a:chExt cx="2933700" cy="2006212"/>
          </a:xfrm>
        </p:grpSpPr>
        <p:pic>
          <p:nvPicPr>
            <p:cNvPr id="2050" name="Picture 2" descr="Hrách setý – Abecedazahrady.c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134" y="1085775"/>
              <a:ext cx="2933700" cy="146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délník 13"/>
            <p:cNvSpPr/>
            <p:nvPr/>
          </p:nvSpPr>
          <p:spPr>
            <a:xfrm>
              <a:off x="5261336" y="546414"/>
              <a:ext cx="7121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hrách</a:t>
              </a:r>
              <a:endParaRPr lang="cs-CZ" dirty="0"/>
            </a:p>
          </p:txBody>
        </p:sp>
      </p:grpSp>
      <p:pic>
        <p:nvPicPr>
          <p:cNvPr id="2052" name="Picture 4" descr="http://www.botanickafotogalerie.cz/highslide/images/large/82/Lathyrus_annuu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83" y="2189819"/>
            <a:ext cx="1220851" cy="17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8199920" y="1819201"/>
            <a:ext cx="9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hrachor</a:t>
            </a:r>
            <a:endParaRPr lang="cs-CZ" dirty="0"/>
          </a:p>
        </p:txBody>
      </p:sp>
      <p:pic>
        <p:nvPicPr>
          <p:cNvPr id="2054" name="Picture 6" descr="http://www.botanickafotogalerie.cz/highslide/images/large/82/Gleditsia_triacantho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95685" y="2849405"/>
            <a:ext cx="1630807" cy="10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10116904" y="2439662"/>
            <a:ext cx="101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dřezovec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568696" y="4880050"/>
            <a:ext cx="2105937" cy="1813994"/>
            <a:chOff x="5568696" y="4880050"/>
            <a:chExt cx="2105937" cy="1813994"/>
          </a:xfrm>
        </p:grpSpPr>
        <p:pic>
          <p:nvPicPr>
            <p:cNvPr id="2058" name="Picture 10" descr="alternativní popis obrázku chybí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696" y="5114591"/>
              <a:ext cx="2105937" cy="157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Přímá spojnice 21"/>
            <p:cNvCxnSpPr/>
            <p:nvPr/>
          </p:nvCxnSpPr>
          <p:spPr>
            <a:xfrm flipH="1">
              <a:off x="7047874" y="4880050"/>
              <a:ext cx="514589" cy="124643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498309" y="4432454"/>
            <a:ext cx="2691763" cy="2141621"/>
            <a:chOff x="353189" y="4562494"/>
            <a:chExt cx="2691763" cy="2141621"/>
          </a:xfrm>
        </p:grpSpPr>
        <p:pic>
          <p:nvPicPr>
            <p:cNvPr id="2056" name="Picture 8" descr="Vanilka lusk zelený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44" y="4736592"/>
              <a:ext cx="2106480" cy="157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Přímá spojnice 19"/>
            <p:cNvCxnSpPr/>
            <p:nvPr/>
          </p:nvCxnSpPr>
          <p:spPr>
            <a:xfrm flipH="1">
              <a:off x="1791432" y="4562494"/>
              <a:ext cx="1253520" cy="64600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bdélník 14"/>
            <p:cNvSpPr/>
            <p:nvPr/>
          </p:nvSpPr>
          <p:spPr>
            <a:xfrm>
              <a:off x="353189" y="6457894"/>
              <a:ext cx="26917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000">
                  <a:hlinkClick r:id="rId8"/>
                </a:rPr>
                <a:t>https://www.babiccinobchod.cz/clanky/vanilka/</a:t>
              </a:r>
              <a:endParaRPr lang="cs-CZ" sz="1000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2868030" y="5349939"/>
            <a:ext cx="23933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Autor: Kurt </a:t>
            </a:r>
            <a:r>
              <a:rPr lang="cs-CZ" sz="1000" dirty="0" err="1"/>
              <a:t>Stüber</a:t>
            </a:r>
            <a:r>
              <a:rPr lang="cs-CZ" sz="1000" dirty="0"/>
              <a:t> [1] – caliban.mpiz-koeln.mpg.de/</a:t>
            </a:r>
            <a:r>
              <a:rPr lang="cs-CZ" sz="1000" dirty="0" err="1"/>
              <a:t>mavica</a:t>
            </a:r>
            <a:r>
              <a:rPr lang="cs-CZ" sz="1000" dirty="0"/>
              <a:t>/index.html part </a:t>
            </a:r>
            <a:r>
              <a:rPr lang="cs-CZ" sz="1000" dirty="0" err="1"/>
              <a:t>of</a:t>
            </a:r>
            <a:r>
              <a:rPr lang="cs-CZ" sz="1000" dirty="0"/>
              <a:t> www.biolib.de, CC BY-SA 3.0, https://commons.wikimedia.org/w/index.php?curid=4650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136021" y="4118654"/>
            <a:ext cx="2603083" cy="2438901"/>
            <a:chOff x="8136021" y="4118654"/>
            <a:chExt cx="2603083" cy="2438901"/>
          </a:xfrm>
        </p:grpSpPr>
        <p:pic>
          <p:nvPicPr>
            <p:cNvPr id="2062" name="Picture 14" descr="http://www.botanickafotogalerie.cz/highslide/images/large/82/Robinia_pseudacacia1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021" y="4118654"/>
              <a:ext cx="1780398" cy="243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bdélník 29"/>
            <p:cNvSpPr/>
            <p:nvPr/>
          </p:nvSpPr>
          <p:spPr>
            <a:xfrm>
              <a:off x="9322434" y="4247788"/>
              <a:ext cx="1416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t</a:t>
              </a:r>
              <a:r>
                <a:rPr lang="cs-CZ" dirty="0" smtClean="0"/>
                <a:t>rnovník akát</a:t>
              </a:r>
              <a:endParaRPr lang="cs-CZ" dirty="0"/>
            </a:p>
          </p:txBody>
        </p:sp>
      </p:grpSp>
      <p:sp>
        <p:nvSpPr>
          <p:cNvPr id="29" name="Obdélník 28"/>
          <p:cNvSpPr/>
          <p:nvPr/>
        </p:nvSpPr>
        <p:spPr>
          <a:xfrm>
            <a:off x="383699" y="6467324"/>
            <a:ext cx="2691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>
                <a:hlinkClick r:id="rId8"/>
              </a:rPr>
              <a:t>https://www.babiccinobchod.cz/clanky/vanilka/</a:t>
            </a:r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116689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>
          <a:xfrm>
            <a:off x="464804" y="533483"/>
            <a:ext cx="10701960" cy="4952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 err="1" smtClean="0"/>
              <a:t>Apokarpní</a:t>
            </a:r>
            <a:r>
              <a:rPr lang="cs-CZ" sz="2000" b="1" dirty="0" smtClean="0"/>
              <a:t> – vzniklé z 1 plodolistu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Nažka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- </a:t>
            </a:r>
            <a:r>
              <a:rPr lang="cs-CZ" sz="2000" dirty="0"/>
              <a:t>n</a:t>
            </a:r>
            <a:r>
              <a:rPr lang="cs-CZ" sz="2000" dirty="0" smtClean="0"/>
              <a:t>epukavý plod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Osemení je těsně přitisklé k suchému oplodí.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Nažky mohou být </a:t>
            </a:r>
            <a:r>
              <a:rPr lang="cs-CZ" sz="2000" b="1" dirty="0" err="1" smtClean="0">
                <a:solidFill>
                  <a:srgbClr val="FF0000"/>
                </a:solidFill>
              </a:rPr>
              <a:t>jednoplodolistové</a:t>
            </a:r>
            <a:r>
              <a:rPr lang="cs-CZ" sz="2000" b="1" dirty="0" smtClean="0">
                <a:solidFill>
                  <a:srgbClr val="FF0000"/>
                </a:solidFill>
              </a:rPr>
              <a:t> (např. kuklík, pryskyřník) i </a:t>
            </a:r>
            <a:r>
              <a:rPr lang="cs-CZ" sz="2000" b="1" dirty="0" err="1" smtClean="0">
                <a:solidFill>
                  <a:srgbClr val="FF0000"/>
                </a:solidFill>
              </a:rPr>
              <a:t>víceplodolistové</a:t>
            </a:r>
            <a:r>
              <a:rPr lang="cs-CZ" sz="2000" b="1" dirty="0" smtClean="0">
                <a:solidFill>
                  <a:srgbClr val="FF0000"/>
                </a:solidFill>
              </a:rPr>
              <a:t> (dub, bříza).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Vy ani já to na první pohled na nažce nepoznáme. Musíme se podívat do literatury.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Takže na dalším snímku budou všechny možné nažky, bez rozlišení, jestli jsou </a:t>
            </a:r>
            <a:r>
              <a:rPr lang="cs-CZ" sz="2000" dirty="0" err="1" smtClean="0"/>
              <a:t>apokarpní</a:t>
            </a:r>
            <a:r>
              <a:rPr lang="cs-CZ" sz="2000" dirty="0" smtClean="0"/>
              <a:t> (</a:t>
            </a:r>
            <a:r>
              <a:rPr lang="cs-CZ" sz="2000" dirty="0" err="1" smtClean="0"/>
              <a:t>jednoplodolistové</a:t>
            </a:r>
            <a:r>
              <a:rPr lang="cs-CZ" sz="2000" dirty="0" smtClean="0"/>
              <a:t>) nebo </a:t>
            </a:r>
            <a:r>
              <a:rPr lang="cs-CZ" sz="2000" dirty="0" err="1" smtClean="0"/>
              <a:t>cenokarpní</a:t>
            </a:r>
            <a:r>
              <a:rPr lang="cs-CZ" sz="2000" dirty="0" smtClean="0"/>
              <a:t> (</a:t>
            </a:r>
            <a:r>
              <a:rPr lang="cs-CZ" sz="2000" dirty="0" err="1" smtClean="0"/>
              <a:t>víceplodolistové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8163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3128" y="390067"/>
            <a:ext cx="9625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rgbClr val="0070C0"/>
                </a:solidFill>
              </a:rPr>
              <a:t>Nažka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nepukavý plod</a:t>
            </a:r>
          </a:p>
          <a:p>
            <a:pPr marL="285750" indent="-28575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uchý plod</a:t>
            </a:r>
          </a:p>
          <a:p>
            <a:pPr marL="285750" indent="-285750"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semení přirůstá k suchému oplodí (semeno není v plodu volně)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typická </a:t>
            </a:r>
            <a:r>
              <a:rPr lang="cs-CZ" dirty="0" smtClean="0"/>
              <a:t>pro r. čeledi hvězdnicovité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Může vznikat z pestíku </a:t>
            </a:r>
            <a:r>
              <a:rPr lang="cs-CZ" dirty="0" err="1" smtClean="0"/>
              <a:t>jednoplodolistového</a:t>
            </a:r>
            <a:r>
              <a:rPr lang="cs-CZ" dirty="0" smtClean="0"/>
              <a:t> i </a:t>
            </a:r>
            <a:r>
              <a:rPr lang="cs-CZ" dirty="0" err="1" smtClean="0"/>
              <a:t>víceplodolistového</a:t>
            </a:r>
            <a:endParaRPr lang="cs-CZ" dirty="0" smtClean="0"/>
          </a:p>
          <a:p>
            <a:r>
              <a:rPr lang="cs-CZ" dirty="0" smtClean="0"/>
              <a:t>Příklady:</a:t>
            </a:r>
          </a:p>
          <a:p>
            <a:r>
              <a:rPr lang="cs-CZ" dirty="0"/>
              <a:t>d</a:t>
            </a:r>
            <a:r>
              <a:rPr lang="cs-CZ" dirty="0" smtClean="0"/>
              <a:t>ub, buk (trojboké nažky v ostnité </a:t>
            </a:r>
            <a:r>
              <a:rPr lang="cs-CZ" dirty="0" smtClean="0">
                <a:solidFill>
                  <a:srgbClr val="7030A0"/>
                </a:solidFill>
              </a:rPr>
              <a:t>číšce</a:t>
            </a:r>
            <a:r>
              <a:rPr lang="cs-CZ" dirty="0" smtClean="0"/>
              <a:t>), jilm, bříza, javory, jasan, pampeliška (ochmýřená nažka), pryskyřník, lebeda, růže šípková, jahodník, plamének, slunečnice, olše (pozor ne, ta „šištička“ – to je zdřevnatělé květenství/plodenství, z něho vypadávají velmi drobné nažky), lopuch, podběl, kmín, fenykl, koriandr, anýz…..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http://www.botanickafotogalerie.cz/highslide/images/large/172/Acer_campestre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3" y="4368710"/>
            <a:ext cx="2688693" cy="21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3463" y="3611049"/>
            <a:ext cx="2121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j</a:t>
            </a:r>
            <a:r>
              <a:rPr lang="cs-CZ" dirty="0" smtClean="0"/>
              <a:t>avor babyka,</a:t>
            </a:r>
          </a:p>
          <a:p>
            <a:r>
              <a:rPr lang="cs-CZ" dirty="0"/>
              <a:t>o</a:t>
            </a:r>
            <a:r>
              <a:rPr lang="cs-CZ" dirty="0" smtClean="0"/>
              <a:t>křídlená dvounažka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3076315" y="3353047"/>
            <a:ext cx="3637155" cy="3227219"/>
            <a:chOff x="3076315" y="3353047"/>
            <a:chExt cx="3637155" cy="3227219"/>
          </a:xfrm>
        </p:grpSpPr>
        <p:pic>
          <p:nvPicPr>
            <p:cNvPr id="3076" name="Picture 4" descr="http://www.botanickafotogalerie.cz/highslide/images/large/36/Ulmus_glabra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354" y="3722379"/>
              <a:ext cx="3250116" cy="21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3763187" y="5933935"/>
              <a:ext cx="24937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</a:t>
              </a:r>
              <a:r>
                <a:rPr lang="cs-CZ" dirty="0" smtClean="0"/>
                <a:t>křídlené nažky různých </a:t>
              </a:r>
            </a:p>
            <a:p>
              <a:r>
                <a:rPr lang="cs-CZ" dirty="0" smtClean="0"/>
                <a:t>druhů jilmů</a:t>
              </a:r>
              <a:endParaRPr lang="cs-CZ" dirty="0"/>
            </a:p>
          </p:txBody>
        </p:sp>
        <p:pic>
          <p:nvPicPr>
            <p:cNvPr id="3078" name="Picture 6" descr="http://www.botanickafotogalerie.cz/highslide/images/large/36/Ulmus_laevis1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315" y="3353047"/>
              <a:ext cx="1100074" cy="1355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505680" y="3329888"/>
            <a:ext cx="3028393" cy="2557881"/>
            <a:chOff x="6505680" y="3329888"/>
            <a:chExt cx="3028393" cy="2557881"/>
          </a:xfrm>
        </p:grpSpPr>
        <p:pic>
          <p:nvPicPr>
            <p:cNvPr id="3080" name="Picture 8" descr="http://www.botanickafotogalerie.cz/highslide/images/large/41/Betula_pendula1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310" y="3722379"/>
              <a:ext cx="2223134" cy="21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6505680" y="3329888"/>
              <a:ext cx="3028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</a:t>
              </a:r>
              <a:r>
                <a:rPr lang="cs-CZ" dirty="0" smtClean="0"/>
                <a:t>křídlená nažka břízy bělokoré</a:t>
              </a:r>
              <a:endParaRPr lang="cs-CZ" dirty="0"/>
            </a:p>
          </p:txBody>
        </p:sp>
      </p:grpSp>
      <p:sp>
        <p:nvSpPr>
          <p:cNvPr id="3" name="Obdélník 2"/>
          <p:cNvSpPr/>
          <p:nvPr/>
        </p:nvSpPr>
        <p:spPr>
          <a:xfrm>
            <a:off x="8019877" y="435402"/>
            <a:ext cx="3839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číška </a:t>
            </a:r>
            <a:r>
              <a:rPr lang="cs-CZ" dirty="0"/>
              <a:t>(</a:t>
            </a:r>
            <a:r>
              <a:rPr lang="cs-CZ" dirty="0" err="1" smtClean="0"/>
              <a:t>cupula</a:t>
            </a:r>
            <a:r>
              <a:rPr lang="cs-CZ" dirty="0" smtClean="0"/>
              <a:t>): zdřevnatělá, vzniká přeměnou květního lůžka, zcela nebo zčásti kryje plody (buk – „bukvice“, dub – „žalud“)</a:t>
            </a:r>
            <a:endParaRPr lang="cs-CZ" dirty="0"/>
          </a:p>
        </p:txBody>
      </p:sp>
      <p:pic>
        <p:nvPicPr>
          <p:cNvPr id="1026" name="Picture 2" descr="http://www.botanickafotogalerie.cz/highslide/images/large/141/Helianthus_annuus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67" y="4045544"/>
            <a:ext cx="2474624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481738" y="6038424"/>
            <a:ext cx="2280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ažky slunečnice roční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26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3128" y="390067"/>
            <a:ext cx="9625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r>
              <a:rPr lang="cs-CZ" sz="2000" b="1" u="sng" dirty="0" smtClean="0">
                <a:solidFill>
                  <a:srgbClr val="0070C0"/>
                </a:solidFill>
              </a:rPr>
              <a:t>Nažka </a:t>
            </a:r>
            <a:r>
              <a:rPr lang="cs-CZ" sz="2000" dirty="0" smtClean="0"/>
              <a:t>– viz snímek výše</a:t>
            </a:r>
            <a:endParaRPr lang="cs-CZ" sz="2000" b="1" u="sng" dirty="0" smtClean="0">
              <a:solidFill>
                <a:srgbClr val="0070C0"/>
              </a:solidFill>
            </a:endParaRPr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 smtClean="0">
                <a:solidFill>
                  <a:srgbClr val="0070C0"/>
                </a:solidFill>
              </a:rPr>
              <a:t>Oříšek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nepukavý plod, jednosemenný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</a:t>
            </a:r>
            <a:r>
              <a:rPr lang="cs-CZ" sz="2000" dirty="0" smtClean="0"/>
              <a:t>uchý plod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o</a:t>
            </a:r>
            <a:r>
              <a:rPr lang="cs-CZ" sz="2000" dirty="0" smtClean="0"/>
              <a:t>semení nepřirůstá k oplodí (semeno je v plodu volně)</a:t>
            </a:r>
          </a:p>
          <a:p>
            <a:r>
              <a:rPr lang="cs-CZ" sz="2000" dirty="0" smtClean="0"/>
              <a:t>Příklady: líska obecná, líska turecká, lípa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68154" y="3038226"/>
            <a:ext cx="2175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ři oříšky pro Popelku</a:t>
            </a:r>
          </a:p>
          <a:p>
            <a:r>
              <a:rPr lang="cs-CZ" dirty="0"/>
              <a:t>l</a:t>
            </a:r>
            <a:r>
              <a:rPr lang="cs-CZ" dirty="0" smtClean="0"/>
              <a:t>íska obecná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707090" y="5526528"/>
            <a:ext cx="134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líska turecká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721279" y="3006722"/>
            <a:ext cx="4209629" cy="3684901"/>
            <a:chOff x="721279" y="3006722"/>
            <a:chExt cx="4209629" cy="3684901"/>
          </a:xfrm>
        </p:grpSpPr>
        <p:sp>
          <p:nvSpPr>
            <p:cNvPr id="4" name="Obdélník 3"/>
            <p:cNvSpPr/>
            <p:nvPr/>
          </p:nvSpPr>
          <p:spPr>
            <a:xfrm>
              <a:off x="722154" y="3006722"/>
              <a:ext cx="13126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lípa stříbřitá</a:t>
              </a:r>
            </a:p>
            <a:p>
              <a:r>
                <a:rPr lang="cs-CZ" dirty="0" smtClean="0"/>
                <a:t>oříšek</a:t>
              </a:r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2641691" y="5702157"/>
              <a:ext cx="689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listen</a:t>
              </a:r>
              <a:endParaRPr lang="cs-CZ" dirty="0"/>
            </a:p>
          </p:txBody>
        </p:sp>
        <p:pic>
          <p:nvPicPr>
            <p:cNvPr id="2052" name="Picture 4" descr="http://www.botanickafotogalerie.cz/highslide/images/large/70/Tilia_tomentosa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79" y="3778504"/>
              <a:ext cx="1855666" cy="244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Přímá spojnice se šipkou 6"/>
            <p:cNvCxnSpPr/>
            <p:nvPr/>
          </p:nvCxnSpPr>
          <p:spPr>
            <a:xfrm flipH="1" flipV="1">
              <a:off x="2424701" y="4999336"/>
              <a:ext cx="433980" cy="7028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délník 18"/>
            <p:cNvSpPr/>
            <p:nvPr/>
          </p:nvSpPr>
          <p:spPr>
            <a:xfrm>
              <a:off x="1649112" y="6322291"/>
              <a:ext cx="328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lodenství (z jednoho květenství)</a:t>
              </a:r>
              <a:endParaRPr lang="cs-CZ" dirty="0"/>
            </a:p>
          </p:txBody>
        </p:sp>
        <p:sp>
          <p:nvSpPr>
            <p:cNvPr id="11" name="Pravá složená závorka 10"/>
            <p:cNvSpPr/>
            <p:nvPr/>
          </p:nvSpPr>
          <p:spPr>
            <a:xfrm rot="16200000" flipH="1">
              <a:off x="2038675" y="5834731"/>
              <a:ext cx="369331" cy="50366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054" name="Picture 6" descr="http://www.botanickafotogalerie.cz/highslide/images/large/41/Corylus_avellana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71308" y="3776434"/>
            <a:ext cx="2582212" cy="24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otanickafotogalerie.cz/highslide/images/large/41/Corylus_colurna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81" y="717597"/>
            <a:ext cx="3279823" cy="46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9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3128" y="390067"/>
            <a:ext cx="1073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>
                <a:solidFill>
                  <a:srgbClr val="0070C0"/>
                </a:solidFill>
              </a:rPr>
              <a:t>O</a:t>
            </a:r>
            <a:r>
              <a:rPr lang="cs-CZ" sz="2000" b="1" u="sng" dirty="0" smtClean="0">
                <a:solidFill>
                  <a:srgbClr val="0070C0"/>
                </a:solidFill>
              </a:rPr>
              <a:t>bilka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nepukavý plod, suchý plod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j</a:t>
            </a:r>
            <a:r>
              <a:rPr lang="cs-CZ" sz="2000" dirty="0" smtClean="0"/>
              <a:t>ako nažka (osemení srostlé s oplodím), ale na rozdíl od nažky má silně vyvinutý endosperm 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nahá obilka – vypadává z pluch a pluška – žito, pšenice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o</a:t>
            </a:r>
            <a:r>
              <a:rPr lang="cs-CZ" sz="2000" dirty="0" smtClean="0"/>
              <a:t>koralá (pluchatá) obilka – obilka srůstá s pluchou a pluškou - </a:t>
            </a:r>
            <a:r>
              <a:rPr lang="cs-CZ" sz="2000" dirty="0" err="1" smtClean="0"/>
              <a:t>ječměn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Příklady: obiloviny, většina zástupců čel. </a:t>
            </a:r>
            <a:r>
              <a:rPr lang="cs-CZ" sz="2000" dirty="0" err="1"/>
              <a:t>l</a:t>
            </a:r>
            <a:r>
              <a:rPr lang="cs-CZ" sz="2000" dirty="0" err="1" smtClean="0"/>
              <a:t>ipnicovité</a:t>
            </a:r>
            <a:r>
              <a:rPr lang="cs-CZ" sz="2000" dirty="0" smtClean="0"/>
              <a:t> (trávy)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420478" y="3377790"/>
            <a:ext cx="300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sárka luční, plodenství obilek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496342" y="3377790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šenice dvouzrnka, obilka</a:t>
            </a:r>
            <a:endParaRPr lang="cs-CZ" dirty="0"/>
          </a:p>
        </p:txBody>
      </p:sp>
      <p:pic>
        <p:nvPicPr>
          <p:cNvPr id="3074" name="Picture 2" descr="http://www.botanickafotogalerie.cz/highslide/images/large/167/Triticum_dicocc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" y="3872523"/>
            <a:ext cx="2300408" cy="26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tanickafotogalerie.cz/highslide/images/large/167/Alopecurus_pratensis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92" y="3887329"/>
            <a:ext cx="1870627" cy="2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7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3128" y="390067"/>
            <a:ext cx="9625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>
                <a:solidFill>
                  <a:srgbClr val="0070C0"/>
                </a:solidFill>
              </a:rPr>
              <a:t>M</a:t>
            </a:r>
            <a:r>
              <a:rPr lang="cs-CZ" sz="2000" b="1" u="sng" dirty="0" smtClean="0">
                <a:solidFill>
                  <a:srgbClr val="0070C0"/>
                </a:solidFill>
              </a:rPr>
              <a:t>ošnička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nepukavý plod, suchý plod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j</a:t>
            </a:r>
            <a:r>
              <a:rPr lang="cs-CZ" sz="2000" dirty="0" smtClean="0"/>
              <a:t>ako nažka, ale navíc je krytá srostlými listeny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t</a:t>
            </a:r>
            <a:r>
              <a:rPr lang="cs-CZ" sz="2000" dirty="0" smtClean="0"/>
              <a:t>ypická pro rod ostřice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Carex</a:t>
            </a:r>
            <a:r>
              <a:rPr lang="cs-CZ" sz="2000" i="1" dirty="0" smtClean="0"/>
              <a:t>)</a:t>
            </a:r>
          </a:p>
          <a:p>
            <a:r>
              <a:rPr lang="cs-CZ" sz="2000" dirty="0" smtClean="0"/>
              <a:t>(pozor, ostřice nejsou trávy – nepatří do čel. </a:t>
            </a:r>
            <a:r>
              <a:rPr lang="cs-CZ" sz="2000" dirty="0" err="1"/>
              <a:t>l</a:t>
            </a:r>
            <a:r>
              <a:rPr lang="cs-CZ" sz="2000" dirty="0" err="1" smtClean="0"/>
              <a:t>ipnicovité</a:t>
            </a:r>
            <a:r>
              <a:rPr lang="cs-CZ" sz="2000" dirty="0" smtClean="0"/>
              <a:t>!)</a:t>
            </a:r>
          </a:p>
        </p:txBody>
      </p:sp>
      <p:pic>
        <p:nvPicPr>
          <p:cNvPr id="4098" name="Picture 2" descr="http://www.botanickafotogalerie.cz/highslide/images/large/165/Carex_alb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6" y="3089576"/>
            <a:ext cx="3344502" cy="36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2948683" y="4089383"/>
            <a:ext cx="2653016" cy="369332"/>
            <a:chOff x="2948683" y="4089383"/>
            <a:chExt cx="2653016" cy="369332"/>
          </a:xfrm>
        </p:grpSpPr>
        <p:sp>
          <p:nvSpPr>
            <p:cNvPr id="12" name="Obdélník 11"/>
            <p:cNvSpPr/>
            <p:nvPr/>
          </p:nvSpPr>
          <p:spPr>
            <a:xfrm>
              <a:off x="4537753" y="4089383"/>
              <a:ext cx="1063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mošnička</a:t>
              </a:r>
              <a:endParaRPr lang="cs-CZ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H="1">
              <a:off x="2948683" y="4274050"/>
              <a:ext cx="1438382" cy="1846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bdélník 18"/>
          <p:cNvSpPr/>
          <p:nvPr/>
        </p:nvSpPr>
        <p:spPr>
          <a:xfrm>
            <a:off x="643128" y="3270777"/>
            <a:ext cx="1324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ostřice bílá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8394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45" y="5451309"/>
            <a:ext cx="1534333" cy="1448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Pestík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u="sng" dirty="0" smtClean="0"/>
              <a:t>Květ</a:t>
            </a:r>
            <a:r>
              <a:rPr lang="cs-CZ" sz="2000" dirty="0" smtClean="0"/>
              <a:t>, opakování: květní stopka, okvětí nebo kalich a koruna, tyčinky, pestík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u="sng" dirty="0" smtClean="0"/>
              <a:t>Pestík</a:t>
            </a:r>
            <a:r>
              <a:rPr lang="cs-CZ" sz="2000" dirty="0" smtClean="0"/>
              <a:t>: </a:t>
            </a:r>
          </a:p>
          <a:p>
            <a:pPr marL="0" indent="0">
              <a:buNone/>
            </a:pPr>
            <a:r>
              <a:rPr lang="cs-CZ" sz="2000" dirty="0" smtClean="0"/>
              <a:t>- semeník, čnělka, blizna</a:t>
            </a:r>
          </a:p>
          <a:p>
            <a:pPr marL="0" indent="0">
              <a:buNone/>
            </a:pPr>
            <a:r>
              <a:rPr lang="cs-CZ" sz="2000" dirty="0" smtClean="0"/>
              <a:t>- je tvořen jedním plodolistem nebo se skládá z více plodolistů</a:t>
            </a:r>
          </a:p>
          <a:p>
            <a:pPr marL="0" indent="0">
              <a:buNone/>
            </a:pPr>
            <a:r>
              <a:rPr lang="cs-CZ" sz="2000" dirty="0" smtClean="0"/>
              <a:t>(představte si jako jemný drobný lupínek)</a:t>
            </a:r>
          </a:p>
          <a:p>
            <a:pPr marL="0" indent="0">
              <a:buNone/>
            </a:pPr>
            <a:r>
              <a:rPr lang="cs-CZ" sz="2000" dirty="0" smtClean="0"/>
              <a:t>Plodolisty spolu srůstají – různým způsobem a vytvoří pestík</a:t>
            </a:r>
          </a:p>
          <a:p>
            <a:pPr marL="0" indent="0">
              <a:buNone/>
            </a:pPr>
            <a:r>
              <a:rPr lang="cs-CZ" sz="2000" dirty="0" smtClean="0"/>
              <a:t>Na plodolistu je místo – tzv. placenta – tam se tvoří vajíčka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Po oplození se mění:</a:t>
            </a:r>
          </a:p>
          <a:p>
            <a:pPr marL="0" indent="0">
              <a:buNone/>
            </a:pPr>
            <a:r>
              <a:rPr lang="cs-CZ" sz="2000" dirty="0" smtClean="0"/>
              <a:t>Vajíčka v semeno</a:t>
            </a:r>
          </a:p>
          <a:p>
            <a:pPr marL="0" indent="0">
              <a:buNone/>
            </a:pPr>
            <a:r>
              <a:rPr lang="cs-CZ" sz="2000" dirty="0" smtClean="0"/>
              <a:t>Obaly vajíčka v osemení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Semeník nebo celý pestík v plod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Stěny semeníku v tzv. oplodí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 descr="http://web2.mendelu.cz/af_211_multitext/obecna_botanika/obrazky/organologie/velke_pes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63" y="1796243"/>
            <a:ext cx="18669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59660" y="4063194"/>
            <a:ext cx="12284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4"/>
              </a:rPr>
              <a:t>http://web2.mendelu.cz/af_211_multitext/obecna_botanika/obrazky/organologie/velke_pestik.jpg</a:t>
            </a:r>
            <a:endParaRPr lang="cs-CZ" sz="1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249" y="236364"/>
            <a:ext cx="1491313" cy="118032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9387732" y="774842"/>
            <a:ext cx="614715" cy="20177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9183078" y="35596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t</a:t>
            </a:r>
            <a:r>
              <a:rPr lang="cs-CZ" b="1" dirty="0" smtClean="0"/>
              <a:t>ohle je jeden plodolist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7140304" y="5657671"/>
            <a:ext cx="1736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Břišní šev – místo, kde plodolisty spolu srůstá svými okraji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9483895" y="4669030"/>
            <a:ext cx="3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Hřbetní šev – místo kde střední cévní svazek</a:t>
            </a:r>
            <a:endParaRPr lang="cs-CZ" dirty="0"/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8630292" y="5901928"/>
            <a:ext cx="744825" cy="774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9960300" y="5363562"/>
            <a:ext cx="963512" cy="2073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55" y="2233427"/>
            <a:ext cx="1117657" cy="1244664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0412662" y="3109133"/>
            <a:ext cx="1736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Břišní šev – místo, kde plodolist srůstá svými okraji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9062083" y="1422668"/>
            <a:ext cx="3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Hřbetní šev – místo kde střední cévní svazek</a:t>
            </a:r>
            <a:endParaRPr lang="cs-CZ" dirty="0"/>
          </a:p>
        </p:txBody>
      </p:sp>
      <p:cxnSp>
        <p:nvCxnSpPr>
          <p:cNvPr id="26" name="Přímá spojnice se šipkou 25"/>
          <p:cNvCxnSpPr/>
          <p:nvPr/>
        </p:nvCxnSpPr>
        <p:spPr>
          <a:xfrm flipH="1" flipV="1">
            <a:off x="9960300" y="3400674"/>
            <a:ext cx="373795" cy="60398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10083979" y="2183877"/>
            <a:ext cx="500233" cy="14272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Obrázek 10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908" y="5244733"/>
            <a:ext cx="1705204" cy="1464292"/>
          </a:xfrm>
          <a:prstGeom prst="rect">
            <a:avLst/>
          </a:prstGeom>
        </p:spPr>
      </p:pic>
      <p:sp>
        <p:nvSpPr>
          <p:cNvPr id="1027" name="Obdélník 1026"/>
          <p:cNvSpPr/>
          <p:nvPr/>
        </p:nvSpPr>
        <p:spPr>
          <a:xfrm>
            <a:off x="4111997" y="4119192"/>
            <a:ext cx="1717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Ř</a:t>
            </a:r>
            <a:r>
              <a:rPr lang="cs-CZ" b="1" dirty="0" smtClean="0"/>
              <a:t>ez pestíkem - srůst 3 plodolistů, přepážky vymizely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10819059" y="5781230"/>
            <a:ext cx="1717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Ř</a:t>
            </a:r>
            <a:r>
              <a:rPr lang="cs-CZ" b="1" dirty="0" smtClean="0"/>
              <a:t>ez pestíkem - srůst 3 plodolistů</a:t>
            </a:r>
            <a:endParaRPr lang="cs-CZ" dirty="0"/>
          </a:p>
        </p:txBody>
      </p:sp>
      <p:sp>
        <p:nvSpPr>
          <p:cNvPr id="1028" name="Obdélník 1027"/>
          <p:cNvSpPr/>
          <p:nvPr/>
        </p:nvSpPr>
        <p:spPr>
          <a:xfrm>
            <a:off x="2845173" y="607283"/>
            <a:ext cx="410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Stavba pestíku se odráží ve stavbě plodu!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29" name="Obdélník 1028"/>
          <p:cNvSpPr/>
          <p:nvPr/>
        </p:nvSpPr>
        <p:spPr>
          <a:xfrm>
            <a:off x="507428" y="5755990"/>
            <a:ext cx="382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Soubor plodolistů v květu = gyneceum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30" name="Obdélník 1029"/>
          <p:cNvSpPr/>
          <p:nvPr/>
        </p:nvSpPr>
        <p:spPr>
          <a:xfrm>
            <a:off x="645864" y="672206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8"/>
              </a:rPr>
              <a:t>http://web2.mendelu.cz/af_211_multitext/obecna_botanika/preparaty/velke/kvet/pr_velke_tulipan_semenik.jpg</a:t>
            </a:r>
            <a:endParaRPr lang="cs-CZ" sz="1000" dirty="0"/>
          </a:p>
        </p:txBody>
      </p:sp>
      <p:sp>
        <p:nvSpPr>
          <p:cNvPr id="1031" name="Obdélník 1030"/>
          <p:cNvSpPr/>
          <p:nvPr/>
        </p:nvSpPr>
        <p:spPr>
          <a:xfrm>
            <a:off x="444502" y="6201838"/>
            <a:ext cx="4587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Podívejte se na příčný řez semeníkem tulipánu: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42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2304" y="218143"/>
            <a:ext cx="110283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>
                <a:solidFill>
                  <a:srgbClr val="0070C0"/>
                </a:solidFill>
              </a:rPr>
              <a:t>T</a:t>
            </a:r>
            <a:r>
              <a:rPr lang="cs-CZ" sz="2000" b="1" u="sng" dirty="0" smtClean="0">
                <a:solidFill>
                  <a:srgbClr val="0070C0"/>
                </a:solidFill>
              </a:rPr>
              <a:t>obolka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Suchý pukavý plod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Uvnitř je různě uspořádán, podle počtu plodolistů a typu jejich srůstu, může být </a:t>
            </a:r>
            <a:r>
              <a:rPr lang="cs-CZ" sz="2000" dirty="0" err="1" smtClean="0"/>
              <a:t>jednopouzdá</a:t>
            </a:r>
            <a:r>
              <a:rPr lang="cs-CZ" sz="2000" dirty="0" smtClean="0"/>
              <a:t> či </a:t>
            </a:r>
            <a:r>
              <a:rPr lang="cs-CZ" sz="2000" dirty="0" err="1" smtClean="0"/>
              <a:t>vícepouzdrá</a:t>
            </a:r>
            <a:endParaRPr lang="cs-CZ" sz="2000" dirty="0" smtClean="0"/>
          </a:p>
          <a:p>
            <a:r>
              <a:rPr lang="cs-CZ" sz="2000" dirty="0" smtClean="0"/>
              <a:t>Tobolky mohou pukat různými způsoby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Pukání švy – v místě břišního švu (náprstník, třezalka), v místě hřbetního švu (kosatec, šeřík, violka) nebo v místě obou švů naráz (viz snímek 2)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Pukání zuby – tobolka se otevře zuby – krátké prasknutí v místě b. švu nebo h. švu nebo obou typů naráz, např. prvosenka, kohoutek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Pukání víčkem – od spodní části tobolky se horní část oddělí – je jako víčko – drchnička, jitrocel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Pukání děrami – ve stěně tobolky se začnou tvořit otvory (mák, zvonek)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44230" y="6432160"/>
            <a:ext cx="202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kosatec </a:t>
            </a:r>
            <a:r>
              <a:rPr lang="cs-CZ" dirty="0" err="1" smtClean="0"/>
              <a:t>žlutofialový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2621688" y="4195481"/>
            <a:ext cx="1633460" cy="456461"/>
            <a:chOff x="2621688" y="4195481"/>
            <a:chExt cx="1633460" cy="456461"/>
          </a:xfrm>
        </p:grpSpPr>
        <p:sp>
          <p:nvSpPr>
            <p:cNvPr id="19" name="Obdélník 18"/>
            <p:cNvSpPr/>
            <p:nvPr/>
          </p:nvSpPr>
          <p:spPr>
            <a:xfrm>
              <a:off x="2621688" y="4195481"/>
              <a:ext cx="1633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k</a:t>
              </a:r>
              <a:r>
                <a:rPr lang="cs-CZ" dirty="0" smtClean="0"/>
                <a:t>osatec sibiřský</a:t>
              </a:r>
              <a:endParaRPr lang="cs-CZ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H="1">
              <a:off x="2645588" y="4580561"/>
              <a:ext cx="506848" cy="713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www.botanickafotogalerie.cz/highslide/images/large/162/Iris_sibiric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8" y="4367113"/>
            <a:ext cx="1836976" cy="23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otanickafotogalerie.cz/highslide/images/large/162/Iris_spur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90" y="4616252"/>
            <a:ext cx="1763692" cy="18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otanickafotogalerie.cz/highslide/images/large/68/Primula_veri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01" y="4338263"/>
            <a:ext cx="1923399" cy="25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9614207" y="3882197"/>
            <a:ext cx="162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rvosenka jarní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5667472" y="4371544"/>
            <a:ext cx="3490992" cy="2665003"/>
            <a:chOff x="5667472" y="4371544"/>
            <a:chExt cx="3490992" cy="2665003"/>
          </a:xfrm>
        </p:grpSpPr>
        <p:grpSp>
          <p:nvGrpSpPr>
            <p:cNvPr id="17" name="Skupina 16"/>
            <p:cNvGrpSpPr/>
            <p:nvPr/>
          </p:nvGrpSpPr>
          <p:grpSpPr>
            <a:xfrm>
              <a:off x="5887999" y="4894926"/>
              <a:ext cx="2691763" cy="2141621"/>
              <a:chOff x="353189" y="4562494"/>
              <a:chExt cx="2691763" cy="2141621"/>
            </a:xfrm>
          </p:grpSpPr>
          <p:pic>
            <p:nvPicPr>
              <p:cNvPr id="18" name="Picture 8" descr="Vanilka lusk zelený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544" y="4736592"/>
                <a:ext cx="2106480" cy="1579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Přímá spojnice 19"/>
              <p:cNvCxnSpPr/>
              <p:nvPr/>
            </p:nvCxnSpPr>
            <p:spPr>
              <a:xfrm flipH="1">
                <a:off x="1791432" y="4562494"/>
                <a:ext cx="1253520" cy="64600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bdélník 20"/>
              <p:cNvSpPr/>
              <p:nvPr/>
            </p:nvSpPr>
            <p:spPr>
              <a:xfrm>
                <a:off x="353189" y="6457894"/>
                <a:ext cx="2691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000">
                    <a:hlinkClick r:id="rId6"/>
                  </a:rPr>
                  <a:t>https://www.babiccinobchod.cz/clanky/vanilka/</a:t>
                </a:r>
                <a:endParaRPr lang="cs-CZ" sz="1000"/>
              </a:p>
            </p:txBody>
          </p:sp>
        </p:grpSp>
        <p:sp>
          <p:nvSpPr>
            <p:cNvPr id="5" name="Obdélník 4"/>
            <p:cNvSpPr/>
            <p:nvPr/>
          </p:nvSpPr>
          <p:spPr>
            <a:xfrm>
              <a:off x="5667472" y="4371544"/>
              <a:ext cx="34909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err="1">
                  <a:solidFill>
                    <a:srgbClr val="FF0000"/>
                  </a:solidFill>
                </a:rPr>
                <a:t>vanilovník</a:t>
              </a:r>
              <a:r>
                <a:rPr lang="cs-CZ" dirty="0">
                  <a:solidFill>
                    <a:srgbClr val="FF0000"/>
                  </a:solidFill>
                </a:rPr>
                <a:t> (vanilka) má </a:t>
              </a:r>
              <a:r>
                <a:rPr lang="cs-CZ" b="1" dirty="0">
                  <a:solidFill>
                    <a:srgbClr val="FF0000"/>
                  </a:solidFill>
                </a:rPr>
                <a:t>tobolku</a:t>
              </a:r>
              <a:r>
                <a:rPr lang="cs-CZ" dirty="0">
                  <a:solidFill>
                    <a:srgbClr val="FF0000"/>
                  </a:solidFill>
                </a:rPr>
                <a:t>, ne lusk, i když se říká vanilkový </a:t>
              </a:r>
              <a:r>
                <a:rPr lang="cs-CZ" dirty="0" smtClean="0">
                  <a:solidFill>
                    <a:srgbClr val="FF0000"/>
                  </a:solidFill>
                </a:rPr>
                <a:t>lusk</a:t>
              </a:r>
              <a:endParaRPr lang="cs-CZ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194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2304" y="218143"/>
            <a:ext cx="11028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 smtClean="0">
                <a:solidFill>
                  <a:srgbClr val="0070C0"/>
                </a:solidFill>
              </a:rPr>
              <a:t>Šešule a šešulka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Suchý pukavý </a:t>
            </a:r>
            <a:r>
              <a:rPr lang="cs-CZ" sz="2000" dirty="0" smtClean="0"/>
              <a:t>plod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Mezi šešulí a šešulkou je jen pouze velikostní rozdíl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Šešulka = d : š max</a:t>
            </a:r>
            <a:r>
              <a:rPr lang="cs-CZ" sz="2000" dirty="0" smtClean="0"/>
              <a:t>. 2 : 1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Šešule = je mnohem delší než širší – dělá dojem „lusku“</a:t>
            </a:r>
            <a:endParaRPr lang="cs-CZ" sz="2000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Často vypadá jako lusk nebo protáhlá tobolka, ale mezi díly („chlopněmi“), kterými se otevírá, je blanitá přepážka tzv. </a:t>
            </a:r>
            <a:r>
              <a:rPr lang="cs-CZ" sz="2000" u="sng" dirty="0" smtClean="0"/>
              <a:t>diafragma</a:t>
            </a:r>
            <a:endParaRPr lang="cs-CZ" sz="2000" u="sng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5055738" y="125164"/>
            <a:ext cx="4541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Příklady: (hl. čel. </a:t>
            </a:r>
            <a:r>
              <a:rPr lang="cs-CZ" dirty="0"/>
              <a:t>b</a:t>
            </a:r>
            <a:r>
              <a:rPr lang="cs-CZ" dirty="0" smtClean="0"/>
              <a:t>rukvovité)</a:t>
            </a:r>
          </a:p>
          <a:p>
            <a:r>
              <a:rPr lang="cs-CZ" dirty="0"/>
              <a:t>š</a:t>
            </a:r>
            <a:r>
              <a:rPr lang="cs-CZ" dirty="0" smtClean="0"/>
              <a:t>ešule: brukev řepka olejka, měsíčnice vytrvalá</a:t>
            </a:r>
          </a:p>
          <a:p>
            <a:r>
              <a:rPr lang="cs-CZ" dirty="0" smtClean="0"/>
              <a:t> šešulka: kokoška pastuší tobolka, penízek rolní, …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9614207" y="3882197"/>
            <a:ext cx="162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rvosenka jarní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9257435" y="5989834"/>
            <a:ext cx="749594" cy="380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botanickafotogalerie.cz/highslide/images/large/66/Thlaspi_arvense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0087" y="4071347"/>
            <a:ext cx="2734617" cy="20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otanickafotogalerie.cz/highslide/images/large/66/Thlaspi_arvens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12" y="3711725"/>
            <a:ext cx="2069737" cy="27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Skupina 26"/>
          <p:cNvGrpSpPr/>
          <p:nvPr/>
        </p:nvGrpSpPr>
        <p:grpSpPr>
          <a:xfrm>
            <a:off x="472741" y="3202206"/>
            <a:ext cx="2372549" cy="3259175"/>
            <a:chOff x="472741" y="3202206"/>
            <a:chExt cx="2372549" cy="3259175"/>
          </a:xfrm>
        </p:grpSpPr>
        <p:sp>
          <p:nvSpPr>
            <p:cNvPr id="19" name="Obdélník 18"/>
            <p:cNvSpPr/>
            <p:nvPr/>
          </p:nvSpPr>
          <p:spPr>
            <a:xfrm>
              <a:off x="472741" y="3202206"/>
              <a:ext cx="1742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v</a:t>
              </a:r>
              <a:r>
                <a:rPr lang="cs-CZ" dirty="0" smtClean="0"/>
                <a:t>še penízek rolní</a:t>
              </a:r>
              <a:endParaRPr lang="cs-CZ" dirty="0"/>
            </a:p>
          </p:txBody>
        </p:sp>
        <p:pic>
          <p:nvPicPr>
            <p:cNvPr id="2052" name="Picture 4" descr="http://www.botanickafotogalerie.cz/highslide/images/large/66/Thlaspi_arvense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40" y="3729521"/>
              <a:ext cx="2276550" cy="273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bdélník 21"/>
            <p:cNvSpPr/>
            <p:nvPr/>
          </p:nvSpPr>
          <p:spPr>
            <a:xfrm>
              <a:off x="1834506" y="3819902"/>
              <a:ext cx="865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šešulka</a:t>
              </a:r>
              <a:endParaRPr lang="cs-CZ" dirty="0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3783022" y="3340617"/>
            <a:ext cx="190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Plodenství šešulek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6755112" y="2795043"/>
            <a:ext cx="1947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Druhá polovina blanité části šešulky je pryč, uprostřed zůstala diafragma – na ní jsou semena</a:t>
            </a:r>
            <a:endParaRPr lang="cs-CZ" sz="1200" dirty="0"/>
          </a:p>
        </p:txBody>
      </p:sp>
      <p:grpSp>
        <p:nvGrpSpPr>
          <p:cNvPr id="28" name="Skupina 27"/>
          <p:cNvGrpSpPr/>
          <p:nvPr/>
        </p:nvGrpSpPr>
        <p:grpSpPr>
          <a:xfrm>
            <a:off x="9541635" y="2780178"/>
            <a:ext cx="2057659" cy="3681203"/>
            <a:chOff x="9541635" y="2780178"/>
            <a:chExt cx="2057659" cy="3681203"/>
          </a:xfrm>
        </p:grpSpPr>
        <p:pic>
          <p:nvPicPr>
            <p:cNvPr id="2050" name="Picture 2" descr="http://www.botanickafotogalerie.cz/highslide/images/large/66/Thlaspi_arvense1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635" y="3711725"/>
              <a:ext cx="2057659" cy="274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bdélník 24"/>
            <p:cNvSpPr/>
            <p:nvPr/>
          </p:nvSpPr>
          <p:spPr>
            <a:xfrm>
              <a:off x="9596915" y="2780178"/>
              <a:ext cx="19470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smtClean="0"/>
                <a:t>Obě blanité části šešulky jsou pryč, uprostřed zůstala diafragma – na ní jsou semena</a:t>
              </a:r>
              <a:endParaRPr lang="cs-CZ" sz="1200" dirty="0"/>
            </a:p>
          </p:txBody>
        </p:sp>
      </p:grpSp>
      <p:sp>
        <p:nvSpPr>
          <p:cNvPr id="26" name="Obdélník 25"/>
          <p:cNvSpPr/>
          <p:nvPr/>
        </p:nvSpPr>
        <p:spPr>
          <a:xfrm>
            <a:off x="8824849" y="6479307"/>
            <a:ext cx="112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diafragma</a:t>
            </a:r>
            <a:endParaRPr lang="cs-CZ" dirty="0"/>
          </a:p>
        </p:txBody>
      </p:sp>
      <p:pic>
        <p:nvPicPr>
          <p:cNvPr id="2058" name="Picture 10" descr="http://www.botanickafotogalerie.cz/highslide/images/large/66/Brassica_napus_subsp._napus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54004" y="360328"/>
            <a:ext cx="2161878" cy="14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062953" y="1148759"/>
            <a:ext cx="277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rukev řepka olejka - šešule</a:t>
            </a:r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7789980" y="1598198"/>
            <a:ext cx="1519245" cy="292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8249840" y="1742126"/>
            <a:ext cx="112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diafragma</a:t>
            </a:r>
            <a:endParaRPr lang="cs-CZ" dirty="0"/>
          </a:p>
        </p:txBody>
      </p:sp>
      <p:cxnSp>
        <p:nvCxnSpPr>
          <p:cNvPr id="36" name="Přímá spojnice 35"/>
          <p:cNvCxnSpPr/>
          <p:nvPr/>
        </p:nvCxnSpPr>
        <p:spPr>
          <a:xfrm flipH="1">
            <a:off x="9647900" y="1651581"/>
            <a:ext cx="1791210" cy="5506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9378995" y="1256508"/>
            <a:ext cx="1791210" cy="6420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6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botanika.wendys.cz/cache/preview/289a90338a250417d53997bcf49e4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78" y="3091237"/>
            <a:ext cx="1571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127" y="218112"/>
            <a:ext cx="10515600" cy="1607513"/>
          </a:xfrm>
        </p:spPr>
        <p:txBody>
          <a:bodyPr/>
          <a:lstStyle/>
          <a:p>
            <a:r>
              <a:rPr lang="cs-CZ" dirty="0"/>
              <a:t>Zvláštní </a:t>
            </a:r>
            <a:r>
              <a:rPr lang="cs-CZ" dirty="0" smtClean="0"/>
              <a:t>typ </a:t>
            </a:r>
            <a:r>
              <a:rPr lang="cs-CZ" dirty="0" smtClean="0"/>
              <a:t>plodů - </a:t>
            </a:r>
            <a:r>
              <a:rPr lang="cs-CZ" b="1" dirty="0" smtClean="0"/>
              <a:t>p</a:t>
            </a:r>
            <a:r>
              <a:rPr lang="cs-CZ" b="1" dirty="0" smtClean="0"/>
              <a:t>oltivé </a:t>
            </a:r>
            <a:r>
              <a:rPr lang="cs-CZ" b="1" dirty="0"/>
              <a:t>plody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7" y="10182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cs-CZ" sz="1800" dirty="0" smtClean="0"/>
              <a:t>semeník se po oplození poltí (láme) na jednosemenné díly – tedy na víc jednosemenných plodů (ale je to jeden </a:t>
            </a:r>
            <a:r>
              <a:rPr lang="cs-CZ" sz="1800" dirty="0" smtClean="0"/>
              <a:t>pestík/semeník </a:t>
            </a:r>
            <a:r>
              <a:rPr lang="cs-CZ" sz="1800" dirty="0" smtClean="0"/>
              <a:t>– měl by to být plod jeden)</a:t>
            </a:r>
          </a:p>
          <a:p>
            <a:pPr marL="0" indent="0">
              <a:buNone/>
            </a:pPr>
            <a:r>
              <a:rPr lang="cs-CZ" sz="2000" b="1" dirty="0" smtClean="0"/>
              <a:t>dvounažka </a:t>
            </a:r>
            <a:r>
              <a:rPr lang="cs-CZ" sz="2000" dirty="0" smtClean="0"/>
              <a:t>– jeden pestík – ale dva plody – dvě nažky, každá s křídlem, javory, andělika, …</a:t>
            </a:r>
          </a:p>
          <a:p>
            <a:pPr marL="0" indent="0">
              <a:buNone/>
            </a:pPr>
            <a:r>
              <a:rPr lang="cs-CZ" sz="2000" b="1" dirty="0" smtClean="0"/>
              <a:t>diskovitý plod </a:t>
            </a:r>
            <a:r>
              <a:rPr lang="cs-CZ" sz="2000" dirty="0" smtClean="0"/>
              <a:t>-  skládá se z jednosemenných malých plodů – tzv. </a:t>
            </a:r>
            <a:r>
              <a:rPr lang="cs-CZ" sz="2000" dirty="0" err="1" smtClean="0"/>
              <a:t>merikarpií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/>
              <a:t>s</a:t>
            </a:r>
            <a:r>
              <a:rPr lang="cs-CZ" sz="2000" b="1" dirty="0" smtClean="0"/>
              <a:t>truk </a:t>
            </a:r>
            <a:r>
              <a:rPr lang="cs-CZ" sz="2000" dirty="0" smtClean="0"/>
              <a:t>– suchý jednosemenný plod, v době zralosti se zaškrcuje na jednosemenné díly </a:t>
            </a:r>
          </a:p>
          <a:p>
            <a:pPr marL="0" indent="0">
              <a:buNone/>
            </a:pPr>
            <a:r>
              <a:rPr lang="cs-CZ" sz="2000" dirty="0" smtClean="0"/>
              <a:t>(ředkev ohnice, čičorka)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/>
              <a:t>t</a:t>
            </a:r>
            <a:r>
              <a:rPr lang="cs-CZ" sz="2000" b="1" dirty="0" smtClean="0"/>
              <a:t>vrdka – </a:t>
            </a:r>
            <a:r>
              <a:rPr lang="cs-CZ" sz="2000" dirty="0" smtClean="0"/>
              <a:t>typický plod čel. </a:t>
            </a:r>
          </a:p>
          <a:p>
            <a:pPr marL="0" indent="0">
              <a:buNone/>
            </a:pPr>
            <a:r>
              <a:rPr lang="cs-CZ" sz="2000" dirty="0" smtClean="0"/>
              <a:t>h</a:t>
            </a:r>
            <a:r>
              <a:rPr lang="cs-CZ" sz="2000" dirty="0" smtClean="0"/>
              <a:t>luchavkovité</a:t>
            </a:r>
          </a:p>
          <a:p>
            <a:pPr marL="0" indent="0">
              <a:buNone/>
            </a:pPr>
            <a:r>
              <a:rPr lang="cs-CZ" sz="2000" dirty="0" smtClean="0"/>
              <a:t>jeden </a:t>
            </a:r>
            <a:r>
              <a:rPr lang="cs-CZ" sz="2000" dirty="0" err="1" smtClean="0"/>
              <a:t>douplodolistový</a:t>
            </a:r>
            <a:r>
              <a:rPr lang="cs-CZ" sz="2000" dirty="0" smtClean="0"/>
              <a:t> pestík</a:t>
            </a:r>
          </a:p>
          <a:p>
            <a:pPr marL="0" indent="0">
              <a:buNone/>
            </a:pPr>
            <a:r>
              <a:rPr lang="cs-CZ" sz="2000" dirty="0" smtClean="0"/>
              <a:t>se v době zralosti poltí </a:t>
            </a:r>
          </a:p>
          <a:p>
            <a:pPr marL="0" indent="0">
              <a:buNone/>
            </a:pPr>
            <a:r>
              <a:rPr lang="cs-CZ" sz="2000" dirty="0" smtClean="0"/>
              <a:t>na 4 jednosemenné díly - tvrdky</a:t>
            </a:r>
            <a:endParaRPr lang="cs-CZ" sz="2000" dirty="0" smtClean="0"/>
          </a:p>
          <a:p>
            <a:pPr marL="0" indent="0">
              <a:buNone/>
            </a:pPr>
            <a:endParaRPr lang="cs-CZ" sz="20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2276886" y="3118685"/>
            <a:ext cx="9311363" cy="3423568"/>
            <a:chOff x="2276886" y="3118685"/>
            <a:chExt cx="9311363" cy="3423568"/>
          </a:xfrm>
        </p:grpSpPr>
        <p:pic>
          <p:nvPicPr>
            <p:cNvPr id="1028" name="Picture 4" descr="http://www.botanickafotogalerie.cz/highslide/images/large/70/Malva_neglecta_plo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95" y="3120483"/>
              <a:ext cx="3580511" cy="307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5753721" y="3118685"/>
              <a:ext cx="35779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léz přehlížený, diskovitý plod z </a:t>
              </a:r>
              <a:r>
                <a:rPr lang="cs-CZ" dirty="0" err="1" smtClean="0"/>
                <a:t>merikarpií</a:t>
              </a:r>
              <a:endParaRPr lang="cs-CZ" dirty="0" smtClean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6721827" y="5746671"/>
              <a:ext cx="35779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j</a:t>
              </a:r>
              <a:r>
                <a:rPr lang="cs-CZ" dirty="0" smtClean="0"/>
                <a:t>edno </a:t>
              </a:r>
              <a:r>
                <a:rPr lang="cs-CZ" dirty="0" err="1" smtClean="0"/>
                <a:t>merikarpium</a:t>
              </a:r>
              <a:endParaRPr lang="cs-CZ" dirty="0" smtClean="0"/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 flipH="1" flipV="1">
              <a:off x="7272127" y="5053529"/>
              <a:ext cx="538674" cy="668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délník 12"/>
            <p:cNvSpPr/>
            <p:nvPr/>
          </p:nvSpPr>
          <p:spPr>
            <a:xfrm>
              <a:off x="10879205" y="5895922"/>
              <a:ext cx="7090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léz lesní</a:t>
              </a:r>
              <a:endParaRPr lang="cs-CZ" dirty="0" smtClean="0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4148924" y="5113120"/>
              <a:ext cx="20423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h</a:t>
              </a:r>
              <a:r>
                <a:rPr lang="cs-CZ" dirty="0" smtClean="0"/>
                <a:t>luchavka bílá </a:t>
              </a:r>
              <a:endParaRPr lang="cs-CZ" dirty="0" smtClean="0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2276886" y="5352892"/>
              <a:ext cx="20423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smtClean="0"/>
                <a:t>čistec lesní, tvrdky</a:t>
              </a:r>
              <a:endParaRPr lang="cs-CZ" dirty="0" smtClean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3880920" y="3031960"/>
            <a:ext cx="7229512" cy="3721263"/>
            <a:chOff x="3880920" y="3031960"/>
            <a:chExt cx="7229512" cy="3721263"/>
          </a:xfrm>
        </p:grpSpPr>
        <p:pic>
          <p:nvPicPr>
            <p:cNvPr id="1030" name="Picture 6" descr="rozpadavy_plod_Malva_sylvestri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7338" y="5514973"/>
              <a:ext cx="110490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Přímá spojnice se šipkou 13"/>
            <p:cNvCxnSpPr/>
            <p:nvPr/>
          </p:nvCxnSpPr>
          <p:spPr>
            <a:xfrm>
              <a:off x="8848436" y="5931337"/>
              <a:ext cx="1016000" cy="3274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/>
            <p:cNvSpPr/>
            <p:nvPr/>
          </p:nvSpPr>
          <p:spPr>
            <a:xfrm>
              <a:off x="9581616" y="5002072"/>
              <a:ext cx="1528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diskovitý plod </a:t>
              </a:r>
            </a:p>
          </p:txBody>
        </p:sp>
        <p:sp>
          <p:nvSpPr>
            <p:cNvPr id="15" name="Pravá složená závorka 14"/>
            <p:cNvSpPr/>
            <p:nvPr/>
          </p:nvSpPr>
          <p:spPr>
            <a:xfrm rot="16200000">
              <a:off x="10066438" y="5272066"/>
              <a:ext cx="476620" cy="6717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3880920" y="3031960"/>
              <a:ext cx="14987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truk</a:t>
              </a:r>
            </a:p>
            <a:p>
              <a:r>
                <a:rPr lang="cs-CZ" dirty="0"/>
                <a:t>ř</a:t>
              </a:r>
              <a:r>
                <a:rPr lang="cs-CZ" dirty="0" smtClean="0"/>
                <a:t>edkev ohnice</a:t>
              </a:r>
              <a:endParaRPr lang="cs-CZ" dirty="0"/>
            </a:p>
          </p:txBody>
        </p:sp>
      </p:grpSp>
      <p:pic>
        <p:nvPicPr>
          <p:cNvPr id="1034" name="Picture 10" descr="http://www.botanickafotogalerie.cz/highslide/images/large/137/Lamium_album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3" y="5505490"/>
            <a:ext cx="1109353" cy="8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c/c7/0975-Stachys_sylvatica-Zl%C3%ADn_7.12.JPG/800px-0975-Stachys_sylvatica-Zl%C3%ADn_7.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9" y="5252648"/>
            <a:ext cx="1572464" cy="15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2397133" y="6293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Autor: Vojtěch Zavadil – Vlastní dílo, CC BY-SA 3.0, https://commons.wikimedia.org/w/index.php?curid=20371379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2553344" y="6214902"/>
            <a:ext cx="535306" cy="41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3"/>
          <p:cNvGrpSpPr/>
          <p:nvPr/>
        </p:nvGrpSpPr>
        <p:grpSpPr>
          <a:xfrm>
            <a:off x="9618123" y="917996"/>
            <a:ext cx="2972603" cy="3651727"/>
            <a:chOff x="9618123" y="917996"/>
            <a:chExt cx="2972603" cy="3651727"/>
          </a:xfrm>
        </p:grpSpPr>
        <p:pic>
          <p:nvPicPr>
            <p:cNvPr id="1026" name="Picture 2" descr="http://www.botanickafotogalerie.cz/highslide/images/large/172/Acer_pseudoplatanus1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123" y="2040236"/>
              <a:ext cx="2268107" cy="252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10752176" y="917996"/>
              <a:ext cx="18385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j</a:t>
              </a:r>
              <a:r>
                <a:rPr lang="cs-CZ" dirty="0" smtClean="0"/>
                <a:t>avor </a:t>
              </a:r>
              <a:r>
                <a:rPr lang="cs-CZ" dirty="0" smtClean="0"/>
                <a:t>klen,</a:t>
              </a:r>
              <a:endParaRPr lang="cs-CZ" dirty="0" smtClean="0"/>
            </a:p>
            <a:p>
              <a:r>
                <a:rPr lang="cs-CZ" dirty="0"/>
                <a:t>o</a:t>
              </a:r>
              <a:r>
                <a:rPr lang="cs-CZ" dirty="0" smtClean="0"/>
                <a:t>křídlená </a:t>
              </a:r>
              <a:r>
                <a:rPr lang="cs-CZ" dirty="0" smtClean="0"/>
                <a:t>dvounažka</a:t>
              </a:r>
            </a:p>
            <a:p>
              <a:r>
                <a:rPr lang="cs-CZ" dirty="0" smtClean="0"/>
                <a:t>(plodenství dvounažek)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49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stavbě plodu se odráží stavba pestíku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Plody můžeme rozdělit podle různých kritérií: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u="sng" dirty="0" smtClean="0"/>
              <a:t>Podle toho, z jakého počtu plodolistů vznikly </a:t>
            </a:r>
          </a:p>
          <a:p>
            <a:pPr>
              <a:buFontTx/>
              <a:buChar char="-"/>
            </a:pPr>
            <a:r>
              <a:rPr lang="cs-CZ" sz="1800" dirty="0" err="1" smtClean="0"/>
              <a:t>Jednoplodolistové</a:t>
            </a:r>
            <a:r>
              <a:rPr lang="cs-CZ" sz="1800" dirty="0" smtClean="0"/>
              <a:t> – </a:t>
            </a:r>
            <a:r>
              <a:rPr lang="cs-CZ" sz="1800" dirty="0" err="1" smtClean="0"/>
              <a:t>apokarpní</a:t>
            </a:r>
            <a:endParaRPr lang="cs-CZ" sz="1800" dirty="0" smtClean="0"/>
          </a:p>
          <a:p>
            <a:pPr>
              <a:buFontTx/>
              <a:buChar char="-"/>
            </a:pPr>
            <a:r>
              <a:rPr lang="cs-CZ" sz="1800" dirty="0" err="1" smtClean="0"/>
              <a:t>Víceplodolistové</a:t>
            </a:r>
            <a:r>
              <a:rPr lang="cs-CZ" sz="1800" dirty="0" smtClean="0"/>
              <a:t> – </a:t>
            </a:r>
            <a:r>
              <a:rPr lang="cs-CZ" sz="1800" dirty="0" err="1" smtClean="0"/>
              <a:t>cenokarpní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u="sng" dirty="0" smtClean="0"/>
              <a:t>Podle toho, kolik oplodí </a:t>
            </a:r>
            <a:r>
              <a:rPr lang="cs-CZ" sz="1800" u="sng" dirty="0" smtClean="0"/>
              <a:t>plodu obsahuje </a:t>
            </a:r>
            <a:r>
              <a:rPr lang="cs-CZ" sz="1800" u="sng" dirty="0" smtClean="0"/>
              <a:t>vody</a:t>
            </a:r>
          </a:p>
          <a:p>
            <a:pPr>
              <a:buFontTx/>
              <a:buChar char="-"/>
            </a:pPr>
            <a:r>
              <a:rPr lang="cs-CZ" sz="1800" dirty="0" smtClean="0"/>
              <a:t>Dužnaté</a:t>
            </a:r>
          </a:p>
          <a:p>
            <a:pPr>
              <a:buFontTx/>
              <a:buChar char="-"/>
            </a:pPr>
            <a:r>
              <a:rPr lang="cs-CZ" sz="1800" dirty="0" smtClean="0"/>
              <a:t>Suché</a:t>
            </a:r>
          </a:p>
          <a:p>
            <a:pPr marL="0" indent="0">
              <a:buNone/>
            </a:pPr>
            <a:r>
              <a:rPr lang="cs-CZ" sz="1800" u="sng" dirty="0" smtClean="0"/>
              <a:t>Podle toho, jaké části květu se na jeho vzniku </a:t>
            </a:r>
            <a:r>
              <a:rPr lang="cs-CZ" sz="1800" u="sng" dirty="0" smtClean="0"/>
              <a:t>podílejí</a:t>
            </a:r>
            <a:endParaRPr lang="cs-CZ" sz="1800" u="sng" dirty="0" smtClean="0"/>
          </a:p>
          <a:p>
            <a:pPr>
              <a:buFontTx/>
              <a:buChar char="-"/>
            </a:pPr>
            <a:r>
              <a:rPr lang="cs-CZ" sz="1800" dirty="0" smtClean="0"/>
              <a:t>Pravé – na vzniku pravého plodu se podílejí jen plodolisty (např. nažka)</a:t>
            </a:r>
          </a:p>
          <a:p>
            <a:pPr>
              <a:buFontTx/>
              <a:buChar char="-"/>
            </a:pPr>
            <a:r>
              <a:rPr lang="cs-CZ" sz="1800" dirty="0" smtClean="0"/>
              <a:t>Nepravé – na vzniku plodu se podílejí i jiné součásti květu – např. květní lůžko, listeny, …(např. šípek, jahoda, ananas)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7007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r>
              <a:rPr lang="cs-CZ" dirty="0" smtClean="0"/>
              <a:t>Plodenství x souplodí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427" y="1311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Ploden</a:t>
            </a:r>
            <a:r>
              <a:rPr lang="cs-CZ" u="sng" dirty="0" smtClean="0"/>
              <a:t>ství</a:t>
            </a:r>
            <a:r>
              <a:rPr lang="cs-CZ" dirty="0" smtClean="0"/>
              <a:t> = soubor plodů vzniklých z jednoho květen</a:t>
            </a:r>
            <a:r>
              <a:rPr lang="cs-CZ" u="sng" dirty="0" smtClean="0"/>
              <a:t>ství</a:t>
            </a:r>
          </a:p>
          <a:p>
            <a:pPr marL="0" indent="0">
              <a:buNone/>
            </a:pPr>
            <a:r>
              <a:rPr lang="cs-CZ" sz="2000" dirty="0" smtClean="0"/>
              <a:t>(květenství = soubor květů na společném vřetenu (stonku) květenství, většina krytosemenných rostlin má květenství, listovité útvary v květenství označujeme jako listeny)</a:t>
            </a:r>
          </a:p>
          <a:p>
            <a:pPr marL="0" indent="0">
              <a:buNone/>
            </a:pPr>
            <a:r>
              <a:rPr lang="cs-CZ" sz="2000" dirty="0" smtClean="0"/>
              <a:t>Např. souplodí bobulí réva vinná, plodenství nažek lípa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dirty="0" smtClean="0"/>
              <a:t>Souplodí = soubor květů vzniklých z jednoho </a:t>
            </a:r>
            <a:r>
              <a:rPr lang="cs-CZ" dirty="0" smtClean="0"/>
              <a:t>květu</a:t>
            </a:r>
            <a:endParaRPr lang="cs-CZ" dirty="0" smtClean="0"/>
          </a:p>
          <a:p>
            <a:pPr marL="0" indent="0">
              <a:buNone/>
            </a:pPr>
            <a:r>
              <a:rPr lang="cs-CZ" sz="2000" dirty="0" smtClean="0"/>
              <a:t> – je jeden květ – má více </a:t>
            </a:r>
            <a:r>
              <a:rPr lang="cs-CZ" sz="2000" dirty="0" err="1" smtClean="0"/>
              <a:t>jednoplodolistových</a:t>
            </a:r>
            <a:r>
              <a:rPr lang="cs-CZ" sz="2000" dirty="0" smtClean="0"/>
              <a:t> pestíků – z každého pestíku jeden plod</a:t>
            </a:r>
          </a:p>
          <a:p>
            <a:pPr marL="0" indent="0">
              <a:buNone/>
            </a:pPr>
            <a:r>
              <a:rPr lang="cs-CZ" sz="2000" dirty="0" smtClean="0"/>
              <a:t>- např. souplodí peckovic ostružiník, maliník, souplodí nažek jahodník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172" name="Picture 4" descr="PLOD Lípa srdčitá - Tilia cor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60" y="2357681"/>
            <a:ext cx="2212333" cy="16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0729951" y="1180425"/>
            <a:ext cx="952622" cy="14570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0218675" y="745347"/>
            <a:ext cx="68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listen</a:t>
            </a:r>
            <a:endParaRPr lang="cs-CZ" dirty="0"/>
          </a:p>
        </p:txBody>
      </p:sp>
      <p:pic>
        <p:nvPicPr>
          <p:cNvPr id="7174" name="Picture 6" descr="http://www.botanickafotogalerie.cz/highslide/images/large/80/Rubus_caesius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7" y="5017760"/>
            <a:ext cx="1520611" cy="14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botanickafotogalerie.cz/highslide/images/large/80/Fragaria_vesc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40" y="4634968"/>
            <a:ext cx="1496646" cy="20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avor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23" y="2277642"/>
            <a:ext cx="2225964" cy="16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9616" y="3186077"/>
            <a:ext cx="365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https://cdn.myshoptet.com/usr/www.zahradnictvi-spomysl.cz/user/shop/detail_alt_1/87035-1_favorit.jpg?5ddeae7d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8386618" y="832697"/>
            <a:ext cx="203200" cy="479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8041940" y="316148"/>
            <a:ext cx="255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omůcka k zapamatování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606788" y="5074921"/>
            <a:ext cx="381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ažky – ta „zrníčka“ na povrchu jahody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250022" y="4835311"/>
            <a:ext cx="203200" cy="479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0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813" y="119918"/>
            <a:ext cx="10515600" cy="1325563"/>
          </a:xfrm>
        </p:spPr>
        <p:txBody>
          <a:bodyPr/>
          <a:lstStyle/>
          <a:p>
            <a:r>
              <a:rPr lang="cs-CZ" dirty="0" smtClean="0"/>
              <a:t>Typy plodů </a:t>
            </a:r>
            <a:r>
              <a:rPr lang="cs-CZ" sz="3000" dirty="0" smtClean="0"/>
              <a:t>(</a:t>
            </a:r>
            <a:r>
              <a:rPr lang="cs-CZ" sz="3000" dirty="0" smtClean="0">
                <a:solidFill>
                  <a:srgbClr val="FF0000"/>
                </a:solidFill>
              </a:rPr>
              <a:t>rozdělíme si podle množství vody v oplodí</a:t>
            </a:r>
            <a:r>
              <a:rPr lang="cs-CZ" sz="3000" dirty="0" smtClean="0"/>
              <a:t>)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813" y="1445481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u="sng" dirty="0" smtClean="0"/>
              <a:t>Plody dužnaté </a:t>
            </a:r>
            <a:r>
              <a:rPr lang="cs-CZ" dirty="0" smtClean="0"/>
              <a:t>(bez ohledu z jakého počtu plodolistů vznikly)</a:t>
            </a:r>
          </a:p>
          <a:p>
            <a:pPr marL="0" indent="0">
              <a:buNone/>
            </a:pPr>
            <a:r>
              <a:rPr lang="cs-CZ" dirty="0" smtClean="0"/>
              <a:t>Bobule, peckovice, </a:t>
            </a:r>
            <a:r>
              <a:rPr lang="cs-CZ" dirty="0" err="1" smtClean="0"/>
              <a:t>hesperidium</a:t>
            </a:r>
            <a:r>
              <a:rPr lang="cs-CZ" dirty="0" smtClean="0"/>
              <a:t>, </a:t>
            </a:r>
            <a:r>
              <a:rPr lang="cs-CZ" dirty="0"/>
              <a:t>dužnatá </a:t>
            </a:r>
            <a:r>
              <a:rPr lang="cs-CZ" dirty="0" smtClean="0"/>
              <a:t>tobolka, malvice, šípek, ananas, jahoda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u="sng" dirty="0" smtClean="0"/>
              <a:t>Plody suché</a:t>
            </a:r>
          </a:p>
          <a:p>
            <a:pPr marL="514350" indent="-514350">
              <a:buAutoNum type="alphaUcPeriod"/>
            </a:pPr>
            <a:r>
              <a:rPr lang="cs-CZ" dirty="0" err="1" smtClean="0"/>
              <a:t>Jednoplodolistové</a:t>
            </a:r>
            <a:r>
              <a:rPr lang="cs-CZ" dirty="0" smtClean="0"/>
              <a:t> - </a:t>
            </a:r>
            <a:r>
              <a:rPr lang="cs-CZ" dirty="0" err="1" smtClean="0"/>
              <a:t>apokarpní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Měchýřek, lusk, nažka</a:t>
            </a:r>
          </a:p>
          <a:p>
            <a:pPr marL="0" indent="0">
              <a:buNone/>
            </a:pPr>
            <a:r>
              <a:rPr lang="cs-CZ" dirty="0" smtClean="0"/>
              <a:t>B. </a:t>
            </a:r>
            <a:r>
              <a:rPr lang="cs-CZ" dirty="0" err="1" smtClean="0"/>
              <a:t>Víceplodolistové</a:t>
            </a:r>
            <a:r>
              <a:rPr lang="cs-CZ" dirty="0" smtClean="0"/>
              <a:t> – </a:t>
            </a:r>
            <a:r>
              <a:rPr lang="cs-CZ" dirty="0" err="1" smtClean="0"/>
              <a:t>cenokarpní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Nažka, oříšek, obilka, mošnička, </a:t>
            </a:r>
            <a:r>
              <a:rPr lang="cs-CZ" dirty="0" smtClean="0"/>
              <a:t>tobolka, šešule/šešulka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740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7513"/>
          </a:xfrm>
        </p:spPr>
        <p:txBody>
          <a:bodyPr>
            <a:normAutofit/>
          </a:bodyPr>
          <a:lstStyle/>
          <a:p>
            <a:r>
              <a:rPr lang="cs-CZ" dirty="0"/>
              <a:t>Zvláštní </a:t>
            </a:r>
            <a:r>
              <a:rPr lang="cs-CZ" dirty="0" smtClean="0"/>
              <a:t>typ </a:t>
            </a:r>
            <a:r>
              <a:rPr lang="cs-CZ" dirty="0" smtClean="0"/>
              <a:t>plodů </a:t>
            </a:r>
            <a:r>
              <a:rPr lang="cs-CZ" sz="2200" dirty="0" smtClean="0"/>
              <a:t>(nehledě na přechozí kategorie)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Poltivé plody </a:t>
            </a:r>
            <a:r>
              <a:rPr lang="cs-CZ" dirty="0" smtClean="0"/>
              <a:t>– semeník se po oplození poltí (láme) na jednosemenné díly – tedy na víc jednosemenných plodů (ale je to jeden pestík – měl by to být plod jeden)</a:t>
            </a:r>
          </a:p>
          <a:p>
            <a:pPr marL="0" indent="0">
              <a:buNone/>
            </a:pPr>
            <a:r>
              <a:rPr lang="cs-CZ" dirty="0" smtClean="0"/>
              <a:t>dvounažka, </a:t>
            </a:r>
            <a:r>
              <a:rPr lang="cs-CZ" dirty="0" smtClean="0"/>
              <a:t>diskovitý plod, </a:t>
            </a:r>
            <a:r>
              <a:rPr lang="cs-CZ" dirty="0" smtClean="0"/>
              <a:t>struk, tvrdka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92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Jednotlivé typy plodů – popis a příklady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29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1) Dužnaté plody</a:t>
            </a:r>
          </a:p>
          <a:p>
            <a:pPr marL="0" indent="0">
              <a:buNone/>
            </a:pPr>
            <a:r>
              <a:rPr lang="cs-CZ" sz="2000" dirty="0"/>
              <a:t>(</a:t>
            </a:r>
            <a:r>
              <a:rPr lang="cs-CZ" sz="2000" dirty="0" smtClean="0"/>
              <a:t>Nebudeme je rozdělovat podle počtu plodolistů, ze kterého byl </a:t>
            </a:r>
            <a:r>
              <a:rPr lang="cs-CZ" sz="2000" dirty="0"/>
              <a:t>p</a:t>
            </a:r>
            <a:r>
              <a:rPr lang="cs-CZ" sz="2000" dirty="0" smtClean="0"/>
              <a:t>estík tvořen.)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Bobule</a:t>
            </a:r>
          </a:p>
          <a:p>
            <a:pPr>
              <a:buFontTx/>
              <a:buChar char="-"/>
            </a:pPr>
            <a:r>
              <a:rPr lang="cs-CZ" sz="2000" dirty="0" smtClean="0"/>
              <a:t>Dužnaté oplodí, uvnitř semena</a:t>
            </a:r>
          </a:p>
          <a:p>
            <a:pPr>
              <a:buFontTx/>
              <a:buChar char="-"/>
            </a:pPr>
            <a:r>
              <a:rPr lang="cs-CZ" sz="2000" dirty="0" smtClean="0"/>
              <a:t>Příklad: paprika roční - viz obrázek </a:t>
            </a:r>
          </a:p>
          <a:p>
            <a:pPr marL="0" indent="0">
              <a:buNone/>
            </a:pPr>
            <a:r>
              <a:rPr lang="cs-CZ" sz="2000" dirty="0" smtClean="0"/>
              <a:t>Další bobule:</a:t>
            </a:r>
          </a:p>
          <a:p>
            <a:pPr marL="0" indent="0">
              <a:buNone/>
            </a:pPr>
            <a:r>
              <a:rPr lang="cs-CZ" sz="2000" dirty="0" smtClean="0"/>
              <a:t>Okurka, meloun, réva vinná, rybíz, </a:t>
            </a:r>
          </a:p>
          <a:p>
            <a:pPr marL="0" indent="0">
              <a:buNone/>
            </a:pPr>
            <a:r>
              <a:rPr lang="cs-CZ" sz="2000" dirty="0" smtClean="0"/>
              <a:t>tykev (</a:t>
            </a:r>
            <a:r>
              <a:rPr lang="cs-CZ" sz="2000" dirty="0" err="1" smtClean="0"/>
              <a:t>patizon</a:t>
            </a:r>
            <a:r>
              <a:rPr lang="cs-CZ" sz="2000" dirty="0" smtClean="0"/>
              <a:t>, cuketa, dýně), angrešt,</a:t>
            </a:r>
          </a:p>
          <a:p>
            <a:pPr marL="0" indent="0">
              <a:buNone/>
            </a:pPr>
            <a:r>
              <a:rPr lang="cs-CZ" sz="2000" dirty="0" smtClean="0"/>
              <a:t>brusinka, borůvka, banán, rajče, </a:t>
            </a:r>
            <a:r>
              <a:rPr lang="cs-CZ" sz="2000" dirty="0" smtClean="0"/>
              <a:t>pepřovník,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konvalinka, zimolez, ptačí zob, klikva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9388925" y="2519016"/>
            <a:ext cx="280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Oplodí</a:t>
            </a:r>
            <a:r>
              <a:rPr lang="cs-CZ" dirty="0" smtClean="0"/>
              <a:t>: exokarp + mezokarp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500019" y="3250391"/>
            <a:ext cx="1472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nitřní žebra </a:t>
            </a:r>
            <a:r>
              <a:rPr lang="cs-CZ" dirty="0" smtClean="0"/>
              <a:t>– ze </a:t>
            </a:r>
            <a:r>
              <a:rPr lang="cs-CZ" dirty="0" smtClean="0"/>
              <a:t>3 plodolistů ze kterých srůstal </a:t>
            </a:r>
            <a:r>
              <a:rPr lang="cs-CZ" dirty="0" smtClean="0"/>
              <a:t>pestík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72172" y="2606586"/>
            <a:ext cx="20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Příčný řez paprikou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10067436" y="4081060"/>
            <a:ext cx="1729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lacenta </a:t>
            </a:r>
          </a:p>
          <a:p>
            <a:r>
              <a:rPr lang="cs-CZ" dirty="0" smtClean="0"/>
              <a:t>= místo na plodolistu, kde vznikají vajíčka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07356" y="5940697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semena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0048260" y="5276217"/>
            <a:ext cx="2068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ezokarp</a:t>
            </a:r>
          </a:p>
          <a:p>
            <a:r>
              <a:rPr lang="cs-CZ" dirty="0" smtClean="0"/>
              <a:t>(to </a:t>
            </a:r>
            <a:r>
              <a:rPr lang="cs-CZ" dirty="0" smtClean="0"/>
              <a:t>masité, dužnaté)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971218" y="3036998"/>
            <a:ext cx="1348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e</a:t>
            </a:r>
            <a:r>
              <a:rPr lang="cs-CZ" b="1" dirty="0" smtClean="0"/>
              <a:t>xokarp</a:t>
            </a:r>
            <a:r>
              <a:rPr lang="cs-CZ" dirty="0" smtClean="0"/>
              <a:t> </a:t>
            </a:r>
          </a:p>
          <a:p>
            <a:r>
              <a:rPr lang="cs-CZ" dirty="0" smtClean="0"/>
              <a:t>(ta „slupka“)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9388925" y="2520376"/>
            <a:ext cx="280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Oplodí</a:t>
            </a:r>
            <a:r>
              <a:rPr lang="cs-CZ" dirty="0" smtClean="0"/>
              <a:t>: exokarp + mezokarp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6972172" y="2607946"/>
            <a:ext cx="20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Příčný řez paprikou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>
            <a:off x="8600335" y="6252878"/>
            <a:ext cx="1223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Foto Brabcová</a:t>
            </a:r>
            <a:endParaRPr lang="cs-CZ" sz="1400" dirty="0"/>
          </a:p>
        </p:txBody>
      </p:sp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82" y="3036998"/>
            <a:ext cx="2665693" cy="35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Přímá spojnice 21"/>
          <p:cNvCxnSpPr/>
          <p:nvPr/>
        </p:nvCxnSpPr>
        <p:spPr>
          <a:xfrm flipV="1">
            <a:off x="8078191" y="4524900"/>
            <a:ext cx="1870459" cy="365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endCxn id="9" idx="1"/>
          </p:cNvCxnSpPr>
          <p:nvPr/>
        </p:nvCxnSpPr>
        <p:spPr>
          <a:xfrm>
            <a:off x="9095638" y="5588998"/>
            <a:ext cx="952622" cy="103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9223723" y="3663716"/>
            <a:ext cx="747495" cy="5709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6100624" y="4789716"/>
            <a:ext cx="1671770" cy="11031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9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www.botanickafotogalerie.cz/highslide/images/large/43/Juglans_regi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29" y="4130211"/>
            <a:ext cx="1538992" cy="12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7128"/>
            <a:ext cx="10515600" cy="590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Peckovice </a:t>
            </a:r>
            <a:r>
              <a:rPr lang="cs-CZ" sz="2000" dirty="0" smtClean="0">
                <a:solidFill>
                  <a:srgbClr val="0070C0"/>
                </a:solidFill>
              </a:rPr>
              <a:t>– pravý plod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2000" dirty="0" smtClean="0"/>
              <a:t>Oplodí: exokarp (slupka třešně), mezokarp (to dužnaté), sklerenchymatický endokarp (pecka), </a:t>
            </a:r>
            <a:r>
              <a:rPr lang="cs-CZ" sz="2000" dirty="0"/>
              <a:t>uvnitř </a:t>
            </a:r>
            <a:r>
              <a:rPr lang="cs-CZ" sz="2000" dirty="0" smtClean="0"/>
              <a:t>semeno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Příklad: </a:t>
            </a:r>
            <a:r>
              <a:rPr lang="cs-CZ" sz="2000" dirty="0" smtClean="0"/>
              <a:t>broskvoň - </a:t>
            </a:r>
            <a:r>
              <a:rPr lang="cs-CZ" sz="2000" dirty="0"/>
              <a:t>viz obrázek </a:t>
            </a:r>
          </a:p>
          <a:p>
            <a:pPr marL="0" indent="0">
              <a:buNone/>
            </a:pPr>
            <a:r>
              <a:rPr lang="cs-CZ" sz="2000" dirty="0" smtClean="0"/>
              <a:t>Další peckovice:</a:t>
            </a:r>
          </a:p>
          <a:p>
            <a:pPr marL="0" indent="0">
              <a:buNone/>
            </a:pPr>
            <a:r>
              <a:rPr lang="cs-CZ" sz="2000" dirty="0" smtClean="0"/>
              <a:t>meruňka</a:t>
            </a:r>
            <a:r>
              <a:rPr lang="cs-CZ" sz="2000" dirty="0" smtClean="0"/>
              <a:t>, slivoň švestka, slivoň, třešeň, višeň, </a:t>
            </a:r>
          </a:p>
          <a:p>
            <a:pPr marL="0" indent="0">
              <a:buNone/>
            </a:pPr>
            <a:r>
              <a:rPr lang="cs-CZ" sz="2000" dirty="0" smtClean="0"/>
              <a:t>mandloň, olivovník, kávovník, kokos,</a:t>
            </a:r>
          </a:p>
          <a:p>
            <a:pPr marL="0" indent="0">
              <a:buNone/>
            </a:pPr>
            <a:r>
              <a:rPr lang="cs-CZ" sz="2000" dirty="0"/>
              <a:t>h</a:t>
            </a:r>
            <a:r>
              <a:rPr lang="cs-CZ" sz="2000" dirty="0" smtClean="0"/>
              <a:t>ruškovec přelahodný (avokádo), dřín,</a:t>
            </a:r>
          </a:p>
          <a:p>
            <a:pPr marL="0" indent="0">
              <a:buNone/>
            </a:pPr>
            <a:r>
              <a:rPr lang="cs-CZ" sz="2000" dirty="0"/>
              <a:t>r</a:t>
            </a:r>
            <a:r>
              <a:rPr lang="cs-CZ" sz="2000" dirty="0" smtClean="0"/>
              <a:t>akytník, </a:t>
            </a:r>
            <a:r>
              <a:rPr lang="cs-CZ" sz="2000" dirty="0" smtClean="0"/>
              <a:t>cesmína, ostružiník </a:t>
            </a:r>
            <a:r>
              <a:rPr lang="cs-CZ" sz="2000" dirty="0" smtClean="0"/>
              <a:t>– souplodí peckovic,</a:t>
            </a:r>
          </a:p>
          <a:p>
            <a:pPr marL="0" indent="0">
              <a:buNone/>
            </a:pPr>
            <a:r>
              <a:rPr lang="cs-CZ" sz="2000" dirty="0"/>
              <a:t>m</a:t>
            </a:r>
            <a:r>
              <a:rPr lang="cs-CZ" sz="2000" dirty="0" smtClean="0"/>
              <a:t>aliník – souplodí peckovic</a:t>
            </a:r>
            <a:r>
              <a:rPr lang="cs-CZ" sz="2000" dirty="0" smtClean="0"/>
              <a:t>,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u="sng" dirty="0"/>
              <a:t>o</a:t>
            </a:r>
            <a:r>
              <a:rPr lang="cs-CZ" sz="2000" u="sng" dirty="0" smtClean="0"/>
              <a:t>řešák královský!</a:t>
            </a:r>
            <a:endParaRPr lang="cs-CZ" sz="2000" u="sng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/>
              <a:t>k</a:t>
            </a:r>
            <a:r>
              <a:rPr lang="cs-CZ" sz="2000" u="sng" dirty="0" smtClean="0"/>
              <a:t>okosovník! kokos = „pecka“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Picture 2" descr="https://zahradkaruvrok.cz/wp-content/uploads/2016/02/brosk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85" y="2322109"/>
            <a:ext cx="4823492" cy="32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843297" y="3676444"/>
            <a:ext cx="1348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e</a:t>
            </a:r>
            <a:r>
              <a:rPr lang="cs-CZ" b="1" dirty="0" smtClean="0"/>
              <a:t>xokarp</a:t>
            </a:r>
            <a:r>
              <a:rPr lang="cs-CZ" dirty="0" smtClean="0"/>
              <a:t> </a:t>
            </a:r>
          </a:p>
          <a:p>
            <a:r>
              <a:rPr lang="cs-CZ" dirty="0" smtClean="0"/>
              <a:t>(ta „slupka“)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179961" y="4523627"/>
            <a:ext cx="1276118" cy="4182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8417422" y="5778156"/>
            <a:ext cx="1493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mezokarp</a:t>
            </a:r>
            <a:endParaRPr lang="cs-CZ" dirty="0" smtClean="0"/>
          </a:p>
          <a:p>
            <a:r>
              <a:rPr lang="cs-CZ" dirty="0" smtClean="0"/>
              <a:t>(ta „dužnina“)</a:t>
            </a:r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625708" y="4679179"/>
            <a:ext cx="302217" cy="10989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8489941" y="1318016"/>
            <a:ext cx="2917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</a:t>
            </a:r>
            <a:r>
              <a:rPr lang="cs-CZ" b="1" dirty="0" smtClean="0"/>
              <a:t>klerenchymatický endokarp</a:t>
            </a:r>
            <a:endParaRPr lang="cs-CZ" dirty="0" smtClean="0"/>
          </a:p>
          <a:p>
            <a:r>
              <a:rPr lang="cs-CZ" dirty="0" smtClean="0"/>
              <a:t>pecka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8786772" y="2074585"/>
            <a:ext cx="377521" cy="17377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3969728" y="5710867"/>
            <a:ext cx="439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https://zahradkaruvrok.cz/2016/02/broskve/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181528" y="4442118"/>
            <a:ext cx="1903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s</a:t>
            </a:r>
            <a:r>
              <a:rPr lang="cs-CZ" sz="1400" b="1" dirty="0" smtClean="0"/>
              <a:t>klerenchymatický endokarp</a:t>
            </a:r>
            <a:endParaRPr lang="cs-CZ" sz="1400" dirty="0" smtClean="0"/>
          </a:p>
          <a:p>
            <a:r>
              <a:rPr lang="cs-CZ" sz="1400" dirty="0" smtClean="0"/>
              <a:t>„skořápka“</a:t>
            </a:r>
            <a:endParaRPr lang="cs-CZ" sz="1400" dirty="0"/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9918525" y="4282611"/>
            <a:ext cx="1077172" cy="5489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58431" y="5710867"/>
            <a:ext cx="2083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5"/>
              </a:rPr>
              <a:t>https://cs.wikipedia.org/wiki/Kokosovn%C3%ADk_o%C5%99echoplod%C3%BD#/media/Soubor:Cocos_nucifera_-_K%C3%B6hler%E2%80%93s_Medizinal-Pflanzen-187.jpg</a:t>
            </a:r>
            <a:endParaRPr lang="cs-CZ" sz="1000" dirty="0"/>
          </a:p>
        </p:txBody>
      </p:sp>
      <p:pic>
        <p:nvPicPr>
          <p:cNvPr id="15" name="Picture 6" descr="http://www.botanickafotogalerie.cz/highslide/images/large/80/Rubus_caesius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40" y="1226186"/>
            <a:ext cx="1520611" cy="14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38556" y="1217138"/>
            <a:ext cx="298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stružiník – souplodí peckovic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03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err="1" smtClean="0">
                <a:solidFill>
                  <a:srgbClr val="0070C0"/>
                </a:solidFill>
              </a:rPr>
              <a:t>Hesperidium</a:t>
            </a:r>
            <a:r>
              <a:rPr lang="cs-CZ" sz="2000" b="1" u="sng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– pravý plod</a:t>
            </a:r>
            <a:endParaRPr lang="cs-CZ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= plod citrusů</a:t>
            </a:r>
          </a:p>
          <a:p>
            <a:pPr marL="0" indent="0">
              <a:buNone/>
            </a:pPr>
            <a:r>
              <a:rPr lang="cs-CZ" sz="2000" dirty="0" smtClean="0"/>
              <a:t>Jedná se vlastně o složenou bobuli</a:t>
            </a:r>
          </a:p>
          <a:p>
            <a:pPr marL="0" indent="0">
              <a:buNone/>
            </a:pPr>
            <a:r>
              <a:rPr lang="cs-CZ" sz="2000" dirty="0" smtClean="0"/>
              <a:t>Každý dílek = 1 plodolist</a:t>
            </a:r>
          </a:p>
          <a:p>
            <a:pPr marL="0" indent="0">
              <a:buNone/>
            </a:pPr>
            <a:r>
              <a:rPr lang="cs-CZ" sz="2000" dirty="0" smtClean="0"/>
              <a:t>Příklad: pomerančovník</a:t>
            </a:r>
          </a:p>
          <a:p>
            <a:pPr marL="0" indent="0">
              <a:buNone/>
            </a:pPr>
            <a:r>
              <a:rPr lang="cs-CZ" sz="2000" dirty="0" smtClean="0"/>
              <a:t>Oplodí: 	exokarp = </a:t>
            </a:r>
            <a:r>
              <a:rPr lang="cs-CZ" sz="2000" dirty="0" err="1" smtClean="0"/>
              <a:t>flavedo</a:t>
            </a:r>
            <a:r>
              <a:rPr lang="cs-CZ" sz="2000" dirty="0" smtClean="0"/>
              <a:t> (to oranžové)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mezokarp = albedo (to bílé pod exokarpem)</a:t>
            </a:r>
          </a:p>
          <a:p>
            <a:pPr marL="0" indent="0">
              <a:buNone/>
            </a:pPr>
            <a:r>
              <a:rPr lang="cs-CZ" sz="2000" dirty="0" smtClean="0"/>
              <a:t>Další:</a:t>
            </a:r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omeranč, citron, mandarinka, </a:t>
            </a:r>
            <a:r>
              <a:rPr lang="cs-CZ" sz="2000" dirty="0" err="1" smtClean="0"/>
              <a:t>pomelo</a:t>
            </a:r>
            <a:r>
              <a:rPr lang="cs-CZ" sz="2000" dirty="0" smtClean="0"/>
              <a:t>, grapefruit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184999" y="1104472"/>
            <a:ext cx="6329085" cy="5398397"/>
            <a:chOff x="5184999" y="1104472"/>
            <a:chExt cx="6329085" cy="5398397"/>
          </a:xfrm>
        </p:grpSpPr>
        <p:pic>
          <p:nvPicPr>
            <p:cNvPr id="3074" name="Picture 2" descr="https://www.rohlik.cz/cdn-cgi/image/f=auto,w=500,h=500/https:/cdn.rohlik.cz/images/grocery/products/1288593/1288593-148283416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584" y="1104472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5438802" y="4929295"/>
              <a:ext cx="20767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exokarp = </a:t>
              </a:r>
              <a:r>
                <a:rPr lang="cs-CZ" sz="2000" dirty="0" err="1"/>
                <a:t>flavedo</a:t>
              </a:r>
              <a:r>
                <a:rPr lang="cs-CZ" sz="2000" dirty="0"/>
                <a:t> </a:t>
              </a:r>
            </a:p>
          </p:txBody>
        </p:sp>
        <p:cxnSp>
          <p:nvCxnSpPr>
            <p:cNvPr id="7" name="Přímá spojnice 6"/>
            <p:cNvCxnSpPr/>
            <p:nvPr/>
          </p:nvCxnSpPr>
          <p:spPr>
            <a:xfrm flipV="1">
              <a:off x="7328550" y="4479533"/>
              <a:ext cx="716115" cy="81909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5184999" y="5932454"/>
              <a:ext cx="2222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mezokarp </a:t>
              </a:r>
              <a:r>
                <a:rPr lang="cs-CZ" sz="2000" dirty="0"/>
                <a:t>= </a:t>
              </a:r>
              <a:r>
                <a:rPr lang="cs-CZ" sz="2000" dirty="0" smtClean="0"/>
                <a:t>albedo </a:t>
              </a:r>
              <a:endParaRPr lang="cs-CZ" sz="2000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8720184" y="5579539"/>
              <a:ext cx="26942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>
                  <a:hlinkClick r:id="rId3"/>
                </a:rPr>
                <a:t>https://www.rohlik.cz/1350163-pomeranc-odr-navelina-1ks</a:t>
              </a:r>
              <a:endParaRPr lang="cs-CZ" dirty="0"/>
            </a:p>
          </p:txBody>
        </p:sp>
      </p:grpSp>
      <p:cxnSp>
        <p:nvCxnSpPr>
          <p:cNvPr id="16" name="Přímá spojnice 15"/>
          <p:cNvCxnSpPr/>
          <p:nvPr/>
        </p:nvCxnSpPr>
        <p:spPr>
          <a:xfrm flipV="1">
            <a:off x="7422070" y="4793327"/>
            <a:ext cx="1406301" cy="12478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65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2193</Words>
  <Application>Microsoft Office PowerPoint</Application>
  <PresentationFormat>Širokoúhlá obrazovka</PresentationFormat>
  <Paragraphs>328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Základy obecné botaniky Plod </vt:lpstr>
      <vt:lpstr>Pestík </vt:lpstr>
      <vt:lpstr>Ve stavbě plodu se odráží stavba pestíku</vt:lpstr>
      <vt:lpstr>Plodenství x souplodí</vt:lpstr>
      <vt:lpstr>Typy plodů (rozdělíme si podle množství vody v oplodí)</vt:lpstr>
      <vt:lpstr>Zvláštní typ plodů (nehledě na přechozí kategorie) </vt:lpstr>
      <vt:lpstr>Jednotlivé typy plodů – popis a 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Zvláštní typ plodů - poltivé plody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obecné botaniky Plod </dc:title>
  <dc:creator>Uživatel systému Windows</dc:creator>
  <cp:lastModifiedBy>Uživatel systému Windows</cp:lastModifiedBy>
  <cp:revision>162</cp:revision>
  <dcterms:created xsi:type="dcterms:W3CDTF">2020-03-25T11:16:28Z</dcterms:created>
  <dcterms:modified xsi:type="dcterms:W3CDTF">2020-04-07T18:31:41Z</dcterms:modified>
</cp:coreProperties>
</file>