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3" r:id="rId4"/>
    <p:sldId id="258" r:id="rId5"/>
    <p:sldId id="265" r:id="rId6"/>
    <p:sldId id="267" r:id="rId7"/>
    <p:sldId id="273" r:id="rId8"/>
    <p:sldId id="268" r:id="rId9"/>
    <p:sldId id="269" r:id="rId10"/>
    <p:sldId id="270" r:id="rId11"/>
    <p:sldId id="272" r:id="rId12"/>
    <p:sldId id="271" r:id="rId13"/>
    <p:sldId id="257" r:id="rId14"/>
    <p:sldId id="275" r:id="rId15"/>
    <p:sldId id="274" r:id="rId16"/>
    <p:sldId id="260" r:id="rId17"/>
    <p:sldId id="256" r:id="rId18"/>
    <p:sldId id="261" r:id="rId19"/>
    <p:sldId id="276" r:id="rId20"/>
    <p:sldId id="262" r:id="rId21"/>
    <p:sldId id="259"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EF0130E-6B2D-401A-9923-80081FCA052B}" type="datetimeFigureOut">
              <a:rPr lang="cs-CZ" smtClean="0"/>
              <a:t>03.04.2020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50384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EF0130E-6B2D-401A-9923-80081FCA052B}" type="datetimeFigureOut">
              <a:rPr lang="cs-CZ" smtClean="0"/>
              <a:t>03.04.2020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266445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EF0130E-6B2D-401A-9923-80081FCA052B}" type="datetimeFigureOut">
              <a:rPr lang="cs-CZ" smtClean="0"/>
              <a:t>03.04.2020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337164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EF0130E-6B2D-401A-9923-80081FCA052B}" type="datetimeFigureOut">
              <a:rPr lang="cs-CZ" smtClean="0"/>
              <a:t>03.04.2020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39743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EF0130E-6B2D-401A-9923-80081FCA052B}" type="datetimeFigureOut">
              <a:rPr lang="cs-CZ" smtClean="0"/>
              <a:t>03.04.2020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197951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EF0130E-6B2D-401A-9923-80081FCA052B}" type="datetimeFigureOut">
              <a:rPr lang="cs-CZ" smtClean="0"/>
              <a:t>03.04.2020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258988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EF0130E-6B2D-401A-9923-80081FCA052B}" type="datetimeFigureOut">
              <a:rPr lang="cs-CZ" smtClean="0"/>
              <a:t>03.04.2020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427461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EF0130E-6B2D-401A-9923-80081FCA052B}" type="datetimeFigureOut">
              <a:rPr lang="cs-CZ" smtClean="0"/>
              <a:t>03.04.2020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414455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EF0130E-6B2D-401A-9923-80081FCA052B}" type="datetimeFigureOut">
              <a:rPr lang="cs-CZ" smtClean="0"/>
              <a:t>03.04.2020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178890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EF0130E-6B2D-401A-9923-80081FCA052B}" type="datetimeFigureOut">
              <a:rPr lang="cs-CZ" smtClean="0"/>
              <a:t>03.04.2020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361837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EF0130E-6B2D-401A-9923-80081FCA052B}" type="datetimeFigureOut">
              <a:rPr lang="cs-CZ" smtClean="0"/>
              <a:t>03.04.2020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2F3ADB-6732-45C1-A1D7-4BD476662DC1}" type="slidenum">
              <a:rPr lang="cs-CZ" smtClean="0"/>
              <a:t>‹#›</a:t>
            </a:fld>
            <a:endParaRPr lang="cs-CZ"/>
          </a:p>
        </p:txBody>
      </p:sp>
    </p:spTree>
    <p:extLst>
      <p:ext uri="{BB962C8B-B14F-4D97-AF65-F5344CB8AC3E}">
        <p14:creationId xmlns:p14="http://schemas.microsoft.com/office/powerpoint/2010/main" val="362100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0130E-6B2D-401A-9923-80081FCA052B}" type="datetimeFigureOut">
              <a:rPr lang="cs-CZ" smtClean="0"/>
              <a:t>03.04.2020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F3ADB-6732-45C1-A1D7-4BD476662DC1}" type="slidenum">
              <a:rPr lang="cs-CZ" smtClean="0"/>
              <a:t>‹#›</a:t>
            </a:fld>
            <a:endParaRPr lang="cs-CZ"/>
          </a:p>
        </p:txBody>
      </p:sp>
    </p:spTree>
    <p:extLst>
      <p:ext uri="{BB962C8B-B14F-4D97-AF65-F5344CB8AC3E}">
        <p14:creationId xmlns:p14="http://schemas.microsoft.com/office/powerpoint/2010/main" val="410832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http://www.rekordy-prirody.cz/nejmensi-plod-kvet-i-semeno/" TargetMode="External"/><Relationship Id="rId2" Type="http://schemas.openxmlformats.org/officeDocument/2006/relationships/hyperlink" Target="https://pladias.cz/taxon/overview/Wolffia%20arrhiza" TargetMode="External"/><Relationship Id="rId1" Type="http://schemas.openxmlformats.org/officeDocument/2006/relationships/slideLayout" Target="../slideLayouts/slideLayout4.xml"/><Relationship Id="rId4" Type="http://schemas.openxmlformats.org/officeDocument/2006/relationships/hyperlink" Target="https://cs.wikipedia.org/wiki/Rafl%C3%A9z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eb2.mendelu.cz/af_211_multitext/obecna_botanika/obrazky/organologie/synpetalni_koruny.jpg"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eb2.mendelu.cz/af_211_multitext/obecna_botanika/obrazky/organologie/velke_pestik.jpg" TargetMode="External"/><Relationship Id="rId7" Type="http://schemas.openxmlformats.org/officeDocument/2006/relationships/hyperlink" Target="http://web2.mendelu.cz/af_211_multitext/obecna_botanika/preparaty/velke/kvet/pr_velke_tulipan_semenik.jpg" TargetMode="Externa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web2.mendelu.cz/af_211_multitext/obecna_botanika/obrazky/organologie/velke_semeniky.jp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908720"/>
            <a:ext cx="7772400" cy="1470025"/>
          </a:xfrm>
        </p:spPr>
        <p:txBody>
          <a:bodyPr/>
          <a:lstStyle/>
          <a:p>
            <a:r>
              <a:rPr lang="cs-CZ" b="1" dirty="0" smtClean="0"/>
              <a:t>Květ</a:t>
            </a:r>
            <a:endParaRPr lang="cs-CZ" b="1" dirty="0"/>
          </a:p>
        </p:txBody>
      </p:sp>
      <p:sp>
        <p:nvSpPr>
          <p:cNvPr id="3" name="Podnadpis 2"/>
          <p:cNvSpPr>
            <a:spLocks noGrp="1"/>
          </p:cNvSpPr>
          <p:nvPr>
            <p:ph type="subTitle" idx="1"/>
          </p:nvPr>
        </p:nvSpPr>
        <p:spPr>
          <a:xfrm>
            <a:off x="1403648" y="2780928"/>
            <a:ext cx="6984776" cy="1752600"/>
          </a:xfrm>
        </p:spPr>
        <p:txBody>
          <a:bodyPr>
            <a:normAutofit/>
          </a:bodyPr>
          <a:lstStyle/>
          <a:p>
            <a:pPr algn="l"/>
            <a:r>
              <a:rPr lang="cs-CZ" sz="2400" dirty="0" smtClean="0">
                <a:solidFill>
                  <a:schemeClr val="tx1"/>
                </a:solidFill>
              </a:rPr>
              <a:t>Výukový materiál - květ</a:t>
            </a:r>
          </a:p>
          <a:p>
            <a:pPr algn="l"/>
            <a:r>
              <a:rPr lang="cs-CZ" sz="2400" dirty="0" smtClean="0">
                <a:solidFill>
                  <a:schemeClr val="tx1"/>
                </a:solidFill>
              </a:rPr>
              <a:t>Obecná botanika, distanční vzdělávání, duben 2020</a:t>
            </a:r>
          </a:p>
          <a:p>
            <a:pPr algn="l"/>
            <a:r>
              <a:rPr lang="cs-CZ" sz="2400" dirty="0" smtClean="0">
                <a:solidFill>
                  <a:schemeClr val="tx1"/>
                </a:solidFill>
              </a:rPr>
              <a:t>Vypracovala B. Brabcová</a:t>
            </a:r>
          </a:p>
          <a:p>
            <a:pPr algn="l"/>
            <a:endParaRPr lang="cs-CZ" sz="2400" dirty="0">
              <a:solidFill>
                <a:schemeClr val="tx1"/>
              </a:solidFill>
            </a:endParaRPr>
          </a:p>
        </p:txBody>
      </p:sp>
    </p:spTree>
    <p:extLst>
      <p:ext uri="{BB962C8B-B14F-4D97-AF65-F5344CB8AC3E}">
        <p14:creationId xmlns:p14="http://schemas.microsoft.com/office/powerpoint/2010/main" val="331635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Nektarium</a:t>
            </a:r>
            <a:endParaRPr lang="cs-CZ" dirty="0"/>
          </a:p>
        </p:txBody>
      </p:sp>
      <p:pic>
        <p:nvPicPr>
          <p:cNvPr id="3" name="Picture 5" descr="fritillariaimperialiskvetcb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607695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403201" y="1267916"/>
            <a:ext cx="7067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1" dirty="0" err="1" smtClean="0">
                <a:solidFill>
                  <a:schemeClr val="tx2"/>
                </a:solidFill>
              </a:rPr>
              <a:t>Nektária</a:t>
            </a:r>
            <a:r>
              <a:rPr lang="cs-CZ" altLang="cs-CZ" sz="2400" b="1" dirty="0" smtClean="0">
                <a:solidFill>
                  <a:schemeClr val="tx2"/>
                </a:solidFill>
              </a:rPr>
              <a:t> </a:t>
            </a:r>
            <a:r>
              <a:rPr lang="cs-CZ" altLang="cs-CZ" sz="2400" b="1" dirty="0">
                <a:solidFill>
                  <a:schemeClr val="tx2"/>
                </a:solidFill>
              </a:rPr>
              <a:t>na bázi okvětních lístků, čel. liliovité</a:t>
            </a:r>
          </a:p>
        </p:txBody>
      </p:sp>
      <p:cxnSp>
        <p:nvCxnSpPr>
          <p:cNvPr id="5" name="Přímá spojnice 4"/>
          <p:cNvCxnSpPr/>
          <p:nvPr/>
        </p:nvCxnSpPr>
        <p:spPr>
          <a:xfrm>
            <a:off x="2843808" y="2060848"/>
            <a:ext cx="1886347" cy="11521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5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Pohlavnost květu</a:t>
            </a:r>
            <a:endParaRPr lang="cs-CZ" dirty="0"/>
          </a:p>
        </p:txBody>
      </p:sp>
      <p:sp>
        <p:nvSpPr>
          <p:cNvPr id="5" name="Zástupný symbol pro obsah 4"/>
          <p:cNvSpPr>
            <a:spLocks noGrp="1"/>
          </p:cNvSpPr>
          <p:nvPr>
            <p:ph idx="1"/>
          </p:nvPr>
        </p:nvSpPr>
        <p:spPr/>
        <p:txBody>
          <a:bodyPr>
            <a:normAutofit/>
          </a:bodyPr>
          <a:lstStyle/>
          <a:p>
            <a:pPr marL="0" indent="0">
              <a:buNone/>
            </a:pPr>
            <a:r>
              <a:rPr lang="cs-CZ" sz="2000" u="sng" dirty="0" smtClean="0"/>
              <a:t>Oboupohlavné květy</a:t>
            </a:r>
          </a:p>
          <a:p>
            <a:pPr>
              <a:buFontTx/>
              <a:buChar char="-"/>
            </a:pPr>
            <a:r>
              <a:rPr lang="cs-CZ" sz="2000" dirty="0" smtClean="0"/>
              <a:t>květ obsahuje tyčinky i </a:t>
            </a:r>
            <a:r>
              <a:rPr lang="cs-CZ" sz="2000" dirty="0" smtClean="0"/>
              <a:t>pestík (</a:t>
            </a:r>
            <a:r>
              <a:rPr lang="cs-CZ" sz="2000" dirty="0" smtClean="0"/>
              <a:t>pestíky), u </a:t>
            </a:r>
            <a:r>
              <a:rPr lang="cs-CZ" sz="2000" dirty="0"/>
              <a:t>většiny krytosemenných </a:t>
            </a:r>
            <a:r>
              <a:rPr lang="cs-CZ" sz="2000" dirty="0" smtClean="0"/>
              <a:t>rostlin</a:t>
            </a:r>
          </a:p>
          <a:p>
            <a:pPr marL="0" indent="0">
              <a:buNone/>
            </a:pPr>
            <a:r>
              <a:rPr lang="cs-CZ" sz="2000" u="sng" dirty="0" smtClean="0"/>
              <a:t>Jednopohlavné květy</a:t>
            </a:r>
          </a:p>
          <a:p>
            <a:pPr marL="0" indent="0">
              <a:buNone/>
            </a:pPr>
            <a:r>
              <a:rPr lang="cs-CZ" sz="2000" dirty="0" smtClean="0"/>
              <a:t>- vývin z oboupohlavných během fylogeneze, buď samčí (jen tyčinky) nebo samičí (jen pestík)</a:t>
            </a:r>
          </a:p>
          <a:p>
            <a:pPr>
              <a:buFontTx/>
              <a:buChar char="-"/>
            </a:pPr>
            <a:r>
              <a:rPr lang="cs-CZ" sz="2000" dirty="0" smtClean="0"/>
              <a:t>Samčí i samičí květy na jednom jedinci – r. jednodomé (kukuřice)</a:t>
            </a:r>
          </a:p>
          <a:p>
            <a:pPr>
              <a:buFontTx/>
              <a:buChar char="-"/>
            </a:pPr>
            <a:r>
              <a:rPr lang="cs-CZ" sz="2000" dirty="0" smtClean="0"/>
              <a:t>Samčí na jiném jedinci než samičí – r. dvoudomé (vrba)</a:t>
            </a:r>
          </a:p>
          <a:p>
            <a:pPr marL="0" indent="0">
              <a:buNone/>
            </a:pPr>
            <a:endParaRPr lang="cs-CZ" sz="2000" dirty="0" smtClean="0"/>
          </a:p>
          <a:p>
            <a:pPr marL="0" indent="0">
              <a:buNone/>
            </a:pPr>
            <a:r>
              <a:rPr lang="cs-CZ" sz="2000" u="sng" dirty="0" smtClean="0"/>
              <a:t>R. mnohomanželné </a:t>
            </a:r>
            <a:r>
              <a:rPr lang="cs-CZ" sz="2000" dirty="0" smtClean="0"/>
              <a:t>– druh vytváří květy oboupohlavné i jednopohlavné (jasan)</a:t>
            </a:r>
          </a:p>
          <a:p>
            <a:pPr marL="0" indent="0">
              <a:buNone/>
            </a:pPr>
            <a:r>
              <a:rPr lang="cs-CZ" sz="2000" u="sng" dirty="0" smtClean="0"/>
              <a:t>Květy sterilní </a:t>
            </a:r>
            <a:r>
              <a:rPr lang="cs-CZ" sz="2000" dirty="0" smtClean="0"/>
              <a:t>– nemají ani pestík, ani tyčinky (chrpa)</a:t>
            </a:r>
            <a:endParaRPr lang="cs-CZ" sz="2000" dirty="0"/>
          </a:p>
        </p:txBody>
      </p:sp>
    </p:spTree>
    <p:extLst>
      <p:ext uri="{BB962C8B-B14F-4D97-AF65-F5344CB8AC3E}">
        <p14:creationId xmlns:p14="http://schemas.microsoft.com/office/powerpoint/2010/main" val="195355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311" y="-40378"/>
            <a:ext cx="8229600" cy="1143000"/>
          </a:xfrm>
        </p:spPr>
        <p:txBody>
          <a:bodyPr/>
          <a:lstStyle/>
          <a:p>
            <a:r>
              <a:rPr lang="cs-CZ" dirty="0" smtClean="0"/>
              <a:t>Uspořádání květních orgánů</a:t>
            </a:r>
            <a:endParaRPr lang="cs-CZ" dirty="0"/>
          </a:p>
        </p:txBody>
      </p:sp>
      <p:sp>
        <p:nvSpPr>
          <p:cNvPr id="3" name="Rectangle 3"/>
          <p:cNvSpPr txBox="1">
            <a:spLocks noChangeArrowheads="1"/>
          </p:cNvSpPr>
          <p:nvPr/>
        </p:nvSpPr>
        <p:spPr>
          <a:xfrm>
            <a:off x="457200" y="90872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None/>
            </a:pPr>
            <a:r>
              <a:rPr lang="cs-CZ" altLang="cs-CZ" sz="1800" u="sng" dirty="0" smtClean="0"/>
              <a:t>Podle uspořádání - květy:</a:t>
            </a:r>
          </a:p>
          <a:p>
            <a:pPr marL="609600" indent="-609600">
              <a:buFontTx/>
              <a:buNone/>
            </a:pPr>
            <a:r>
              <a:rPr lang="cs-CZ" altLang="cs-CZ" sz="1800" dirty="0" smtClean="0"/>
              <a:t>1. acyklické  - </a:t>
            </a:r>
            <a:r>
              <a:rPr lang="cs-CZ" altLang="cs-CZ" sz="1800" dirty="0" err="1" smtClean="0"/>
              <a:t>kv</a:t>
            </a:r>
            <a:r>
              <a:rPr lang="cs-CZ" altLang="cs-CZ" sz="1800" dirty="0" smtClean="0"/>
              <a:t>. </a:t>
            </a:r>
            <a:r>
              <a:rPr lang="cs-CZ" altLang="cs-CZ" sz="1800" dirty="0"/>
              <a:t>o</a:t>
            </a:r>
            <a:r>
              <a:rPr lang="cs-CZ" altLang="cs-CZ" sz="1800" dirty="0" smtClean="0"/>
              <a:t>rgány ve </a:t>
            </a:r>
            <a:r>
              <a:rPr lang="cs-CZ" altLang="cs-CZ" sz="1800" dirty="0" smtClean="0"/>
              <a:t>šroubovici </a:t>
            </a:r>
          </a:p>
          <a:p>
            <a:pPr marL="609600" indent="-609600">
              <a:buFontTx/>
              <a:buNone/>
            </a:pPr>
            <a:r>
              <a:rPr lang="cs-CZ" altLang="cs-CZ" sz="1800" dirty="0" smtClean="0"/>
              <a:t>2. cyklické </a:t>
            </a:r>
            <a:r>
              <a:rPr lang="cs-CZ" altLang="cs-CZ" sz="1800" dirty="0" smtClean="0"/>
              <a:t>– </a:t>
            </a:r>
            <a:r>
              <a:rPr lang="cs-CZ" altLang="cs-CZ" sz="1800" dirty="0" err="1" smtClean="0"/>
              <a:t>kv</a:t>
            </a:r>
            <a:r>
              <a:rPr lang="cs-CZ" altLang="cs-CZ" sz="1800" dirty="0" smtClean="0"/>
              <a:t>. orgány v kruzích</a:t>
            </a:r>
            <a:endParaRPr lang="cs-CZ" altLang="cs-CZ" sz="1800" dirty="0" smtClean="0"/>
          </a:p>
          <a:p>
            <a:pPr marL="609600" indent="-609600">
              <a:buFontTx/>
              <a:buNone/>
            </a:pPr>
            <a:r>
              <a:rPr lang="cs-CZ" altLang="cs-CZ" sz="1800" dirty="0" smtClean="0"/>
              <a:t>(podle </a:t>
            </a:r>
            <a:r>
              <a:rPr lang="cs-CZ" altLang="cs-CZ" sz="1800" dirty="0" smtClean="0">
                <a:solidFill>
                  <a:srgbClr val="FF0000"/>
                </a:solidFill>
              </a:rPr>
              <a:t>počtu kruhů </a:t>
            </a:r>
            <a:r>
              <a:rPr lang="cs-CZ" altLang="cs-CZ" sz="1800" dirty="0" smtClean="0"/>
              <a:t>v květu: mono</a:t>
            </a:r>
            <a:r>
              <a:rPr lang="cs-CZ" altLang="cs-CZ" sz="1800" u="sng" dirty="0" smtClean="0"/>
              <a:t>cyklické</a:t>
            </a:r>
            <a:r>
              <a:rPr lang="cs-CZ" altLang="cs-CZ" sz="1800" dirty="0" smtClean="0"/>
              <a:t> k., </a:t>
            </a:r>
            <a:r>
              <a:rPr lang="cs-CZ" altLang="cs-CZ" sz="1800" dirty="0" err="1" smtClean="0"/>
              <a:t>dicyklické</a:t>
            </a:r>
            <a:r>
              <a:rPr lang="cs-CZ" altLang="cs-CZ" sz="1800" dirty="0" smtClean="0"/>
              <a:t>,</a:t>
            </a:r>
          </a:p>
          <a:p>
            <a:pPr marL="609600" indent="-609600">
              <a:buFontTx/>
              <a:buNone/>
            </a:pPr>
            <a:r>
              <a:rPr lang="cs-CZ" altLang="cs-CZ" sz="1800" dirty="0" smtClean="0"/>
              <a:t> </a:t>
            </a:r>
            <a:r>
              <a:rPr lang="cs-CZ" altLang="cs-CZ" sz="1800" dirty="0" err="1" smtClean="0"/>
              <a:t>tricyklické</a:t>
            </a:r>
            <a:r>
              <a:rPr lang="cs-CZ" altLang="cs-CZ" sz="1800" dirty="0" smtClean="0"/>
              <a:t>,…</a:t>
            </a:r>
            <a:r>
              <a:rPr lang="cs-CZ" altLang="cs-CZ" sz="1800" dirty="0" err="1" smtClean="0"/>
              <a:t>penta</a:t>
            </a:r>
            <a:r>
              <a:rPr lang="cs-CZ" altLang="cs-CZ" sz="1800" u="sng" dirty="0" err="1" smtClean="0"/>
              <a:t>cyklické</a:t>
            </a:r>
            <a:r>
              <a:rPr lang="cs-CZ" altLang="cs-CZ" sz="1800" dirty="0" smtClean="0"/>
              <a:t>…) </a:t>
            </a:r>
            <a:r>
              <a:rPr lang="cs-CZ" altLang="cs-CZ" sz="1600" b="1" dirty="0" smtClean="0">
                <a:solidFill>
                  <a:srgbClr val="0070C0"/>
                </a:solidFill>
              </a:rPr>
              <a:t>viz snímek 15 vpravo nahoře</a:t>
            </a:r>
            <a:endParaRPr lang="cs-CZ" altLang="cs-CZ" sz="1600" b="1" dirty="0" smtClean="0">
              <a:solidFill>
                <a:srgbClr val="0070C0"/>
              </a:solidFill>
            </a:endParaRPr>
          </a:p>
          <a:p>
            <a:pPr marL="609600" indent="-609600">
              <a:buFontTx/>
              <a:buNone/>
            </a:pPr>
            <a:r>
              <a:rPr lang="cs-CZ" altLang="cs-CZ" sz="1800" u="sng" dirty="0" smtClean="0"/>
              <a:t>Podle </a:t>
            </a:r>
            <a:r>
              <a:rPr lang="cs-CZ" altLang="cs-CZ" sz="1800" u="sng" dirty="0" smtClean="0">
                <a:solidFill>
                  <a:srgbClr val="FF0000"/>
                </a:solidFill>
              </a:rPr>
              <a:t>počtu členů v kruhu </a:t>
            </a:r>
            <a:r>
              <a:rPr lang="cs-CZ" altLang="cs-CZ" sz="1800" u="sng" dirty="0" smtClean="0"/>
              <a:t>- květy</a:t>
            </a:r>
            <a:r>
              <a:rPr lang="cs-CZ" altLang="cs-CZ" sz="1800" dirty="0" smtClean="0"/>
              <a:t>:</a:t>
            </a:r>
          </a:p>
          <a:p>
            <a:pPr marL="609600" indent="-609600">
              <a:buFontTx/>
              <a:buAutoNum type="arabicPeriod"/>
            </a:pPr>
            <a:r>
              <a:rPr lang="cs-CZ" altLang="cs-CZ" sz="1800" dirty="0" smtClean="0"/>
              <a:t>polymerické</a:t>
            </a:r>
          </a:p>
          <a:p>
            <a:pPr marL="609600" indent="-609600">
              <a:buFontTx/>
              <a:buAutoNum type="arabicPeriod"/>
            </a:pPr>
            <a:r>
              <a:rPr lang="cs-CZ" altLang="cs-CZ" sz="1800" dirty="0" smtClean="0"/>
              <a:t>oligomerické – </a:t>
            </a:r>
            <a:r>
              <a:rPr lang="cs-CZ" altLang="cs-CZ" sz="1800" dirty="0" err="1" smtClean="0"/>
              <a:t>dimerické</a:t>
            </a:r>
            <a:r>
              <a:rPr lang="cs-CZ" altLang="cs-CZ" sz="1800" dirty="0" smtClean="0"/>
              <a:t>, </a:t>
            </a:r>
            <a:r>
              <a:rPr lang="cs-CZ" altLang="cs-CZ" sz="1800" dirty="0" err="1" smtClean="0"/>
              <a:t>trimerické</a:t>
            </a:r>
            <a:r>
              <a:rPr lang="cs-CZ" altLang="cs-CZ" sz="1800" dirty="0" smtClean="0"/>
              <a:t>, </a:t>
            </a:r>
          </a:p>
          <a:p>
            <a:pPr marL="609600" indent="-609600">
              <a:buFontTx/>
              <a:buNone/>
            </a:pPr>
            <a:endParaRPr lang="cs-CZ" altLang="cs-CZ" sz="1800" dirty="0" smtClean="0"/>
          </a:p>
        </p:txBody>
      </p:sp>
      <p:pic>
        <p:nvPicPr>
          <p:cNvPr id="4" name="Picture 5" descr="NymphaeCand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550" y="3717008"/>
            <a:ext cx="23320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nthericumLili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7" y="3572545"/>
            <a:ext cx="2016125"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ari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662" y="3643983"/>
            <a:ext cx="309562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6361112" y="623637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a:t>polymerický, leknín</a:t>
            </a:r>
          </a:p>
        </p:txBody>
      </p:sp>
      <p:sp>
        <p:nvSpPr>
          <p:cNvPr id="8" name="Rectangle 11"/>
          <p:cNvSpPr>
            <a:spLocks noChangeArrowheads="1"/>
          </p:cNvSpPr>
          <p:nvPr/>
        </p:nvSpPr>
        <p:spPr bwMode="auto">
          <a:xfrm>
            <a:off x="2781540" y="6020470"/>
            <a:ext cx="33650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dirty="0" err="1"/>
              <a:t>tetramerický</a:t>
            </a:r>
            <a:r>
              <a:rPr lang="cs-CZ" altLang="cs-CZ" sz="1800" b="1" dirty="0"/>
              <a:t>, vraní </a:t>
            </a:r>
            <a:r>
              <a:rPr lang="cs-CZ" altLang="cs-CZ" sz="1800" b="1" dirty="0" smtClean="0"/>
              <a:t>oko členy</a:t>
            </a:r>
            <a:endParaRPr lang="cs-CZ" altLang="cs-CZ" sz="1800" b="1" dirty="0"/>
          </a:p>
        </p:txBody>
      </p:sp>
      <p:sp>
        <p:nvSpPr>
          <p:cNvPr id="9" name="Rectangle 12"/>
          <p:cNvSpPr>
            <a:spLocks noChangeArrowheads="1"/>
          </p:cNvSpPr>
          <p:nvPr/>
        </p:nvSpPr>
        <p:spPr bwMode="auto">
          <a:xfrm>
            <a:off x="194100" y="6205136"/>
            <a:ext cx="2480166"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dirty="0" err="1"/>
              <a:t>trimerický</a:t>
            </a:r>
            <a:r>
              <a:rPr lang="cs-CZ" altLang="cs-CZ" sz="1800" b="1" dirty="0"/>
              <a:t>, </a:t>
            </a:r>
            <a:r>
              <a:rPr lang="cs-CZ" altLang="cs-CZ" sz="1800" b="1" dirty="0" smtClean="0"/>
              <a:t>bělozářka</a:t>
            </a:r>
          </a:p>
          <a:p>
            <a:pPr algn="ctr" eaLnBrk="1" hangingPunct="1">
              <a:buFontTx/>
              <a:buNone/>
            </a:pPr>
            <a:r>
              <a:rPr lang="cs-CZ" altLang="cs-CZ" sz="1800" b="1" dirty="0" smtClean="0"/>
              <a:t>- </a:t>
            </a:r>
            <a:r>
              <a:rPr lang="cs-CZ" altLang="cs-CZ" sz="1200" b="1" dirty="0"/>
              <a:t>v</a:t>
            </a:r>
            <a:r>
              <a:rPr lang="cs-CZ" altLang="cs-CZ" sz="1200" b="1" dirty="0" smtClean="0"/>
              <a:t> jednom kruhu 3 členové</a:t>
            </a:r>
            <a:endParaRPr lang="cs-CZ" altLang="cs-CZ" sz="1200" b="1" dirty="0"/>
          </a:p>
        </p:txBody>
      </p:sp>
      <p:pic>
        <p:nvPicPr>
          <p:cNvPr id="10" name="Picture 14" descr="magnoliakvet1wageningen16042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057" y="1051595"/>
            <a:ext cx="207221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5"/>
          <p:cNvSpPr>
            <a:spLocks noChangeArrowheads="1"/>
          </p:cNvSpPr>
          <p:nvPr/>
        </p:nvSpPr>
        <p:spPr bwMode="auto">
          <a:xfrm>
            <a:off x="6500813" y="2670162"/>
            <a:ext cx="233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dirty="0"/>
              <a:t>acyklický, magnólie</a:t>
            </a:r>
          </a:p>
        </p:txBody>
      </p:sp>
    </p:spTree>
    <p:extLst>
      <p:ext uri="{BB962C8B-B14F-4D97-AF65-F5344CB8AC3E}">
        <p14:creationId xmlns:p14="http://schemas.microsoft.com/office/powerpoint/2010/main" val="159969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090319"/>
            <a:ext cx="178164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68660" y="-14529"/>
            <a:ext cx="8229600" cy="1143000"/>
          </a:xfrm>
        </p:spPr>
        <p:txBody>
          <a:bodyPr>
            <a:normAutofit/>
          </a:bodyPr>
          <a:lstStyle/>
          <a:p>
            <a:r>
              <a:rPr lang="cs-CZ" sz="3200" dirty="0" smtClean="0"/>
              <a:t>Květní vzorec </a:t>
            </a:r>
            <a:r>
              <a:rPr lang="cs-CZ" sz="2200" b="1" dirty="0" smtClean="0">
                <a:solidFill>
                  <a:srgbClr val="FF0000"/>
                </a:solidFill>
              </a:rPr>
              <a:t>– pomocí značek znázorňuje uspořádání květu a počet květních částí/orgánů</a:t>
            </a:r>
            <a:endParaRPr lang="cs-CZ" sz="2200" b="1" dirty="0">
              <a:solidFill>
                <a:srgbClr val="FF0000"/>
              </a:solidFill>
            </a:endParaRPr>
          </a:p>
        </p:txBody>
      </p:sp>
      <p:sp>
        <p:nvSpPr>
          <p:cNvPr id="5" name="Rectangle 6"/>
          <p:cNvSpPr>
            <a:spLocks noChangeArrowheads="1"/>
          </p:cNvSpPr>
          <p:nvPr/>
        </p:nvSpPr>
        <p:spPr bwMode="auto">
          <a:xfrm>
            <a:off x="289046" y="1078910"/>
            <a:ext cx="952797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763" algn="l" defTabSz="914400" rtl="0" eaLnBrk="1" fontAlgn="base" latinLnBrk="0" hangingPunct="1">
              <a:lnSpc>
                <a:spcPct val="100000"/>
              </a:lnSpc>
              <a:spcBef>
                <a:spcPct val="0"/>
              </a:spcBef>
              <a:spcAft>
                <a:spcPct val="0"/>
              </a:spcAft>
              <a:buClrTx/>
              <a:buSzTx/>
              <a:buFontTx/>
              <a:buNone/>
              <a:tabLst/>
            </a:pPr>
            <a:r>
              <a:rPr lang="cs-CZ" sz="1600" dirty="0" smtClean="0">
                <a:latin typeface="Arial" pitchFamily="34" charset="0"/>
                <a:ea typeface="Times New Roman" pitchFamily="18" charset="0"/>
                <a:cs typeface="Arial" pitchFamily="34" charset="0"/>
              </a:rPr>
              <a:t>      květy </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oboupohlavné</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květy samičí, pestíkové (vyvinuty jen pestíky)</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květy samčí, prašníkové (vyvinuty jen tyčinky)</a:t>
            </a:r>
          </a:p>
          <a:p>
            <a:pPr marL="0" marR="0" lvl="0" indent="4763" algn="l" defTabSz="914400" rtl="0" eaLnBrk="0" fontAlgn="base"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indent="4763" eaLnBrk="0" fontAlgn="base" hangingPunct="0">
              <a:spcBef>
                <a:spcPct val="0"/>
              </a:spcBef>
              <a:spcAft>
                <a:spcPct val="0"/>
              </a:spcAft>
            </a:pPr>
            <a:r>
              <a:rPr lang="cs-CZ" sz="1600" dirty="0" smtClean="0">
                <a:latin typeface="Arial" pitchFamily="34" charset="0"/>
                <a:ea typeface="Times New Roman" pitchFamily="18" charset="0"/>
                <a:cs typeface="Arial" pitchFamily="34" charset="0"/>
              </a:rPr>
              <a:t>       </a:t>
            </a:r>
            <a:r>
              <a:rPr lang="cs-CZ" sz="1600" dirty="0">
                <a:latin typeface="Arial" pitchFamily="34" charset="0"/>
                <a:ea typeface="Times New Roman" pitchFamily="18" charset="0"/>
                <a:cs typeface="Arial" pitchFamily="34" charset="0"/>
              </a:rPr>
              <a:t>květ </a:t>
            </a:r>
            <a:r>
              <a:rPr lang="cs-CZ" sz="1600" dirty="0" smtClean="0">
                <a:latin typeface="Arial" pitchFamily="34" charset="0"/>
                <a:ea typeface="Times New Roman" pitchFamily="18" charset="0"/>
                <a:cs typeface="Arial" pitchFamily="34" charset="0"/>
              </a:rPr>
              <a:t>aktinomorfní	květ </a:t>
            </a:r>
            <a:r>
              <a:rPr lang="cs-CZ" sz="1600" dirty="0" err="1">
                <a:latin typeface="Arial" pitchFamily="34" charset="0"/>
                <a:ea typeface="Times New Roman" pitchFamily="18" charset="0"/>
                <a:cs typeface="Arial" pitchFamily="34" charset="0"/>
              </a:rPr>
              <a:t>bisymetrický</a:t>
            </a:r>
            <a:endParaRPr lang="cs-CZ" sz="1600" dirty="0">
              <a:latin typeface="Arial" pitchFamily="34" charset="0"/>
              <a:ea typeface="Times New Roman" pitchFamily="18"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endParaRPr lang="cs-CZ" sz="1600" dirty="0">
              <a:latin typeface="Arial" pitchFamily="34" charset="0"/>
              <a:ea typeface="Times New Roman" pitchFamily="18" charset="0"/>
              <a:cs typeface="Arial" pitchFamily="34" charset="0"/>
            </a:endParaRPr>
          </a:p>
          <a:p>
            <a:pPr lvl="0" indent="4763" eaLnBrk="0" fontAlgn="base" hangingPunct="0">
              <a:spcBef>
                <a:spcPct val="0"/>
              </a:spcBef>
              <a:spcAft>
                <a:spcPct val="0"/>
              </a:spcAf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cs-CZ" sz="1600" dirty="0">
                <a:latin typeface="Arial" pitchFamily="34" charset="0"/>
                <a:ea typeface="Times New Roman" pitchFamily="18" charset="0"/>
                <a:cs typeface="Arial" pitchFamily="34" charset="0"/>
              </a:rPr>
              <a:t> </a:t>
            </a:r>
            <a:r>
              <a:rPr lang="cs-CZ" sz="1600" dirty="0" smtClean="0">
                <a:latin typeface="Arial" pitchFamily="34" charset="0"/>
                <a:ea typeface="Times New Roman" pitchFamily="18" charset="0"/>
                <a:cs typeface="Arial" pitchFamily="34" charset="0"/>
              </a:rPr>
              <a:t> </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květ </a:t>
            </a:r>
            <a:r>
              <a:rPr kumimoji="0" lang="cs-CZ"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zygomorfní</a:t>
            </a:r>
            <a:r>
              <a:rPr lang="cs-CZ" sz="1600" dirty="0" smtClean="0">
                <a:latin typeface="Arial" pitchFamily="34" charset="0"/>
                <a:ea typeface="Times New Roman" pitchFamily="18" charset="0"/>
                <a:cs typeface="Arial" pitchFamily="34" charset="0"/>
              </a:rPr>
              <a:t> 	květ asymetrický</a:t>
            </a:r>
            <a:endPar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lang="cs-CZ" sz="1600" dirty="0" smtClean="0">
                <a:latin typeface="Arial" pitchFamily="34" charset="0"/>
                <a:ea typeface="Times New Roman" pitchFamily="18" charset="0"/>
                <a:cs typeface="Arial" pitchFamily="34" charset="0"/>
              </a:rPr>
              <a:t>      </a:t>
            </a: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květ spirální</a:t>
            </a:r>
          </a:p>
          <a:p>
            <a:pPr marL="0" marR="0" lvl="0" indent="4763" algn="l" defTabSz="914400" rtl="0" eaLnBrk="0" fontAlgn="base"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okvětí (</a:t>
            </a:r>
            <a:r>
              <a:rPr kumimoji="0" lang="cs-CZ"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perigon</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květ není rozlišen na kalich a korunu</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  kalich (</a:t>
            </a:r>
            <a:r>
              <a:rPr kumimoji="0" lang="cs-CZ"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calyx</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vnější část květního obalu, zpravidla zelený, vytrvávající</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koruna (</a:t>
            </a:r>
            <a:r>
              <a:rPr kumimoji="0" lang="cs-CZ"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corolla</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soubor tyčinek (andreceum) </a:t>
            </a: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  patyčinka (staminodium) – během vývoje ztratila schopnost tvorby pylu</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soubor plodolistů (gyneceum) v jednom květu</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lvl="0" indent="4763" eaLnBrk="0" fontAlgn="base" hangingPunct="0">
              <a:spcBef>
                <a:spcPct val="0"/>
              </a:spcBef>
              <a:spcAft>
                <a:spcPct val="0"/>
              </a:spcAf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92" y="1028500"/>
            <a:ext cx="126429" cy="291759"/>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289046" y="5004663"/>
            <a:ext cx="4572000" cy="1569660"/>
          </a:xfrm>
          <a:prstGeom prst="rect">
            <a:avLst/>
          </a:prstGeom>
        </p:spPr>
        <p:txBody>
          <a:bodyPr>
            <a:spAutoFit/>
          </a:bodyPr>
          <a:lstStyle/>
          <a:p>
            <a:pPr lvl="0" algn="just" eaLnBrk="0" fontAlgn="base" hangingPunct="0">
              <a:spcBef>
                <a:spcPct val="0"/>
              </a:spcBef>
              <a:spcAft>
                <a:spcPct val="0"/>
              </a:spcAft>
            </a:pPr>
            <a:r>
              <a:rPr kumimoji="0" lang="cs-CZ"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pi</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zakrnělý pestík (</a:t>
            </a:r>
            <a:r>
              <a:rPr kumimoji="0" lang="cs-CZ"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pistillodium</a:t>
            </a: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lvl="0" algn="just" eaLnBrk="0" fontAlgn="base" hangingPunct="0">
              <a:spcBef>
                <a:spcPct val="0"/>
              </a:spcBef>
              <a:spcAft>
                <a:spcPct val="0"/>
              </a:spcAft>
            </a:pP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velký počet jednotlivých částí květu</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5+5  jednotlivé květní části ve dvou kruzích</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srostlé květní části - stejné</a:t>
            </a:r>
          </a:p>
          <a:p>
            <a:pPr lvl="0" algn="just" eaLnBrk="0" fontAlgn="base" hangingPunct="0">
              <a:spcBef>
                <a:spcPct val="0"/>
              </a:spcBef>
              <a:spcAft>
                <a:spcPct val="0"/>
              </a:spcAft>
            </a:pPr>
            <a:r>
              <a:rPr kumimoji="0" lang="cs-CZ"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srostlé květní části - různé</a:t>
            </a:r>
            <a:endParaRPr kumimoji="0" lang="cs-C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39" y="2029237"/>
            <a:ext cx="509564" cy="36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Přímá spojnice se šipkou 3"/>
          <p:cNvCxnSpPr/>
          <p:nvPr/>
        </p:nvCxnSpPr>
        <p:spPr>
          <a:xfrm>
            <a:off x="493821" y="2487138"/>
            <a:ext cx="0" cy="39801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2746647" y="2081706"/>
            <a:ext cx="274794" cy="3600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2683433" y="2081706"/>
            <a:ext cx="338008" cy="3600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422611" y="2487138"/>
            <a:ext cx="648072" cy="72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Obrázek 2"/>
          <p:cNvPicPr>
            <a:picLocks noChangeAspect="1"/>
          </p:cNvPicPr>
          <p:nvPr/>
        </p:nvPicPr>
        <p:blipFill>
          <a:blip r:embed="rId6"/>
          <a:stretch>
            <a:fillRect/>
          </a:stretch>
        </p:blipFill>
        <p:spPr>
          <a:xfrm rot="16200000" flipH="1">
            <a:off x="378231" y="3051687"/>
            <a:ext cx="402463" cy="297712"/>
          </a:xfrm>
          <a:prstGeom prst="rect">
            <a:avLst/>
          </a:prstGeom>
        </p:spPr>
      </p:pic>
      <p:grpSp>
        <p:nvGrpSpPr>
          <p:cNvPr id="14" name="Skupina 13"/>
          <p:cNvGrpSpPr/>
          <p:nvPr/>
        </p:nvGrpSpPr>
        <p:grpSpPr>
          <a:xfrm>
            <a:off x="5788416" y="1305772"/>
            <a:ext cx="3097828" cy="3579684"/>
            <a:chOff x="5788416" y="1305772"/>
            <a:chExt cx="3097828" cy="3579684"/>
          </a:xfrm>
        </p:grpSpPr>
        <p:pic>
          <p:nvPicPr>
            <p:cNvPr id="6" name="Obrázek 5"/>
            <p:cNvPicPr>
              <a:picLocks noChangeAspect="1"/>
            </p:cNvPicPr>
            <p:nvPr/>
          </p:nvPicPr>
          <p:blipFill>
            <a:blip r:embed="rId7"/>
            <a:stretch>
              <a:fillRect/>
            </a:stretch>
          </p:blipFill>
          <p:spPr>
            <a:xfrm>
              <a:off x="5788416" y="1305772"/>
              <a:ext cx="2714625" cy="857250"/>
            </a:xfrm>
            <a:prstGeom prst="rect">
              <a:avLst/>
            </a:prstGeom>
          </p:spPr>
        </p:pic>
        <p:cxnSp>
          <p:nvCxnSpPr>
            <p:cNvPr id="11" name="Přímá spojnice se šipkou 10"/>
            <p:cNvCxnSpPr/>
            <p:nvPr/>
          </p:nvCxnSpPr>
          <p:spPr>
            <a:xfrm flipH="1" flipV="1">
              <a:off x="6516216" y="2081706"/>
              <a:ext cx="432048" cy="9176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flipV="1">
              <a:off x="6793883" y="2021351"/>
              <a:ext cx="432048" cy="9176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6355438" y="3080979"/>
              <a:ext cx="579774" cy="276999"/>
            </a:xfrm>
            <a:prstGeom prst="rect">
              <a:avLst/>
            </a:prstGeom>
          </p:spPr>
          <p:txBody>
            <a:bodyPr wrap="none">
              <a:spAutoFit/>
            </a:bodyPr>
            <a:lstStyle/>
            <a:p>
              <a:r>
                <a:rPr lang="cs-CZ" sz="1200" b="1" dirty="0" smtClean="0">
                  <a:solidFill>
                    <a:srgbClr val="FF0000"/>
                  </a:solidFill>
                </a:rPr>
                <a:t>okvětí</a:t>
              </a:r>
              <a:endParaRPr lang="cs-CZ" sz="1200" dirty="0"/>
            </a:p>
          </p:txBody>
        </p:sp>
        <p:sp>
          <p:nvSpPr>
            <p:cNvPr id="18" name="Obdélník 17"/>
            <p:cNvSpPr/>
            <p:nvPr/>
          </p:nvSpPr>
          <p:spPr>
            <a:xfrm>
              <a:off x="7277443" y="2441746"/>
              <a:ext cx="953955" cy="1015663"/>
            </a:xfrm>
            <a:prstGeom prst="rect">
              <a:avLst/>
            </a:prstGeom>
          </p:spPr>
          <p:txBody>
            <a:bodyPr wrap="square">
              <a:spAutoFit/>
            </a:bodyPr>
            <a:lstStyle/>
            <a:p>
              <a:r>
                <a:rPr lang="cs-CZ" sz="1200" b="1" dirty="0" smtClean="0">
                  <a:solidFill>
                    <a:srgbClr val="FF0000"/>
                  </a:solidFill>
                </a:rPr>
                <a:t>Dva kruhy okvětních </a:t>
              </a:r>
              <a:r>
                <a:rPr lang="cs-CZ" sz="1200" b="1" dirty="0" smtClean="0">
                  <a:solidFill>
                    <a:srgbClr val="FF0000"/>
                  </a:solidFill>
                </a:rPr>
                <a:t>lístk</a:t>
              </a:r>
              <a:r>
                <a:rPr lang="cs-CZ" sz="1200" b="1" dirty="0">
                  <a:solidFill>
                    <a:srgbClr val="FF0000"/>
                  </a:solidFill>
                </a:rPr>
                <a:t>ů</a:t>
              </a:r>
              <a:r>
                <a:rPr lang="cs-CZ" sz="1200" b="1" dirty="0" smtClean="0">
                  <a:solidFill>
                    <a:srgbClr val="FF0000"/>
                  </a:solidFill>
                </a:rPr>
                <a:t>, </a:t>
              </a:r>
              <a:r>
                <a:rPr lang="cs-CZ" sz="1200" b="1" dirty="0" smtClean="0">
                  <a:solidFill>
                    <a:srgbClr val="FF0000"/>
                  </a:solidFill>
                </a:rPr>
                <a:t>v každém kruhu 3</a:t>
              </a:r>
              <a:endParaRPr lang="cs-CZ" sz="1200" dirty="0"/>
            </a:p>
          </p:txBody>
        </p:sp>
        <p:cxnSp>
          <p:nvCxnSpPr>
            <p:cNvPr id="19" name="Přímá spojnice se šipkou 18"/>
            <p:cNvCxnSpPr/>
            <p:nvPr/>
          </p:nvCxnSpPr>
          <p:spPr>
            <a:xfrm flipH="1" flipV="1">
              <a:off x="7953731" y="2133318"/>
              <a:ext cx="549310" cy="16028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7570527" y="3869793"/>
              <a:ext cx="1315717" cy="1015663"/>
            </a:xfrm>
            <a:prstGeom prst="rect">
              <a:avLst/>
            </a:prstGeom>
          </p:spPr>
          <p:txBody>
            <a:bodyPr wrap="square">
              <a:spAutoFit/>
            </a:bodyPr>
            <a:lstStyle/>
            <a:p>
              <a:r>
                <a:rPr lang="cs-CZ" sz="1200" b="1" dirty="0" smtClean="0">
                  <a:solidFill>
                    <a:srgbClr val="FF0000"/>
                  </a:solidFill>
                </a:rPr>
                <a:t>Čára pod  3 nebo pod G nebo obojím = pestík je srostlý (závorka) ze 3 </a:t>
              </a:r>
              <a:r>
                <a:rPr lang="cs-CZ" sz="1200" b="1" dirty="0" smtClean="0">
                  <a:solidFill>
                    <a:srgbClr val="FF0000"/>
                  </a:solidFill>
                </a:rPr>
                <a:t>plodolistů</a:t>
              </a:r>
              <a:endParaRPr lang="cs-CZ" sz="1200" dirty="0"/>
            </a:p>
          </p:txBody>
        </p:sp>
      </p:grpSp>
    </p:spTree>
    <p:extLst>
      <p:ext uri="{BB962C8B-B14F-4D97-AF65-F5344CB8AC3E}">
        <p14:creationId xmlns:p14="http://schemas.microsoft.com/office/powerpoint/2010/main" val="186142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256"/>
            <a:ext cx="8229600" cy="1143000"/>
          </a:xfrm>
        </p:spPr>
        <p:txBody>
          <a:bodyPr/>
          <a:lstStyle/>
          <a:p>
            <a:r>
              <a:rPr lang="cs-CZ" dirty="0" smtClean="0"/>
              <a:t>Symetrie květu</a:t>
            </a:r>
            <a:endParaRPr lang="cs-CZ" dirty="0"/>
          </a:p>
        </p:txBody>
      </p:sp>
      <p:sp>
        <p:nvSpPr>
          <p:cNvPr id="3" name="Obdélník 2"/>
          <p:cNvSpPr/>
          <p:nvPr/>
        </p:nvSpPr>
        <p:spPr>
          <a:xfrm>
            <a:off x="395536" y="1124744"/>
            <a:ext cx="8064896" cy="5324535"/>
          </a:xfrm>
          <a:prstGeom prst="rect">
            <a:avLst/>
          </a:prstGeom>
        </p:spPr>
        <p:txBody>
          <a:bodyPr wrap="square">
            <a:spAutoFit/>
          </a:bodyPr>
          <a:lstStyle/>
          <a:p>
            <a:pPr indent="4763" eaLnBrk="0" fontAlgn="base" hangingPunct="0">
              <a:spcBef>
                <a:spcPct val="0"/>
              </a:spcBef>
              <a:spcAft>
                <a:spcPct val="0"/>
              </a:spcAft>
            </a:pPr>
            <a:r>
              <a:rPr lang="cs-CZ" sz="2000" b="1" dirty="0" smtClean="0">
                <a:latin typeface="Arial" pitchFamily="34" charset="0"/>
                <a:ea typeface="Times New Roman" pitchFamily="18" charset="0"/>
                <a:cs typeface="Arial" pitchFamily="34" charset="0"/>
              </a:rPr>
              <a:t>Při pohledu shora do květu:</a:t>
            </a:r>
          </a:p>
          <a:p>
            <a:pPr indent="4763" eaLnBrk="0" fontAlgn="base" hangingPunct="0">
              <a:spcBef>
                <a:spcPct val="0"/>
              </a:spcBef>
              <a:spcAft>
                <a:spcPct val="0"/>
              </a:spcAft>
            </a:pPr>
            <a:endParaRPr lang="cs-CZ" sz="2000" b="1" dirty="0" smtClean="0">
              <a:latin typeface="Arial" pitchFamily="34" charset="0"/>
              <a:ea typeface="Times New Roman" pitchFamily="18" charset="0"/>
              <a:cs typeface="Arial" pitchFamily="34" charset="0"/>
            </a:endParaRPr>
          </a:p>
          <a:p>
            <a:pPr indent="4763" eaLnBrk="0" fontAlgn="base" hangingPunct="0">
              <a:spcBef>
                <a:spcPct val="0"/>
              </a:spcBef>
              <a:spcAft>
                <a:spcPct val="0"/>
              </a:spcAft>
            </a:pPr>
            <a:r>
              <a:rPr lang="cs-CZ" sz="2000" b="1" dirty="0" smtClean="0">
                <a:latin typeface="Arial" pitchFamily="34" charset="0"/>
                <a:ea typeface="Times New Roman" pitchFamily="18" charset="0"/>
                <a:cs typeface="Arial" pitchFamily="34" charset="0"/>
              </a:rPr>
              <a:t>květ aktinomorfní </a:t>
            </a:r>
            <a:r>
              <a:rPr lang="cs-CZ" sz="2000" dirty="0" smtClean="0">
                <a:latin typeface="Arial" pitchFamily="34" charset="0"/>
                <a:ea typeface="Times New Roman" pitchFamily="18" charset="0"/>
                <a:cs typeface="Arial" pitchFamily="34" charset="0"/>
              </a:rPr>
              <a:t>= pravidelný, lze proložit více rovin souměrnosti (např. tulipán)</a:t>
            </a:r>
            <a:r>
              <a:rPr lang="cs-CZ" sz="2000" dirty="0">
                <a:latin typeface="Arial" pitchFamily="34" charset="0"/>
                <a:ea typeface="Times New Roman" pitchFamily="18" charset="0"/>
                <a:cs typeface="Arial" pitchFamily="34" charset="0"/>
              </a:rPr>
              <a:t>	</a:t>
            </a:r>
            <a:endParaRPr lang="cs-CZ" sz="2000" dirty="0" smtClean="0">
              <a:latin typeface="Arial" pitchFamily="34" charset="0"/>
              <a:ea typeface="Times New Roman" pitchFamily="18" charset="0"/>
              <a:cs typeface="Arial" pitchFamily="34" charset="0"/>
            </a:endParaRPr>
          </a:p>
          <a:p>
            <a:pPr indent="4763" eaLnBrk="0" fontAlgn="base" hangingPunct="0">
              <a:spcBef>
                <a:spcPct val="0"/>
              </a:spcBef>
              <a:spcAft>
                <a:spcPct val="0"/>
              </a:spcAft>
            </a:pPr>
            <a:endParaRPr lang="cs-CZ" sz="2000" dirty="0" smtClean="0">
              <a:latin typeface="Arial" pitchFamily="34" charset="0"/>
              <a:ea typeface="Times New Roman" pitchFamily="18" charset="0"/>
              <a:cs typeface="Arial" pitchFamily="34" charset="0"/>
            </a:endParaRPr>
          </a:p>
          <a:p>
            <a:pPr indent="4763" eaLnBrk="0" fontAlgn="base" hangingPunct="0">
              <a:spcBef>
                <a:spcPct val="0"/>
              </a:spcBef>
              <a:spcAft>
                <a:spcPct val="0"/>
              </a:spcAft>
            </a:pPr>
            <a:r>
              <a:rPr lang="cs-CZ" sz="2000" b="1" dirty="0" smtClean="0">
                <a:latin typeface="Arial" pitchFamily="34" charset="0"/>
                <a:ea typeface="Times New Roman" pitchFamily="18" charset="0"/>
                <a:cs typeface="Arial" pitchFamily="34" charset="0"/>
              </a:rPr>
              <a:t>květ </a:t>
            </a:r>
            <a:r>
              <a:rPr lang="cs-CZ" sz="2000" b="1" dirty="0" err="1" smtClean="0">
                <a:latin typeface="Arial" pitchFamily="34" charset="0"/>
                <a:ea typeface="Times New Roman" pitchFamily="18" charset="0"/>
                <a:cs typeface="Arial" pitchFamily="34" charset="0"/>
              </a:rPr>
              <a:t>bisymetrický</a:t>
            </a:r>
            <a:r>
              <a:rPr lang="cs-CZ" sz="2000" b="1" dirty="0" smtClean="0">
                <a:latin typeface="Arial" pitchFamily="34" charset="0"/>
                <a:ea typeface="Times New Roman" pitchFamily="18" charset="0"/>
                <a:cs typeface="Arial" pitchFamily="34" charset="0"/>
              </a:rPr>
              <a:t> </a:t>
            </a:r>
            <a:r>
              <a:rPr lang="cs-CZ" sz="2000" dirty="0" smtClean="0">
                <a:latin typeface="Arial" pitchFamily="34" charset="0"/>
                <a:ea typeface="Times New Roman" pitchFamily="18" charset="0"/>
                <a:cs typeface="Arial" pitchFamily="34" charset="0"/>
              </a:rPr>
              <a:t>– lze proložit dvě roviny souměrnosti (např. </a:t>
            </a:r>
            <a:r>
              <a:rPr lang="cs-CZ" sz="2000" dirty="0" smtClean="0">
                <a:latin typeface="Arial" pitchFamily="34" charset="0"/>
                <a:ea typeface="Times New Roman" pitchFamily="18" charset="0"/>
                <a:cs typeface="Arial" pitchFamily="34" charset="0"/>
              </a:rPr>
              <a:t>brukvovité, - brukev řepka olejka)</a:t>
            </a:r>
            <a:endParaRPr lang="cs-CZ" sz="2000" dirty="0">
              <a:latin typeface="Arial" pitchFamily="34" charset="0"/>
              <a:ea typeface="Times New Roman" pitchFamily="18" charset="0"/>
              <a:cs typeface="Arial" pitchFamily="34" charset="0"/>
            </a:endParaRPr>
          </a:p>
          <a:p>
            <a:pPr lvl="0" indent="4763" eaLnBrk="0" fontAlgn="base" hangingPunct="0">
              <a:spcBef>
                <a:spcPct val="0"/>
              </a:spcBef>
              <a:spcAft>
                <a:spcPct val="0"/>
              </a:spcAft>
            </a:pPr>
            <a:endParaRPr lang="cs-CZ" sz="2000" dirty="0">
              <a:latin typeface="Arial" pitchFamily="34" charset="0"/>
              <a:ea typeface="Times New Roman" pitchFamily="18" charset="0"/>
              <a:cs typeface="Arial" pitchFamily="34" charset="0"/>
            </a:endParaRPr>
          </a:p>
          <a:p>
            <a:pPr lvl="0" indent="4763" eaLnBrk="0" fontAlgn="base" hangingPunct="0">
              <a:spcBef>
                <a:spcPct val="0"/>
              </a:spcBef>
              <a:spcAft>
                <a:spcPct val="0"/>
              </a:spcAft>
            </a:pPr>
            <a:r>
              <a:rPr lang="cs-CZ" sz="2000" b="1" dirty="0" smtClean="0">
                <a:latin typeface="Arial" pitchFamily="34" charset="0"/>
                <a:ea typeface="Times New Roman" pitchFamily="18" charset="0"/>
                <a:cs typeface="Arial" pitchFamily="34" charset="0"/>
              </a:rPr>
              <a:t>květ </a:t>
            </a:r>
            <a:r>
              <a:rPr lang="cs-CZ" sz="2000" b="1" dirty="0" err="1">
                <a:latin typeface="Arial" pitchFamily="34" charset="0"/>
                <a:ea typeface="Times New Roman" pitchFamily="18" charset="0"/>
                <a:cs typeface="Arial" pitchFamily="34" charset="0"/>
              </a:rPr>
              <a:t>zygomorfní</a:t>
            </a:r>
            <a:r>
              <a:rPr lang="cs-CZ" sz="2000" b="1" dirty="0">
                <a:latin typeface="Arial" pitchFamily="34" charset="0"/>
                <a:ea typeface="Times New Roman" pitchFamily="18" charset="0"/>
                <a:cs typeface="Arial" pitchFamily="34" charset="0"/>
              </a:rPr>
              <a:t> </a:t>
            </a:r>
            <a:r>
              <a:rPr lang="cs-CZ" sz="2000" dirty="0" smtClean="0">
                <a:latin typeface="Arial" pitchFamily="34" charset="0"/>
                <a:ea typeface="Times New Roman" pitchFamily="18" charset="0"/>
                <a:cs typeface="Arial" pitchFamily="34" charset="0"/>
              </a:rPr>
              <a:t>- lze proložit jen jednu rovinu </a:t>
            </a:r>
            <a:r>
              <a:rPr lang="cs-CZ" sz="2000" dirty="0" smtClean="0">
                <a:latin typeface="Arial" pitchFamily="34" charset="0"/>
                <a:ea typeface="Times New Roman" pitchFamily="18" charset="0"/>
                <a:cs typeface="Arial" pitchFamily="34" charset="0"/>
              </a:rPr>
              <a:t>souměrnosti</a:t>
            </a:r>
            <a:r>
              <a:rPr lang="cs-CZ" sz="2000" dirty="0" smtClean="0">
                <a:latin typeface="Arial" pitchFamily="34" charset="0"/>
                <a:ea typeface="Times New Roman" pitchFamily="18" charset="0"/>
                <a:cs typeface="Arial" pitchFamily="34" charset="0"/>
              </a:rPr>
              <a:t>, např. hrách</a:t>
            </a:r>
          </a:p>
          <a:p>
            <a:pPr lvl="0" indent="4763" eaLnBrk="0" fontAlgn="base" hangingPunct="0">
              <a:spcBef>
                <a:spcPct val="0"/>
              </a:spcBef>
              <a:spcAft>
                <a:spcPct val="0"/>
              </a:spcAft>
            </a:pPr>
            <a:endParaRPr lang="cs-CZ" sz="2000" dirty="0" smtClean="0">
              <a:latin typeface="Arial" pitchFamily="34" charset="0"/>
              <a:ea typeface="Times New Roman" pitchFamily="18" charset="0"/>
              <a:cs typeface="Arial" pitchFamily="34" charset="0"/>
            </a:endParaRPr>
          </a:p>
          <a:p>
            <a:pPr lvl="0" indent="4763" eaLnBrk="0" fontAlgn="base" hangingPunct="0">
              <a:spcBef>
                <a:spcPct val="0"/>
              </a:spcBef>
              <a:spcAft>
                <a:spcPct val="0"/>
              </a:spcAft>
            </a:pPr>
            <a:r>
              <a:rPr lang="cs-CZ" sz="2000" b="1" dirty="0" smtClean="0">
                <a:latin typeface="Arial" pitchFamily="34" charset="0"/>
                <a:ea typeface="Times New Roman" pitchFamily="18" charset="0"/>
                <a:cs typeface="Arial" pitchFamily="34" charset="0"/>
              </a:rPr>
              <a:t>květ asymetrický </a:t>
            </a:r>
            <a:r>
              <a:rPr lang="cs-CZ" sz="2000" dirty="0" smtClean="0">
                <a:latin typeface="Arial" pitchFamily="34" charset="0"/>
                <a:ea typeface="Times New Roman" pitchFamily="18" charset="0"/>
                <a:cs typeface="Arial" pitchFamily="34" charset="0"/>
              </a:rPr>
              <a:t>– nelze proložit žádnou rovinu souměrnosti</a:t>
            </a:r>
          </a:p>
          <a:p>
            <a:pPr lvl="0" indent="4763" eaLnBrk="0" fontAlgn="base" hangingPunct="0">
              <a:spcBef>
                <a:spcPct val="0"/>
              </a:spcBef>
              <a:spcAft>
                <a:spcPct val="0"/>
              </a:spcAft>
            </a:pPr>
            <a:endParaRPr lang="cs-CZ" sz="2000" dirty="0">
              <a:latin typeface="Arial" pitchFamily="34" charset="0"/>
              <a:ea typeface="Times New Roman" pitchFamily="18" charset="0"/>
              <a:cs typeface="Arial" pitchFamily="34" charset="0"/>
            </a:endParaRPr>
          </a:p>
          <a:p>
            <a:pPr lvl="0" indent="4763" eaLnBrk="0" fontAlgn="base" hangingPunct="0">
              <a:spcBef>
                <a:spcPct val="0"/>
              </a:spcBef>
              <a:spcAft>
                <a:spcPct val="0"/>
              </a:spcAft>
            </a:pPr>
            <a:r>
              <a:rPr lang="cs-CZ" sz="2000" dirty="0">
                <a:latin typeface="Arial" pitchFamily="34" charset="0"/>
                <a:ea typeface="Times New Roman" pitchFamily="18" charset="0"/>
                <a:cs typeface="Arial" pitchFamily="34" charset="0"/>
              </a:rPr>
              <a:t>      </a:t>
            </a:r>
          </a:p>
          <a:p>
            <a:pPr lvl="0" indent="4763" eaLnBrk="0" fontAlgn="base" hangingPunct="0">
              <a:spcBef>
                <a:spcPct val="0"/>
              </a:spcBef>
              <a:spcAft>
                <a:spcPct val="0"/>
              </a:spcAft>
            </a:pPr>
            <a:r>
              <a:rPr lang="cs-CZ" sz="2000" b="1" dirty="0" smtClean="0">
                <a:latin typeface="Arial" pitchFamily="34" charset="0"/>
                <a:ea typeface="Times New Roman" pitchFamily="18" charset="0"/>
                <a:cs typeface="Arial" pitchFamily="34" charset="0"/>
              </a:rPr>
              <a:t>květ spirální </a:t>
            </a:r>
            <a:r>
              <a:rPr lang="cs-CZ" sz="2000" dirty="0" smtClean="0">
                <a:latin typeface="Arial" pitchFamily="34" charset="0"/>
                <a:ea typeface="Times New Roman" pitchFamily="18" charset="0"/>
                <a:cs typeface="Arial" pitchFamily="34" charset="0"/>
              </a:rPr>
              <a:t>– květní orgány jsou v květu uspořádány do spirály (květních orgánů je </a:t>
            </a:r>
            <a:r>
              <a:rPr lang="cs-CZ" sz="2000" dirty="0" smtClean="0">
                <a:latin typeface="Arial" pitchFamily="34" charset="0"/>
                <a:ea typeface="Times New Roman" pitchFamily="18" charset="0"/>
                <a:cs typeface="Arial" pitchFamily="34" charset="0"/>
              </a:rPr>
              <a:t>obvykle hodně, u rostlin fylogeneticky starších) </a:t>
            </a:r>
            <a:r>
              <a:rPr lang="cs-CZ" sz="2000" dirty="0" smtClean="0">
                <a:latin typeface="Arial" pitchFamily="34" charset="0"/>
                <a:ea typeface="Times New Roman" pitchFamily="18" charset="0"/>
                <a:cs typeface="Arial" pitchFamily="34" charset="0"/>
              </a:rPr>
              <a:t>– např. magnolie, </a:t>
            </a:r>
            <a:r>
              <a:rPr lang="cs-CZ" sz="2000" dirty="0">
                <a:latin typeface="Arial" pitchFamily="34" charset="0"/>
                <a:ea typeface="Times New Roman" pitchFamily="18" charset="0"/>
                <a:cs typeface="Arial" pitchFamily="34" charset="0"/>
              </a:rPr>
              <a:t>u</a:t>
            </a:r>
            <a:r>
              <a:rPr lang="cs-CZ" sz="2000" dirty="0" smtClean="0">
                <a:latin typeface="Arial" pitchFamily="34" charset="0"/>
                <a:ea typeface="Times New Roman" pitchFamily="18" charset="0"/>
                <a:cs typeface="Arial" pitchFamily="34" charset="0"/>
              </a:rPr>
              <a:t>polín </a:t>
            </a:r>
            <a:endParaRPr lang="cs-CZ" sz="2000"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353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2291" y="106281"/>
            <a:ext cx="8229600" cy="1143000"/>
          </a:xfrm>
        </p:spPr>
        <p:txBody>
          <a:bodyPr/>
          <a:lstStyle/>
          <a:p>
            <a:r>
              <a:rPr lang="cs-CZ" dirty="0" smtClean="0"/>
              <a:t>Tvorba květního vzorce</a:t>
            </a:r>
            <a:endParaRPr lang="cs-CZ" dirty="0"/>
          </a:p>
        </p:txBody>
      </p:sp>
      <p:pic>
        <p:nvPicPr>
          <p:cNvPr id="3" name="Obrázek 2"/>
          <p:cNvPicPr>
            <a:picLocks noChangeAspect="1"/>
          </p:cNvPicPr>
          <p:nvPr/>
        </p:nvPicPr>
        <p:blipFill>
          <a:blip r:embed="rId2"/>
          <a:stretch>
            <a:fillRect/>
          </a:stretch>
        </p:blipFill>
        <p:spPr>
          <a:xfrm>
            <a:off x="551939" y="1049095"/>
            <a:ext cx="4898132" cy="2449066"/>
          </a:xfrm>
          <a:prstGeom prst="rect">
            <a:avLst/>
          </a:prstGeom>
        </p:spPr>
      </p:pic>
      <p:sp>
        <p:nvSpPr>
          <p:cNvPr id="4" name="Obdélník 3"/>
          <p:cNvSpPr/>
          <p:nvPr/>
        </p:nvSpPr>
        <p:spPr>
          <a:xfrm>
            <a:off x="5330957" y="1470207"/>
            <a:ext cx="2592288" cy="1477328"/>
          </a:xfrm>
          <a:prstGeom prst="rect">
            <a:avLst/>
          </a:prstGeom>
        </p:spPr>
        <p:txBody>
          <a:bodyPr wrap="square">
            <a:spAutoFit/>
          </a:bodyPr>
          <a:lstStyle/>
          <a:p>
            <a:r>
              <a:rPr lang="cs-CZ" b="1" u="sng" dirty="0"/>
              <a:t>k</a:t>
            </a:r>
            <a:r>
              <a:rPr lang="cs-CZ" b="1" u="sng" dirty="0" smtClean="0"/>
              <a:t>akost luční</a:t>
            </a:r>
          </a:p>
          <a:p>
            <a:r>
              <a:rPr lang="cs-CZ" b="1" dirty="0" smtClean="0"/>
              <a:t>Vlevo kresba květu, vpravo květní diagram (pohled shora do květu, viz dále).</a:t>
            </a:r>
            <a:endParaRPr lang="cs-CZ" dirty="0"/>
          </a:p>
        </p:txBody>
      </p:sp>
      <p:sp>
        <p:nvSpPr>
          <p:cNvPr id="5" name="Obdélník 4"/>
          <p:cNvSpPr/>
          <p:nvPr/>
        </p:nvSpPr>
        <p:spPr>
          <a:xfrm>
            <a:off x="426395" y="3512738"/>
            <a:ext cx="7462989" cy="3416320"/>
          </a:xfrm>
          <a:prstGeom prst="rect">
            <a:avLst/>
          </a:prstGeom>
        </p:spPr>
        <p:txBody>
          <a:bodyPr wrap="square">
            <a:spAutoFit/>
          </a:bodyPr>
          <a:lstStyle/>
          <a:p>
            <a:r>
              <a:rPr lang="cs-CZ" b="1" dirty="0" smtClean="0"/>
              <a:t>Květní vzorec tvoříme nejlépe podle skutečného květu.</a:t>
            </a:r>
          </a:p>
          <a:p>
            <a:pPr marL="342900" indent="-342900">
              <a:buAutoNum type="arabicPeriod"/>
            </a:pPr>
            <a:r>
              <a:rPr lang="cs-CZ" dirty="0" smtClean="0"/>
              <a:t>Nejprve se zapisuje pomocí značek pohlavnost květu (zde oboupohlavný)</a:t>
            </a:r>
          </a:p>
          <a:p>
            <a:pPr marL="342900" indent="-342900">
              <a:buAutoNum type="arabicPeriod"/>
            </a:pPr>
            <a:r>
              <a:rPr lang="cs-CZ" dirty="0" smtClean="0"/>
              <a:t>Pak se určí při pohledu shora do květu symetrie květu (zde aktinomorfní =</a:t>
            </a:r>
            <a:r>
              <a:rPr lang="cs-CZ" dirty="0" smtClean="0"/>
              <a:t>pravidelný)</a:t>
            </a:r>
            <a:endParaRPr lang="cs-CZ" dirty="0" smtClean="0"/>
          </a:p>
          <a:p>
            <a:pPr marL="342900" indent="-342900">
              <a:buAutoNum type="arabicPeriod"/>
            </a:pPr>
            <a:r>
              <a:rPr lang="cs-CZ" dirty="0" smtClean="0"/>
              <a:t>Pak se </a:t>
            </a:r>
            <a:r>
              <a:rPr lang="cs-CZ" dirty="0" smtClean="0"/>
              <a:t>postupuje </a:t>
            </a:r>
            <a:r>
              <a:rPr lang="cs-CZ" dirty="0" smtClean="0"/>
              <a:t>odspodu květu směrem nahoru</a:t>
            </a:r>
            <a:endParaRPr lang="cs-CZ" dirty="0"/>
          </a:p>
          <a:p>
            <a:pPr marL="342900" indent="-342900">
              <a:buAutoNum type="arabicPeriod"/>
            </a:pPr>
            <a:r>
              <a:rPr lang="cs-CZ" dirty="0" smtClean="0"/>
              <a:t>Okvětí nebo kalich a koruna, za to počet lístků okvětí nebo kališních/korunních </a:t>
            </a:r>
            <a:r>
              <a:rPr lang="cs-CZ" dirty="0" smtClean="0"/>
              <a:t>lístků</a:t>
            </a:r>
            <a:r>
              <a:rPr lang="cs-CZ" dirty="0" smtClean="0"/>
              <a:t>, pokud jsou srostlé, dát číslo do závorky, pokud jsou ve dvou kruzích, píše se např. 5 + 5</a:t>
            </a:r>
          </a:p>
          <a:p>
            <a:pPr marL="342900" indent="-342900">
              <a:buAutoNum type="arabicPeriod"/>
            </a:pPr>
            <a:r>
              <a:rPr lang="cs-CZ" dirty="0" smtClean="0"/>
              <a:t>A - počet tyčinek a v kolika kruzích</a:t>
            </a:r>
          </a:p>
          <a:p>
            <a:pPr marL="342900" indent="-342900">
              <a:buAutoNum type="arabicPeriod"/>
            </a:pPr>
            <a:r>
              <a:rPr lang="cs-CZ" dirty="0" smtClean="0"/>
              <a:t>G – počet plodolistů ze kterých pestík tvořen, zde 5, semeník svrchní – čára pod G, či pod G a </a:t>
            </a:r>
            <a:r>
              <a:rPr lang="cs-CZ" dirty="0" smtClean="0"/>
              <a:t>5 (počet plodolistů jde poznat jen pokud semením příčně rozříznete – ale také ne vždycky (ale lze ho dohledat v literatuře)</a:t>
            </a:r>
            <a:endParaRPr lang="cs-CZ" dirty="0"/>
          </a:p>
        </p:txBody>
      </p:sp>
      <p:grpSp>
        <p:nvGrpSpPr>
          <p:cNvPr id="9" name="Skupina 8"/>
          <p:cNvGrpSpPr/>
          <p:nvPr/>
        </p:nvGrpSpPr>
        <p:grpSpPr>
          <a:xfrm>
            <a:off x="5779107" y="3129681"/>
            <a:ext cx="2387037" cy="380268"/>
            <a:chOff x="5779107" y="3129681"/>
            <a:chExt cx="2387037" cy="380268"/>
          </a:xfrm>
        </p:grpSpPr>
        <p:sp>
          <p:nvSpPr>
            <p:cNvPr id="6" name="Obdélník 5"/>
            <p:cNvSpPr/>
            <p:nvPr/>
          </p:nvSpPr>
          <p:spPr>
            <a:xfrm>
              <a:off x="6269471" y="3140617"/>
              <a:ext cx="1896673" cy="369332"/>
            </a:xfrm>
            <a:prstGeom prst="rect">
              <a:avLst/>
            </a:prstGeom>
          </p:spPr>
          <p:txBody>
            <a:bodyPr wrap="none">
              <a:spAutoFit/>
            </a:bodyPr>
            <a:lstStyle/>
            <a:p>
              <a:r>
                <a:rPr lang="cs-CZ" b="1" dirty="0" smtClean="0"/>
                <a:t>K 5 C 5 A 5 + 5 </a:t>
              </a:r>
              <a:r>
                <a:rPr lang="cs-CZ" b="1" u="sng" dirty="0" smtClean="0"/>
                <a:t>G 5</a:t>
              </a:r>
              <a:endParaRPr lang="cs-CZ" u="sng"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769" y="3137828"/>
              <a:ext cx="509564" cy="36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107" y="3129681"/>
              <a:ext cx="161253" cy="3721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Přímá spojnice se šipkou 9"/>
          <p:cNvCxnSpPr/>
          <p:nvPr/>
        </p:nvCxnSpPr>
        <p:spPr>
          <a:xfrm flipH="1">
            <a:off x="7324702" y="1484784"/>
            <a:ext cx="841442" cy="15509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6394555" y="262282"/>
            <a:ext cx="2592288" cy="1446550"/>
          </a:xfrm>
          <a:prstGeom prst="rect">
            <a:avLst/>
          </a:prstGeom>
        </p:spPr>
        <p:txBody>
          <a:bodyPr wrap="square">
            <a:spAutoFit/>
          </a:bodyPr>
          <a:lstStyle/>
          <a:p>
            <a:r>
              <a:rPr lang="cs-CZ" sz="1400" b="1" u="sng" dirty="0" smtClean="0"/>
              <a:t>Tento květ je </a:t>
            </a:r>
            <a:r>
              <a:rPr lang="cs-CZ" b="1" u="sng" dirty="0" err="1" smtClean="0"/>
              <a:t>pentacyklický</a:t>
            </a:r>
            <a:r>
              <a:rPr lang="cs-CZ" sz="1400" b="1" u="sng" dirty="0" smtClean="0"/>
              <a:t>  </a:t>
            </a:r>
            <a:r>
              <a:rPr lang="cs-CZ" sz="1400" b="1" u="sng" dirty="0"/>
              <a:t>M</a:t>
            </a:r>
            <a:r>
              <a:rPr lang="cs-CZ" sz="1400" b="1" u="sng" dirty="0" smtClean="0"/>
              <a:t>á v květu 5 kruhů:</a:t>
            </a:r>
          </a:p>
          <a:p>
            <a:r>
              <a:rPr lang="cs-CZ" sz="1400" b="1" u="sng" dirty="0" smtClean="0"/>
              <a:t>Kališní lístky, korunní lístky, tyčinky ve dvou kruzích a pestík (ten se počítá jako jeden kruh)</a:t>
            </a:r>
            <a:endParaRPr lang="cs-CZ" sz="1400" b="1" u="sng" dirty="0" smtClean="0"/>
          </a:p>
          <a:p>
            <a:endParaRPr lang="cs-CZ" sz="1400" dirty="0"/>
          </a:p>
        </p:txBody>
      </p:sp>
    </p:spTree>
    <p:extLst>
      <p:ext uri="{BB962C8B-B14F-4D97-AF65-F5344CB8AC3E}">
        <p14:creationId xmlns:p14="http://schemas.microsoft.com/office/powerpoint/2010/main" val="417367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9490" y="94361"/>
            <a:ext cx="8229600" cy="1143000"/>
          </a:xfrm>
        </p:spPr>
        <p:txBody>
          <a:bodyPr>
            <a:normAutofit fontScale="90000"/>
          </a:bodyPr>
          <a:lstStyle/>
          <a:p>
            <a:r>
              <a:rPr lang="cs-CZ" dirty="0" smtClean="0"/>
              <a:t>Květní diagram </a:t>
            </a:r>
            <a:r>
              <a:rPr lang="cs-CZ" sz="2700" dirty="0" smtClean="0">
                <a:solidFill>
                  <a:srgbClr val="FF0000"/>
                </a:solidFill>
              </a:rPr>
              <a:t>– pomocí zavedených značek znázorňuje pohled shora do květu</a:t>
            </a:r>
            <a:endParaRPr lang="cs-CZ" sz="2700" dirty="0">
              <a:solidFill>
                <a:srgbClr val="FF0000"/>
              </a:solidFill>
            </a:endParaRPr>
          </a:p>
        </p:txBody>
      </p:sp>
      <p:grpSp>
        <p:nvGrpSpPr>
          <p:cNvPr id="17" name="Skupina 16"/>
          <p:cNvGrpSpPr/>
          <p:nvPr/>
        </p:nvGrpSpPr>
        <p:grpSpPr>
          <a:xfrm>
            <a:off x="683917" y="1539809"/>
            <a:ext cx="7709940" cy="5165725"/>
            <a:chOff x="683917" y="1539809"/>
            <a:chExt cx="7709940" cy="516572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51244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130929" y="4172621"/>
              <a:ext cx="1140494" cy="369332"/>
            </a:xfrm>
            <a:prstGeom prst="rect">
              <a:avLst/>
            </a:prstGeom>
          </p:spPr>
          <p:txBody>
            <a:bodyPr wrap="square">
              <a:spAutoFit/>
            </a:bodyPr>
            <a:lstStyle/>
            <a:p>
              <a:pPr lvl="0" algn="just" eaLnBrk="0" fontAlgn="base" hangingPunct="0">
                <a:spcBef>
                  <a:spcPct val="0"/>
                </a:spcBef>
                <a:spcAft>
                  <a:spcPct val="0"/>
                </a:spcAft>
              </a:pPr>
              <a:r>
                <a:rPr lang="cs-CZ" dirty="0" smtClean="0">
                  <a:latin typeface="Arial" pitchFamily="34" charset="0"/>
                  <a:ea typeface="Times New Roman" pitchFamily="18" charset="0"/>
                  <a:cs typeface="Arial" pitchFamily="34" charset="0"/>
                </a:rPr>
                <a:t>Gynecea</a:t>
              </a:r>
            </a:p>
          </p:txBody>
        </p:sp>
        <p:sp>
          <p:nvSpPr>
            <p:cNvPr id="4" name="Obdélník 3"/>
            <p:cNvSpPr/>
            <p:nvPr/>
          </p:nvSpPr>
          <p:spPr>
            <a:xfrm>
              <a:off x="683917" y="2033809"/>
              <a:ext cx="723275" cy="369332"/>
            </a:xfrm>
            <a:prstGeom prst="rect">
              <a:avLst/>
            </a:prstGeom>
          </p:spPr>
          <p:txBody>
            <a:bodyPr wrap="none">
              <a:spAutoFit/>
            </a:bodyPr>
            <a:lstStyle/>
            <a:p>
              <a:pPr lvl="0" algn="just" eaLnBrk="0" fontAlgn="base" hangingPunct="0">
                <a:spcBef>
                  <a:spcPct val="0"/>
                </a:spcBef>
                <a:spcAft>
                  <a:spcPct val="0"/>
                </a:spcAft>
              </a:pPr>
              <a:r>
                <a:rPr lang="cs-CZ" dirty="0">
                  <a:latin typeface="Arial" pitchFamily="34" charset="0"/>
                  <a:ea typeface="Times New Roman" pitchFamily="18" charset="0"/>
                  <a:cs typeface="Arial" pitchFamily="34" charset="0"/>
                </a:rPr>
                <a:t>listen</a:t>
              </a:r>
            </a:p>
          </p:txBody>
        </p:sp>
        <p:sp>
          <p:nvSpPr>
            <p:cNvPr id="5" name="Obdélník 4"/>
            <p:cNvSpPr/>
            <p:nvPr/>
          </p:nvSpPr>
          <p:spPr>
            <a:xfrm>
              <a:off x="1419563" y="1710644"/>
              <a:ext cx="800219" cy="369332"/>
            </a:xfrm>
            <a:prstGeom prst="rect">
              <a:avLst/>
            </a:prstGeom>
          </p:spPr>
          <p:txBody>
            <a:bodyPr wrap="none">
              <a:spAutoFit/>
            </a:bodyPr>
            <a:lstStyle/>
            <a:p>
              <a:pPr lvl="0" algn="just" eaLnBrk="0" fontAlgn="base" hangingPunct="0">
                <a:spcBef>
                  <a:spcPct val="0"/>
                </a:spcBef>
                <a:spcAft>
                  <a:spcPct val="0"/>
                </a:spcAft>
              </a:pPr>
              <a:r>
                <a:rPr lang="cs-CZ" dirty="0">
                  <a:latin typeface="Arial" pitchFamily="34" charset="0"/>
                  <a:cs typeface="Arial" pitchFamily="34" charset="0"/>
                </a:rPr>
                <a:t>okvětí</a:t>
              </a:r>
            </a:p>
          </p:txBody>
        </p:sp>
        <p:sp>
          <p:nvSpPr>
            <p:cNvPr id="6" name="Obdélník 5"/>
            <p:cNvSpPr/>
            <p:nvPr/>
          </p:nvSpPr>
          <p:spPr>
            <a:xfrm>
              <a:off x="2212598" y="1554282"/>
              <a:ext cx="838691" cy="646331"/>
            </a:xfrm>
            <a:prstGeom prst="rect">
              <a:avLst/>
            </a:prstGeom>
          </p:spPr>
          <p:txBody>
            <a:bodyPr wrap="none">
              <a:spAutoFit/>
            </a:bodyPr>
            <a:lstStyle/>
            <a:p>
              <a:pPr lvl="0" algn="just" eaLnBrk="0" fontAlgn="base" hangingPunct="0">
                <a:spcBef>
                  <a:spcPct val="0"/>
                </a:spcBef>
                <a:spcAft>
                  <a:spcPct val="0"/>
                </a:spcAft>
              </a:pPr>
              <a:r>
                <a:rPr lang="cs-CZ" dirty="0">
                  <a:latin typeface="Arial" pitchFamily="34" charset="0"/>
                  <a:cs typeface="Arial" pitchFamily="34" charset="0"/>
                </a:rPr>
                <a:t>k</a:t>
              </a:r>
              <a:r>
                <a:rPr lang="cs-CZ" dirty="0" smtClean="0">
                  <a:latin typeface="Arial" pitchFamily="34" charset="0"/>
                  <a:cs typeface="Arial" pitchFamily="34" charset="0"/>
                </a:rPr>
                <a:t>ališní</a:t>
              </a:r>
            </a:p>
            <a:p>
              <a:pPr lvl="0" algn="just" eaLnBrk="0" fontAlgn="base" hangingPunct="0">
                <a:spcBef>
                  <a:spcPct val="0"/>
                </a:spcBef>
                <a:spcAft>
                  <a:spcPct val="0"/>
                </a:spcAft>
              </a:pPr>
              <a:r>
                <a:rPr lang="cs-CZ" dirty="0" smtClean="0">
                  <a:latin typeface="Arial" pitchFamily="34" charset="0"/>
                  <a:cs typeface="Arial" pitchFamily="34" charset="0"/>
                </a:rPr>
                <a:t>lístky</a:t>
              </a:r>
              <a:endParaRPr lang="cs-CZ" dirty="0">
                <a:latin typeface="Arial" pitchFamily="34" charset="0"/>
                <a:cs typeface="Arial" pitchFamily="34" charset="0"/>
              </a:endParaRPr>
            </a:p>
          </p:txBody>
        </p:sp>
        <p:sp>
          <p:nvSpPr>
            <p:cNvPr id="8" name="Obdélník 7"/>
            <p:cNvSpPr/>
            <p:nvPr/>
          </p:nvSpPr>
          <p:spPr>
            <a:xfrm>
              <a:off x="2922968" y="1539809"/>
              <a:ext cx="954107" cy="646331"/>
            </a:xfrm>
            <a:prstGeom prst="rect">
              <a:avLst/>
            </a:prstGeom>
          </p:spPr>
          <p:txBody>
            <a:bodyPr wrap="none">
              <a:spAutoFit/>
            </a:bodyPr>
            <a:lstStyle/>
            <a:p>
              <a:pPr lvl="0" algn="just" eaLnBrk="0" fontAlgn="base" hangingPunct="0">
                <a:spcBef>
                  <a:spcPct val="0"/>
                </a:spcBef>
                <a:spcAft>
                  <a:spcPct val="0"/>
                </a:spcAft>
              </a:pPr>
              <a:r>
                <a:rPr lang="cs-CZ" dirty="0" smtClean="0">
                  <a:latin typeface="Arial" pitchFamily="34" charset="0"/>
                  <a:cs typeface="Arial" pitchFamily="34" charset="0"/>
                </a:rPr>
                <a:t>korunní</a:t>
              </a:r>
            </a:p>
            <a:p>
              <a:pPr lvl="0" algn="just" eaLnBrk="0" fontAlgn="base" hangingPunct="0">
                <a:spcBef>
                  <a:spcPct val="0"/>
                </a:spcBef>
                <a:spcAft>
                  <a:spcPct val="0"/>
                </a:spcAft>
              </a:pPr>
              <a:r>
                <a:rPr lang="cs-CZ" dirty="0" smtClean="0">
                  <a:latin typeface="Arial" pitchFamily="34" charset="0"/>
                  <a:cs typeface="Arial" pitchFamily="34" charset="0"/>
                </a:rPr>
                <a:t>lístky</a:t>
              </a:r>
              <a:endParaRPr lang="cs-CZ" dirty="0">
                <a:latin typeface="Arial" pitchFamily="34" charset="0"/>
                <a:cs typeface="Arial" pitchFamily="34" charset="0"/>
              </a:endParaRPr>
            </a:p>
          </p:txBody>
        </p:sp>
        <p:sp>
          <p:nvSpPr>
            <p:cNvPr id="9" name="Obdélník 8"/>
            <p:cNvSpPr/>
            <p:nvPr/>
          </p:nvSpPr>
          <p:spPr>
            <a:xfrm>
              <a:off x="3552540" y="2200613"/>
              <a:ext cx="889987" cy="369332"/>
            </a:xfrm>
            <a:prstGeom prst="rect">
              <a:avLst/>
            </a:prstGeom>
          </p:spPr>
          <p:txBody>
            <a:bodyPr wrap="none">
              <a:spAutoFit/>
            </a:bodyPr>
            <a:lstStyle/>
            <a:p>
              <a:pPr lvl="0" algn="just" eaLnBrk="0" fontAlgn="base" hangingPunct="0">
                <a:spcBef>
                  <a:spcPct val="0"/>
                </a:spcBef>
                <a:spcAft>
                  <a:spcPct val="0"/>
                </a:spcAft>
              </a:pPr>
              <a:r>
                <a:rPr lang="cs-CZ" dirty="0" smtClean="0">
                  <a:latin typeface="Arial" pitchFamily="34" charset="0"/>
                  <a:ea typeface="Times New Roman" pitchFamily="18" charset="0"/>
                  <a:cs typeface="Arial" pitchFamily="34" charset="0"/>
                </a:rPr>
                <a:t>tyčinky</a:t>
              </a:r>
              <a:endParaRPr lang="cs-CZ" dirty="0">
                <a:latin typeface="Arial" pitchFamily="34" charset="0"/>
                <a:ea typeface="Times New Roman" pitchFamily="18" charset="0"/>
                <a:cs typeface="Arial" pitchFamily="34" charset="0"/>
              </a:endParaRPr>
            </a:p>
          </p:txBody>
        </p:sp>
        <p:sp>
          <p:nvSpPr>
            <p:cNvPr id="10" name="Obdélník 9"/>
            <p:cNvSpPr/>
            <p:nvPr/>
          </p:nvSpPr>
          <p:spPr>
            <a:xfrm>
              <a:off x="4560652" y="1923614"/>
              <a:ext cx="1056700" cy="646331"/>
            </a:xfrm>
            <a:prstGeom prst="rect">
              <a:avLst/>
            </a:prstGeom>
          </p:spPr>
          <p:txBody>
            <a:bodyPr wrap="none">
              <a:spAutoFit/>
            </a:bodyPr>
            <a:lstStyle/>
            <a:p>
              <a:pPr lvl="0" algn="just" eaLnBrk="0" fontAlgn="base" hangingPunct="0">
                <a:spcBef>
                  <a:spcPct val="0"/>
                </a:spcBef>
                <a:spcAft>
                  <a:spcPct val="0"/>
                </a:spcAft>
              </a:pPr>
              <a:r>
                <a:rPr lang="cs-CZ" dirty="0">
                  <a:latin typeface="Arial" pitchFamily="34" charset="0"/>
                  <a:ea typeface="Times New Roman" pitchFamily="18" charset="0"/>
                  <a:cs typeface="Arial" pitchFamily="34" charset="0"/>
                </a:rPr>
                <a:t>s</a:t>
              </a:r>
              <a:r>
                <a:rPr lang="cs-CZ" dirty="0" smtClean="0">
                  <a:latin typeface="Arial" pitchFamily="34" charset="0"/>
                  <a:ea typeface="Times New Roman" pitchFamily="18" charset="0"/>
                  <a:cs typeface="Arial" pitchFamily="34" charset="0"/>
                </a:rPr>
                <a:t>vrchní</a:t>
              </a:r>
            </a:p>
            <a:p>
              <a:pPr lvl="0" algn="just" eaLnBrk="0" fontAlgn="base" hangingPunct="0">
                <a:spcBef>
                  <a:spcPct val="0"/>
                </a:spcBef>
                <a:spcAft>
                  <a:spcPct val="0"/>
                </a:spcAft>
              </a:pPr>
              <a:r>
                <a:rPr lang="cs-CZ" dirty="0" smtClean="0">
                  <a:latin typeface="Arial" pitchFamily="34" charset="0"/>
                  <a:ea typeface="Times New Roman" pitchFamily="18" charset="0"/>
                  <a:cs typeface="Arial" pitchFamily="34" charset="0"/>
                </a:rPr>
                <a:t>semeník</a:t>
              </a:r>
              <a:endParaRPr lang="cs-CZ" dirty="0">
                <a:latin typeface="Arial" pitchFamily="34" charset="0"/>
                <a:ea typeface="Times New Roman" pitchFamily="18" charset="0"/>
                <a:cs typeface="Arial" pitchFamily="34" charset="0"/>
              </a:endParaRPr>
            </a:p>
          </p:txBody>
        </p:sp>
        <p:sp>
          <p:nvSpPr>
            <p:cNvPr id="11" name="Obdélník 10"/>
            <p:cNvSpPr/>
            <p:nvPr/>
          </p:nvSpPr>
          <p:spPr>
            <a:xfrm>
              <a:off x="5855732" y="1923614"/>
              <a:ext cx="1056700" cy="646331"/>
            </a:xfrm>
            <a:prstGeom prst="rect">
              <a:avLst/>
            </a:prstGeom>
          </p:spPr>
          <p:txBody>
            <a:bodyPr wrap="none">
              <a:spAutoFit/>
            </a:bodyPr>
            <a:lstStyle/>
            <a:p>
              <a:pPr lvl="0" algn="just" eaLnBrk="0" fontAlgn="base" hangingPunct="0">
                <a:spcBef>
                  <a:spcPct val="0"/>
                </a:spcBef>
                <a:spcAft>
                  <a:spcPct val="0"/>
                </a:spcAft>
              </a:pPr>
              <a:r>
                <a:rPr lang="cs-CZ" dirty="0" smtClean="0">
                  <a:latin typeface="Arial" pitchFamily="34" charset="0"/>
                  <a:ea typeface="Times New Roman" pitchFamily="18" charset="0"/>
                  <a:cs typeface="Arial" pitchFamily="34" charset="0"/>
                </a:rPr>
                <a:t>spodní</a:t>
              </a:r>
            </a:p>
            <a:p>
              <a:pPr lvl="0" algn="just" eaLnBrk="0" fontAlgn="base" hangingPunct="0">
                <a:spcBef>
                  <a:spcPct val="0"/>
                </a:spcBef>
                <a:spcAft>
                  <a:spcPct val="0"/>
                </a:spcAft>
              </a:pPr>
              <a:r>
                <a:rPr lang="cs-CZ" dirty="0" smtClean="0">
                  <a:latin typeface="Arial" pitchFamily="34" charset="0"/>
                  <a:ea typeface="Times New Roman" pitchFamily="18" charset="0"/>
                  <a:cs typeface="Arial" pitchFamily="34" charset="0"/>
                </a:rPr>
                <a:t>semeník</a:t>
              </a:r>
              <a:endParaRPr lang="cs-CZ" dirty="0">
                <a:latin typeface="Arial" pitchFamily="34" charset="0"/>
                <a:ea typeface="Times New Roman" pitchFamily="18" charset="0"/>
                <a:cs typeface="Arial" pitchFamily="34" charset="0"/>
              </a:endParaRPr>
            </a:p>
          </p:txBody>
        </p:sp>
        <p:sp>
          <p:nvSpPr>
            <p:cNvPr id="7" name="Šipka doprava 6"/>
            <p:cNvSpPr/>
            <p:nvPr/>
          </p:nvSpPr>
          <p:spPr>
            <a:xfrm flipH="1" flipV="1">
              <a:off x="6547235" y="4327677"/>
              <a:ext cx="432048" cy="1846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821857" y="5505205"/>
              <a:ext cx="4572000" cy="1200329"/>
            </a:xfrm>
            <a:prstGeom prst="rect">
              <a:avLst/>
            </a:prstGeom>
          </p:spPr>
          <p:txBody>
            <a:bodyPr>
              <a:spAutoFit/>
            </a:bodyPr>
            <a:lstStyle/>
            <a:p>
              <a:pPr lvl="0" algn="just" eaLnBrk="0" fontAlgn="base" hangingPunct="0">
                <a:spcBef>
                  <a:spcPct val="0"/>
                </a:spcBef>
                <a:spcAft>
                  <a:spcPct val="0"/>
                </a:spcAft>
              </a:pPr>
              <a:r>
                <a:rPr lang="cs-CZ" dirty="0">
                  <a:latin typeface="Arial" pitchFamily="34" charset="0"/>
                  <a:cs typeface="Arial" pitchFamily="34" charset="0"/>
                </a:rPr>
                <a:t>Většinou je na nich vidět tvar pestíku i počet plodolistů, ze kterých </a:t>
              </a:r>
              <a:r>
                <a:rPr lang="cs-CZ" dirty="0" smtClean="0">
                  <a:latin typeface="Arial" pitchFamily="34" charset="0"/>
                  <a:cs typeface="Arial" pitchFamily="34" charset="0"/>
                </a:rPr>
                <a:t>vzniká.</a:t>
              </a:r>
            </a:p>
            <a:p>
              <a:pPr lvl="0" algn="just" eaLnBrk="0" fontAlgn="base" hangingPunct="0">
                <a:spcBef>
                  <a:spcPct val="0"/>
                </a:spcBef>
                <a:spcAft>
                  <a:spcPct val="0"/>
                </a:spcAft>
              </a:pPr>
              <a:r>
                <a:rPr lang="cs-CZ" dirty="0" smtClean="0">
                  <a:latin typeface="Arial" pitchFamily="34" charset="0"/>
                  <a:cs typeface="Arial" pitchFamily="34" charset="0"/>
                </a:rPr>
                <a:t>V této spodní řadě není rozlišení na svrchní a spodní </a:t>
              </a:r>
              <a:r>
                <a:rPr lang="cs-CZ" dirty="0" err="1" smtClean="0">
                  <a:latin typeface="Arial" pitchFamily="34" charset="0"/>
                  <a:cs typeface="Arial" pitchFamily="34" charset="0"/>
                </a:rPr>
                <a:t>smeník</a:t>
              </a:r>
              <a:endParaRPr lang="cs-CZ" dirty="0">
                <a:latin typeface="Arial" pitchFamily="34" charset="0"/>
                <a:cs typeface="Arial" pitchFamily="34" charset="0"/>
              </a:endParaRPr>
            </a:p>
          </p:txBody>
        </p:sp>
        <p:cxnSp>
          <p:nvCxnSpPr>
            <p:cNvPr id="16" name="Přímá spojnice se šipkou 15"/>
            <p:cNvCxnSpPr/>
            <p:nvPr/>
          </p:nvCxnSpPr>
          <p:spPr>
            <a:xfrm flipV="1">
              <a:off x="7452320" y="4653136"/>
              <a:ext cx="144016" cy="623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1642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Květní diagram</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02451"/>
            <a:ext cx="504475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Skupina 1"/>
          <p:cNvGrpSpPr/>
          <p:nvPr/>
        </p:nvGrpSpPr>
        <p:grpSpPr>
          <a:xfrm>
            <a:off x="5779107" y="3129681"/>
            <a:ext cx="2387037" cy="380268"/>
            <a:chOff x="5779107" y="3129681"/>
            <a:chExt cx="2387037" cy="380268"/>
          </a:xfrm>
        </p:grpSpPr>
        <p:sp>
          <p:nvSpPr>
            <p:cNvPr id="5" name="Obdélník 4"/>
            <p:cNvSpPr/>
            <p:nvPr/>
          </p:nvSpPr>
          <p:spPr>
            <a:xfrm>
              <a:off x="6269471" y="3140617"/>
              <a:ext cx="1896673" cy="369332"/>
            </a:xfrm>
            <a:prstGeom prst="rect">
              <a:avLst/>
            </a:prstGeom>
          </p:spPr>
          <p:txBody>
            <a:bodyPr wrap="none">
              <a:spAutoFit/>
            </a:bodyPr>
            <a:lstStyle/>
            <a:p>
              <a:r>
                <a:rPr lang="cs-CZ" b="1" dirty="0" smtClean="0"/>
                <a:t>K 5 C 5 A 5 + 5 </a:t>
              </a:r>
              <a:r>
                <a:rPr lang="cs-CZ" b="1" u="sng" dirty="0" smtClean="0"/>
                <a:t>G 5</a:t>
              </a:r>
              <a:endParaRPr lang="cs-CZ" u="sn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769" y="3137828"/>
              <a:ext cx="509564" cy="36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107" y="3129681"/>
              <a:ext cx="161253" cy="3721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686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Květní diagram</a:t>
            </a:r>
            <a:endParaRPr lang="cs-CZ" dirty="0"/>
          </a:p>
        </p:txBody>
      </p:sp>
      <p:grpSp>
        <p:nvGrpSpPr>
          <p:cNvPr id="6" name="Skupina 5"/>
          <p:cNvGrpSpPr/>
          <p:nvPr/>
        </p:nvGrpSpPr>
        <p:grpSpPr>
          <a:xfrm>
            <a:off x="1547663" y="1426340"/>
            <a:ext cx="7139137" cy="5217567"/>
            <a:chOff x="1547663" y="1426340"/>
            <a:chExt cx="7139137" cy="5217567"/>
          </a:xfrm>
        </p:grpSpPr>
        <p:pic>
          <p:nvPicPr>
            <p:cNvPr id="4104" name="Picture 8" descr="C:\Users\Brabcova\Documents\kvetni_diagram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426340"/>
              <a:ext cx="6303469" cy="37308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se šipkou 3"/>
            <p:cNvCxnSpPr/>
            <p:nvPr/>
          </p:nvCxnSpPr>
          <p:spPr>
            <a:xfrm flipH="1" flipV="1">
              <a:off x="7236296" y="4293096"/>
              <a:ext cx="936104"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7417195" y="4612582"/>
              <a:ext cx="1269605" cy="2031325"/>
            </a:xfrm>
            <a:prstGeom prst="rect">
              <a:avLst/>
            </a:prstGeom>
          </p:spPr>
          <p:txBody>
            <a:bodyPr wrap="square">
              <a:spAutoFit/>
            </a:bodyPr>
            <a:lstStyle/>
            <a:p>
              <a:r>
                <a:rPr lang="cs-CZ" b="1" dirty="0" smtClean="0"/>
                <a:t>Spojení naznačuje, že kališní lístky srůstají – viz květní vzorec</a:t>
              </a:r>
              <a:endParaRPr lang="cs-CZ" u="sng" dirty="0"/>
            </a:p>
          </p:txBody>
        </p:sp>
      </p:grpSp>
    </p:spTree>
    <p:extLst>
      <p:ext uri="{BB962C8B-B14F-4D97-AF65-F5344CB8AC3E}">
        <p14:creationId xmlns:p14="http://schemas.microsoft.com/office/powerpoint/2010/main" val="95570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Alternace květních orgánů</a:t>
            </a:r>
            <a:endParaRPr lang="cs-CZ" dirty="0"/>
          </a:p>
        </p:txBody>
      </p:sp>
      <p:sp>
        <p:nvSpPr>
          <p:cNvPr id="3" name="Obdélník 2"/>
          <p:cNvSpPr/>
          <p:nvPr/>
        </p:nvSpPr>
        <p:spPr>
          <a:xfrm>
            <a:off x="457201" y="1340768"/>
            <a:ext cx="5429250" cy="3139321"/>
          </a:xfrm>
          <a:prstGeom prst="rect">
            <a:avLst/>
          </a:prstGeom>
        </p:spPr>
        <p:txBody>
          <a:bodyPr wrap="square">
            <a:spAutoFit/>
          </a:bodyPr>
          <a:lstStyle/>
          <a:p>
            <a:r>
              <a:rPr lang="cs-CZ" b="1" dirty="0" smtClean="0"/>
              <a:t>Znamená, že květní orgány sousedního kruhu neleží na stejném paprsku, ale tzv. alternují</a:t>
            </a:r>
          </a:p>
          <a:p>
            <a:endParaRPr lang="cs-CZ" b="1" dirty="0"/>
          </a:p>
          <a:p>
            <a:endParaRPr lang="cs-CZ" b="1" dirty="0" smtClean="0"/>
          </a:p>
          <a:p>
            <a:r>
              <a:rPr lang="cs-CZ" b="1" dirty="0" smtClean="0"/>
              <a:t>Příklad: tulipán</a:t>
            </a:r>
          </a:p>
          <a:p>
            <a:r>
              <a:rPr lang="cs-CZ" dirty="0" smtClean="0"/>
              <a:t>Podívejte se na květní diagram.</a:t>
            </a:r>
          </a:p>
          <a:p>
            <a:r>
              <a:rPr lang="cs-CZ" dirty="0" smtClean="0"/>
              <a:t>Okvětní lístky vnějšího kruhu neleží na pomyslném stejném paprsku jako okvětní lístky vnitřního kruhu. Atd. s tyčinkami.</a:t>
            </a:r>
          </a:p>
          <a:p>
            <a:endParaRPr lang="cs-CZ" dirty="0" smtClean="0"/>
          </a:p>
          <a:p>
            <a:endParaRPr lang="cs-CZ" dirty="0" smtClean="0"/>
          </a:p>
        </p:txBody>
      </p:sp>
      <p:grpSp>
        <p:nvGrpSpPr>
          <p:cNvPr id="10" name="Skupina 9"/>
          <p:cNvGrpSpPr/>
          <p:nvPr/>
        </p:nvGrpSpPr>
        <p:grpSpPr>
          <a:xfrm>
            <a:off x="1475656" y="2500094"/>
            <a:ext cx="7211144" cy="3562350"/>
            <a:chOff x="1475656" y="2500094"/>
            <a:chExt cx="7211144" cy="3562350"/>
          </a:xfrm>
        </p:grpSpPr>
        <p:pic>
          <p:nvPicPr>
            <p:cNvPr id="4" name="Obrázek 3"/>
            <p:cNvPicPr>
              <a:picLocks noChangeAspect="1"/>
            </p:cNvPicPr>
            <p:nvPr/>
          </p:nvPicPr>
          <p:blipFill>
            <a:blip r:embed="rId2"/>
            <a:stretch>
              <a:fillRect/>
            </a:stretch>
          </p:blipFill>
          <p:spPr>
            <a:xfrm>
              <a:off x="5886450" y="2500094"/>
              <a:ext cx="2800350" cy="3562350"/>
            </a:xfrm>
            <a:prstGeom prst="rect">
              <a:avLst/>
            </a:prstGeom>
          </p:spPr>
        </p:pic>
        <p:cxnSp>
          <p:nvCxnSpPr>
            <p:cNvPr id="5" name="Přímá spojnice se šipkou 4"/>
            <p:cNvCxnSpPr/>
            <p:nvPr/>
          </p:nvCxnSpPr>
          <p:spPr>
            <a:xfrm flipV="1">
              <a:off x="4716016" y="3933056"/>
              <a:ext cx="1296144" cy="3014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1763688" y="4042708"/>
              <a:ext cx="2974751" cy="369332"/>
            </a:xfrm>
            <a:prstGeom prst="rect">
              <a:avLst/>
            </a:prstGeom>
          </p:spPr>
          <p:txBody>
            <a:bodyPr wrap="square">
              <a:spAutoFit/>
            </a:bodyPr>
            <a:lstStyle/>
            <a:p>
              <a:r>
                <a:rPr lang="cs-CZ" b="1" dirty="0" smtClean="0"/>
                <a:t>Okvětní lístek vnějšího kruhu</a:t>
              </a:r>
              <a:endParaRPr lang="cs-CZ" u="sng" dirty="0"/>
            </a:p>
          </p:txBody>
        </p:sp>
        <p:cxnSp>
          <p:nvCxnSpPr>
            <p:cNvPr id="8" name="Přímá spojnice se šipkou 7"/>
            <p:cNvCxnSpPr/>
            <p:nvPr/>
          </p:nvCxnSpPr>
          <p:spPr>
            <a:xfrm flipV="1">
              <a:off x="4788024" y="5245162"/>
              <a:ext cx="1296144" cy="3014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1475656" y="5395906"/>
              <a:ext cx="3208649" cy="369332"/>
            </a:xfrm>
            <a:prstGeom prst="rect">
              <a:avLst/>
            </a:prstGeom>
          </p:spPr>
          <p:txBody>
            <a:bodyPr wrap="square">
              <a:spAutoFit/>
            </a:bodyPr>
            <a:lstStyle/>
            <a:p>
              <a:r>
                <a:rPr lang="cs-CZ" b="1" dirty="0" smtClean="0"/>
                <a:t>Okvětní lístek vnitřního kruhu</a:t>
              </a:r>
              <a:endParaRPr lang="cs-CZ" u="sng" dirty="0"/>
            </a:p>
          </p:txBody>
        </p:sp>
      </p:grpSp>
    </p:spTree>
    <p:extLst>
      <p:ext uri="{BB962C8B-B14F-4D97-AF65-F5344CB8AC3E}">
        <p14:creationId xmlns:p14="http://schemas.microsoft.com/office/powerpoint/2010/main" val="186857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Květ - přehled</a:t>
            </a:r>
            <a:endParaRPr lang="cs-CZ" dirty="0"/>
          </a:p>
        </p:txBody>
      </p:sp>
      <p:sp>
        <p:nvSpPr>
          <p:cNvPr id="3" name="Zástupný symbol pro obsah 2"/>
          <p:cNvSpPr>
            <a:spLocks noGrp="1"/>
          </p:cNvSpPr>
          <p:nvPr>
            <p:ph sz="half" idx="1"/>
          </p:nvPr>
        </p:nvSpPr>
        <p:spPr/>
        <p:txBody>
          <a:bodyPr/>
          <a:lstStyle/>
          <a:p>
            <a:r>
              <a:rPr lang="cs-CZ" dirty="0" smtClean="0"/>
              <a:t>Základní informace</a:t>
            </a:r>
          </a:p>
          <a:p>
            <a:r>
              <a:rPr lang="cs-CZ" dirty="0" smtClean="0"/>
              <a:t>Stavba květu</a:t>
            </a:r>
          </a:p>
          <a:p>
            <a:r>
              <a:rPr lang="cs-CZ" dirty="0" smtClean="0"/>
              <a:t>Květní vzorec</a:t>
            </a:r>
          </a:p>
          <a:p>
            <a:r>
              <a:rPr lang="cs-CZ" dirty="0" smtClean="0"/>
              <a:t>Květní diagram</a:t>
            </a:r>
          </a:p>
          <a:p>
            <a:r>
              <a:rPr lang="cs-CZ" dirty="0" smtClean="0"/>
              <a:t>Alternace květních orgánů</a:t>
            </a:r>
          </a:p>
          <a:p>
            <a:r>
              <a:rPr lang="cs-CZ" dirty="0" smtClean="0"/>
              <a:t>Květ a klásek – čel. </a:t>
            </a:r>
            <a:r>
              <a:rPr lang="cs-CZ" dirty="0" err="1" smtClean="0"/>
              <a:t>lipnicovité</a:t>
            </a:r>
            <a:endParaRPr lang="cs-CZ" dirty="0"/>
          </a:p>
        </p:txBody>
      </p:sp>
    </p:spTree>
    <p:extLst>
      <p:ext uri="{BB962C8B-B14F-4D97-AF65-F5344CB8AC3E}">
        <p14:creationId xmlns:p14="http://schemas.microsoft.com/office/powerpoint/2010/main" val="428226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83638"/>
            <a:ext cx="8229600" cy="1211464"/>
          </a:xfrm>
        </p:spPr>
        <p:txBody>
          <a:bodyPr>
            <a:normAutofit fontScale="90000"/>
          </a:bodyPr>
          <a:lstStyle/>
          <a:p>
            <a:pPr algn="l"/>
            <a:r>
              <a:rPr lang="cs-CZ" sz="3100" dirty="0" smtClean="0"/>
              <a:t>Klásek – čel. </a:t>
            </a:r>
            <a:r>
              <a:rPr lang="cs-CZ" sz="3100" dirty="0" err="1"/>
              <a:t>l</a:t>
            </a:r>
            <a:r>
              <a:rPr lang="cs-CZ" sz="3100" dirty="0" err="1" smtClean="0"/>
              <a:t>ipnicovité</a:t>
            </a:r>
            <a:r>
              <a:rPr lang="cs-CZ" dirty="0" smtClean="0"/>
              <a:t/>
            </a:r>
            <a:br>
              <a:rPr lang="cs-CZ" dirty="0" smtClean="0"/>
            </a:br>
            <a:r>
              <a:rPr lang="cs-CZ" sz="2200" b="1" dirty="0" smtClean="0"/>
              <a:t>Klásek je květenství u čel. </a:t>
            </a:r>
            <a:r>
              <a:rPr lang="cs-CZ" sz="2200" b="1" dirty="0" err="1" smtClean="0"/>
              <a:t>Lipnicovité</a:t>
            </a:r>
            <a:r>
              <a:rPr lang="cs-CZ" sz="2200" b="1" dirty="0" smtClean="0"/>
              <a:t>, může být jednokvětý nebo vícekvětý.</a:t>
            </a:r>
            <a:r>
              <a:rPr lang="cs-CZ" sz="1800" b="1" dirty="0" smtClean="0"/>
              <a:t/>
            </a:r>
            <a:br>
              <a:rPr lang="cs-CZ" sz="1800" b="1" dirty="0" smtClean="0"/>
            </a:br>
            <a:r>
              <a:rPr lang="cs-CZ" sz="1800" dirty="0" smtClean="0"/>
              <a:t>Celý klásek má zespodu </a:t>
            </a:r>
            <a:r>
              <a:rPr lang="cs-CZ" sz="1800" b="1" dirty="0" smtClean="0"/>
              <a:t>2 plevy </a:t>
            </a:r>
            <a:r>
              <a:rPr lang="cs-CZ" sz="1800" dirty="0" smtClean="0"/>
              <a:t>– spodní plevu  a horní plevu, vždy jen ě, ať je jednokvětý nebo vícekvětý.</a:t>
            </a:r>
            <a:br>
              <a:rPr lang="cs-CZ" sz="1800" dirty="0" smtClean="0"/>
            </a:br>
            <a:r>
              <a:rPr lang="cs-CZ" sz="1800" dirty="0" smtClean="0"/>
              <a:t>Každý květ obsahuje: </a:t>
            </a:r>
            <a:r>
              <a:rPr lang="cs-CZ" sz="1800" b="1" dirty="0" smtClean="0"/>
              <a:t>pluchu a plušku</a:t>
            </a:r>
            <a:r>
              <a:rPr lang="cs-CZ" sz="1800" dirty="0" smtClean="0"/>
              <a:t>, plucha může přecházet v osinu (ječmen), dále 3 </a:t>
            </a:r>
            <a:r>
              <a:rPr lang="cs-CZ" sz="1800" b="1" dirty="0" smtClean="0"/>
              <a:t>tyčinky</a:t>
            </a:r>
            <a:r>
              <a:rPr lang="cs-CZ" sz="1800" dirty="0" smtClean="0"/>
              <a:t> s dlouhými nitkami (aby byly při kvetení z květu ven – na větru), </a:t>
            </a:r>
            <a:r>
              <a:rPr lang="cs-CZ" sz="1800" b="1" dirty="0" smtClean="0"/>
              <a:t>2 plenky </a:t>
            </a:r>
            <a:r>
              <a:rPr lang="cs-CZ" sz="1800" dirty="0" smtClean="0"/>
              <a:t>– hrbolky, které v době květu zduří a otevírají květ. </a:t>
            </a:r>
            <a:br>
              <a:rPr lang="cs-CZ" sz="1800" dirty="0" smtClean="0"/>
            </a:br>
            <a:r>
              <a:rPr lang="cs-CZ" sz="1800" b="1" dirty="0" smtClean="0"/>
              <a:t>Pestík</a:t>
            </a:r>
            <a:r>
              <a:rPr lang="cs-CZ" sz="1800" dirty="0" smtClean="0"/>
              <a:t> se dvěma péřitými bliznami.</a:t>
            </a:r>
            <a:br>
              <a:rPr lang="cs-CZ" sz="1800" dirty="0" smtClean="0"/>
            </a:br>
            <a:r>
              <a:rPr lang="cs-CZ" sz="1800" dirty="0" smtClean="0"/>
              <a:t/>
            </a:r>
            <a:br>
              <a:rPr lang="cs-CZ" sz="1800" dirty="0" smtClean="0"/>
            </a:br>
            <a:endParaRPr lang="cs-CZ"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752" y="3457421"/>
            <a:ext cx="2160240" cy="323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149848" y="6118987"/>
            <a:ext cx="3707904" cy="738664"/>
          </a:xfrm>
          <a:prstGeom prst="rect">
            <a:avLst/>
          </a:prstGeom>
        </p:spPr>
        <p:txBody>
          <a:bodyPr wrap="square">
            <a:spAutoFit/>
          </a:bodyPr>
          <a:lstStyle/>
          <a:p>
            <a:r>
              <a:rPr lang="cs-CZ" sz="1400" dirty="0" smtClean="0"/>
              <a:t>Jílek mnohokvětý (</a:t>
            </a:r>
            <a:r>
              <a:rPr lang="cs-CZ" sz="1400" dirty="0" err="1" smtClean="0"/>
              <a:t>Lolium</a:t>
            </a:r>
            <a:r>
              <a:rPr lang="cs-CZ" sz="1400" dirty="0" smtClean="0"/>
              <a:t> </a:t>
            </a:r>
            <a:r>
              <a:rPr lang="cs-CZ" sz="1400" dirty="0" err="1" smtClean="0"/>
              <a:t>multiflorum</a:t>
            </a:r>
            <a:r>
              <a:rPr lang="cs-CZ" sz="1400" dirty="0" smtClean="0"/>
              <a:t>) – mnohokvěté klásky s osinami na pluchách. Foto L. Hrouda / © </a:t>
            </a:r>
            <a:r>
              <a:rPr lang="cs-CZ" sz="1400" dirty="0" err="1" smtClean="0"/>
              <a:t>Photo</a:t>
            </a:r>
            <a:r>
              <a:rPr lang="cs-CZ" sz="1400" dirty="0" smtClean="0"/>
              <a:t> L. Hrouda</a:t>
            </a:r>
            <a:endParaRPr lang="cs-CZ" sz="1400" dirty="0"/>
          </a:p>
        </p:txBody>
      </p:sp>
      <p:pic>
        <p:nvPicPr>
          <p:cNvPr id="9" name="Picture 3" descr="skenovat0002"/>
          <p:cNvPicPr>
            <a:picLocks noChangeAspect="1" noChangeArrowheads="1"/>
          </p:cNvPicPr>
          <p:nvPr/>
        </p:nvPicPr>
        <p:blipFill>
          <a:blip r:embed="rId3" cstate="print">
            <a:lum contrast="12000"/>
            <a:grayscl/>
            <a:extLst>
              <a:ext uri="{28A0092B-C50C-407E-A947-70E740481C1C}">
                <a14:useLocalDpi xmlns:a14="http://schemas.microsoft.com/office/drawing/2010/main" val="0"/>
              </a:ext>
            </a:extLst>
          </a:blip>
          <a:srcRect/>
          <a:stretch>
            <a:fillRect/>
          </a:stretch>
        </p:blipFill>
        <p:spPr>
          <a:xfrm>
            <a:off x="971600" y="2478287"/>
            <a:ext cx="2447776" cy="2981547"/>
          </a:xfrm>
          <a:prstGeom prst="rect">
            <a:avLst/>
          </a:prstGeom>
        </p:spPr>
      </p:pic>
      <p:sp>
        <p:nvSpPr>
          <p:cNvPr id="6" name="Ovál 5"/>
          <p:cNvSpPr/>
          <p:nvPr/>
        </p:nvSpPr>
        <p:spPr>
          <a:xfrm>
            <a:off x="4427984" y="3341826"/>
            <a:ext cx="72008" cy="2311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8" name="Obrázek 27"/>
          <p:cNvPicPr>
            <a:picLocks noChangeAspect="1"/>
          </p:cNvPicPr>
          <p:nvPr/>
        </p:nvPicPr>
        <p:blipFill>
          <a:blip r:embed="rId4"/>
          <a:stretch>
            <a:fillRect/>
          </a:stretch>
        </p:blipFill>
        <p:spPr>
          <a:xfrm>
            <a:off x="4993231" y="4118190"/>
            <a:ext cx="171450" cy="371475"/>
          </a:xfrm>
          <a:prstGeom prst="rect">
            <a:avLst/>
          </a:prstGeom>
        </p:spPr>
      </p:pic>
      <p:cxnSp>
        <p:nvCxnSpPr>
          <p:cNvPr id="31" name="Přímá spojnice se šipkou 30"/>
          <p:cNvCxnSpPr/>
          <p:nvPr/>
        </p:nvCxnSpPr>
        <p:spPr>
          <a:xfrm flipH="1">
            <a:off x="2842466" y="2557559"/>
            <a:ext cx="463928" cy="8482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Skupina 45"/>
          <p:cNvGrpSpPr/>
          <p:nvPr/>
        </p:nvGrpSpPr>
        <p:grpSpPr>
          <a:xfrm>
            <a:off x="368754" y="1873675"/>
            <a:ext cx="8112706" cy="4115790"/>
            <a:chOff x="368754" y="1873675"/>
            <a:chExt cx="8112706" cy="4115790"/>
          </a:xfrm>
        </p:grpSpPr>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221" y="2522001"/>
              <a:ext cx="28083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407948" y="5589355"/>
              <a:ext cx="2304542" cy="400110"/>
            </a:xfrm>
            <a:prstGeom prst="rect">
              <a:avLst/>
            </a:prstGeom>
          </p:spPr>
          <p:txBody>
            <a:bodyPr wrap="none">
              <a:spAutoFit/>
            </a:bodyPr>
            <a:lstStyle/>
            <a:p>
              <a:r>
                <a:rPr lang="cs-CZ" sz="2000" b="1" dirty="0" smtClean="0"/>
                <a:t>Klásek – jednokvětý</a:t>
              </a:r>
              <a:endParaRPr lang="cs-CZ" sz="2000" b="1" dirty="0"/>
            </a:p>
          </p:txBody>
        </p:sp>
        <p:sp>
          <p:nvSpPr>
            <p:cNvPr id="11" name="Obdélník 10"/>
            <p:cNvSpPr/>
            <p:nvPr/>
          </p:nvSpPr>
          <p:spPr>
            <a:xfrm>
              <a:off x="4310145" y="5459834"/>
              <a:ext cx="1937453" cy="400110"/>
            </a:xfrm>
            <a:prstGeom prst="rect">
              <a:avLst/>
            </a:prstGeom>
          </p:spPr>
          <p:txBody>
            <a:bodyPr wrap="none">
              <a:spAutoFit/>
            </a:bodyPr>
            <a:lstStyle/>
            <a:p>
              <a:r>
                <a:rPr lang="cs-CZ" sz="2000" b="1" dirty="0" smtClean="0"/>
                <a:t>Klásek – </a:t>
              </a:r>
              <a:r>
                <a:rPr lang="cs-CZ" sz="2000" b="1" dirty="0" err="1" smtClean="0"/>
                <a:t>tříkvětý</a:t>
              </a:r>
              <a:endParaRPr lang="cs-CZ" sz="2000" b="1" dirty="0"/>
            </a:p>
          </p:txBody>
        </p:sp>
        <p:sp>
          <p:nvSpPr>
            <p:cNvPr id="8" name="Obdélník 7"/>
            <p:cNvSpPr/>
            <p:nvPr/>
          </p:nvSpPr>
          <p:spPr>
            <a:xfrm>
              <a:off x="3104834" y="4576260"/>
              <a:ext cx="1367939" cy="646331"/>
            </a:xfrm>
            <a:prstGeom prst="rect">
              <a:avLst/>
            </a:prstGeom>
          </p:spPr>
          <p:txBody>
            <a:bodyPr wrap="none">
              <a:spAutoFit/>
            </a:bodyPr>
            <a:lstStyle/>
            <a:p>
              <a:r>
                <a:rPr lang="cs-CZ" dirty="0"/>
                <a:t>horní </a:t>
              </a:r>
              <a:r>
                <a:rPr lang="cs-CZ" dirty="0" smtClean="0"/>
                <a:t>pleva,</a:t>
              </a:r>
              <a:endParaRPr lang="cs-CZ" dirty="0"/>
            </a:p>
            <a:p>
              <a:r>
                <a:rPr lang="cs-CZ" dirty="0" smtClean="0"/>
                <a:t>spodní pleva</a:t>
              </a:r>
            </a:p>
          </p:txBody>
        </p:sp>
        <p:cxnSp>
          <p:nvCxnSpPr>
            <p:cNvPr id="17" name="Přímá spojnice se šipkou 16"/>
            <p:cNvCxnSpPr/>
            <p:nvPr/>
          </p:nvCxnSpPr>
          <p:spPr>
            <a:xfrm flipH="1" flipV="1">
              <a:off x="2842466" y="4303928"/>
              <a:ext cx="576910" cy="2723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flipV="1">
              <a:off x="1752585" y="4396372"/>
              <a:ext cx="1378336" cy="6769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4427984" y="5054929"/>
              <a:ext cx="555534" cy="18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4376585" y="4753178"/>
              <a:ext cx="1448437" cy="55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bdélník 29"/>
            <p:cNvSpPr/>
            <p:nvPr/>
          </p:nvSpPr>
          <p:spPr>
            <a:xfrm>
              <a:off x="3193411" y="2285582"/>
              <a:ext cx="839525" cy="646331"/>
            </a:xfrm>
            <a:prstGeom prst="rect">
              <a:avLst/>
            </a:prstGeom>
          </p:spPr>
          <p:txBody>
            <a:bodyPr wrap="none">
              <a:spAutoFit/>
            </a:bodyPr>
            <a:lstStyle/>
            <a:p>
              <a:r>
                <a:rPr lang="cs-CZ" dirty="0" smtClean="0"/>
                <a:t>pluška</a:t>
              </a:r>
              <a:endParaRPr lang="cs-CZ" dirty="0"/>
            </a:p>
            <a:p>
              <a:r>
                <a:rPr lang="cs-CZ" dirty="0" smtClean="0"/>
                <a:t>plucha</a:t>
              </a:r>
            </a:p>
          </p:txBody>
        </p:sp>
        <p:cxnSp>
          <p:nvCxnSpPr>
            <p:cNvPr id="33" name="Přímá spojnice se šipkou 32"/>
            <p:cNvCxnSpPr/>
            <p:nvPr/>
          </p:nvCxnSpPr>
          <p:spPr>
            <a:xfrm>
              <a:off x="3689289" y="2887617"/>
              <a:ext cx="953413" cy="13573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bdélník 35"/>
            <p:cNvSpPr/>
            <p:nvPr/>
          </p:nvSpPr>
          <p:spPr>
            <a:xfrm>
              <a:off x="827308" y="2337335"/>
              <a:ext cx="811441" cy="369332"/>
            </a:xfrm>
            <a:prstGeom prst="rect">
              <a:avLst/>
            </a:prstGeom>
          </p:spPr>
          <p:txBody>
            <a:bodyPr wrap="none">
              <a:spAutoFit/>
            </a:bodyPr>
            <a:lstStyle/>
            <a:p>
              <a:r>
                <a:rPr lang="cs-CZ" dirty="0" smtClean="0"/>
                <a:t>plucha</a:t>
              </a:r>
            </a:p>
          </p:txBody>
        </p:sp>
        <p:sp>
          <p:nvSpPr>
            <p:cNvPr id="37" name="Obdélník 36"/>
            <p:cNvSpPr/>
            <p:nvPr/>
          </p:nvSpPr>
          <p:spPr>
            <a:xfrm>
              <a:off x="368754" y="4618436"/>
              <a:ext cx="873086" cy="369332"/>
            </a:xfrm>
            <a:prstGeom prst="rect">
              <a:avLst/>
            </a:prstGeom>
          </p:spPr>
          <p:txBody>
            <a:bodyPr wrap="square">
              <a:spAutoFit/>
            </a:bodyPr>
            <a:lstStyle/>
            <a:p>
              <a:r>
                <a:rPr lang="cs-CZ" dirty="0" smtClean="0"/>
                <a:t>Tyčinky</a:t>
              </a:r>
            </a:p>
          </p:txBody>
        </p:sp>
        <p:sp>
          <p:nvSpPr>
            <p:cNvPr id="39" name="Obdélník 38"/>
            <p:cNvSpPr/>
            <p:nvPr/>
          </p:nvSpPr>
          <p:spPr>
            <a:xfrm>
              <a:off x="6465345" y="3157160"/>
              <a:ext cx="873086" cy="369332"/>
            </a:xfrm>
            <a:prstGeom prst="rect">
              <a:avLst/>
            </a:prstGeom>
          </p:spPr>
          <p:txBody>
            <a:bodyPr wrap="square">
              <a:spAutoFit/>
            </a:bodyPr>
            <a:lstStyle/>
            <a:p>
              <a:r>
                <a:rPr lang="cs-CZ" dirty="0" smtClean="0"/>
                <a:t>Tyčinky</a:t>
              </a:r>
            </a:p>
          </p:txBody>
        </p:sp>
        <p:sp>
          <p:nvSpPr>
            <p:cNvPr id="40" name="Obdélník 39"/>
            <p:cNvSpPr/>
            <p:nvPr/>
          </p:nvSpPr>
          <p:spPr>
            <a:xfrm>
              <a:off x="6195401" y="2455604"/>
              <a:ext cx="2286059" cy="646331"/>
            </a:xfrm>
            <a:prstGeom prst="rect">
              <a:avLst/>
            </a:prstGeom>
          </p:spPr>
          <p:txBody>
            <a:bodyPr wrap="square">
              <a:spAutoFit/>
            </a:bodyPr>
            <a:lstStyle/>
            <a:p>
              <a:r>
                <a:rPr lang="cs-CZ" dirty="0" smtClean="0"/>
                <a:t>Pestík s dvěma bliznami</a:t>
              </a:r>
            </a:p>
          </p:txBody>
        </p:sp>
        <p:cxnSp>
          <p:nvCxnSpPr>
            <p:cNvPr id="41" name="Přímá spojnice se šipkou 40"/>
            <p:cNvCxnSpPr/>
            <p:nvPr/>
          </p:nvCxnSpPr>
          <p:spPr>
            <a:xfrm>
              <a:off x="3959202" y="2507360"/>
              <a:ext cx="1141601" cy="15473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p:nvPr/>
          </p:nvCxnSpPr>
          <p:spPr>
            <a:xfrm>
              <a:off x="5880935" y="2250327"/>
              <a:ext cx="116242" cy="1238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Obdélník 44"/>
            <p:cNvSpPr/>
            <p:nvPr/>
          </p:nvSpPr>
          <p:spPr>
            <a:xfrm>
              <a:off x="5337548" y="1873675"/>
              <a:ext cx="974947" cy="369332"/>
            </a:xfrm>
            <a:prstGeom prst="rect">
              <a:avLst/>
            </a:prstGeom>
          </p:spPr>
          <p:txBody>
            <a:bodyPr wrap="none">
              <a:spAutoFit/>
            </a:bodyPr>
            <a:lstStyle/>
            <a:p>
              <a:r>
                <a:rPr lang="cs-CZ" dirty="0" smtClean="0"/>
                <a:t>2 plenky</a:t>
              </a:r>
            </a:p>
          </p:txBody>
        </p:sp>
      </p:grpSp>
    </p:spTree>
    <p:extLst>
      <p:ext uri="{BB962C8B-B14F-4D97-AF65-F5344CB8AC3E}">
        <p14:creationId xmlns:p14="http://schemas.microsoft.com/office/powerpoint/2010/main" val="72083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Květ a květenství čel. </a:t>
            </a:r>
            <a:r>
              <a:rPr lang="cs-CZ" sz="3600" dirty="0" err="1"/>
              <a:t>l</a:t>
            </a:r>
            <a:r>
              <a:rPr lang="cs-CZ" sz="3600" dirty="0" err="1" smtClean="0"/>
              <a:t>ipnicovité</a:t>
            </a:r>
            <a:r>
              <a:rPr lang="cs-CZ" sz="3600" dirty="0" smtClean="0"/>
              <a:t/>
            </a:r>
            <a:br>
              <a:rPr lang="cs-CZ" sz="3600" dirty="0" smtClean="0"/>
            </a:br>
            <a:r>
              <a:rPr lang="cs-CZ" sz="2700" dirty="0" smtClean="0">
                <a:solidFill>
                  <a:srgbClr val="FF0000"/>
                </a:solidFill>
              </a:rPr>
              <a:t>klásky se sdružují do laty nebo do klasu</a:t>
            </a:r>
            <a:endParaRPr lang="cs-CZ" sz="27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2493640" cy="333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65236" y="5222508"/>
            <a:ext cx="1546129" cy="830997"/>
          </a:xfrm>
          <a:prstGeom prst="rect">
            <a:avLst/>
          </a:prstGeom>
        </p:spPr>
        <p:txBody>
          <a:bodyPr wrap="none">
            <a:spAutoFit/>
          </a:bodyPr>
          <a:lstStyle/>
          <a:p>
            <a:r>
              <a:rPr lang="cs-CZ" sz="2400" b="1" dirty="0"/>
              <a:t>l</a:t>
            </a:r>
            <a:r>
              <a:rPr lang="cs-CZ" sz="2400" b="1" dirty="0" smtClean="0"/>
              <a:t>ata klásků</a:t>
            </a:r>
          </a:p>
          <a:p>
            <a:r>
              <a:rPr lang="cs-CZ" sz="2400" b="1" dirty="0" smtClean="0"/>
              <a:t>(lipnice)</a:t>
            </a:r>
            <a:endParaRPr lang="cs-CZ" sz="24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524000"/>
            <a:ext cx="172819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délník 9"/>
          <p:cNvSpPr/>
          <p:nvPr/>
        </p:nvSpPr>
        <p:spPr>
          <a:xfrm>
            <a:off x="3508010" y="3987917"/>
            <a:ext cx="1707519" cy="1200329"/>
          </a:xfrm>
          <a:prstGeom prst="rect">
            <a:avLst/>
          </a:prstGeom>
        </p:spPr>
        <p:txBody>
          <a:bodyPr wrap="none">
            <a:spAutoFit/>
          </a:bodyPr>
          <a:lstStyle/>
          <a:p>
            <a:r>
              <a:rPr lang="cs-CZ" sz="2400" b="1" dirty="0"/>
              <a:t>k</a:t>
            </a:r>
            <a:r>
              <a:rPr lang="cs-CZ" sz="2400" b="1" dirty="0" smtClean="0"/>
              <a:t>las klásků</a:t>
            </a:r>
          </a:p>
          <a:p>
            <a:r>
              <a:rPr lang="cs-CZ" sz="2400" b="1" dirty="0" smtClean="0"/>
              <a:t>(= lichoklas)</a:t>
            </a:r>
          </a:p>
          <a:p>
            <a:r>
              <a:rPr lang="cs-CZ" sz="2400" b="1" dirty="0" smtClean="0"/>
              <a:t>(pšenice)</a:t>
            </a:r>
            <a:endParaRPr lang="cs-CZ" sz="2400" b="1" dirty="0"/>
          </a:p>
        </p:txBody>
      </p:sp>
      <p:sp>
        <p:nvSpPr>
          <p:cNvPr id="11" name="Obdélník 10"/>
          <p:cNvSpPr/>
          <p:nvPr/>
        </p:nvSpPr>
        <p:spPr>
          <a:xfrm>
            <a:off x="6372200" y="4927388"/>
            <a:ext cx="1707519" cy="1200329"/>
          </a:xfrm>
          <a:prstGeom prst="rect">
            <a:avLst/>
          </a:prstGeom>
        </p:spPr>
        <p:txBody>
          <a:bodyPr wrap="none">
            <a:spAutoFit/>
          </a:bodyPr>
          <a:lstStyle/>
          <a:p>
            <a:r>
              <a:rPr lang="cs-CZ" sz="2400" b="1" dirty="0"/>
              <a:t>k</a:t>
            </a:r>
            <a:r>
              <a:rPr lang="cs-CZ" sz="2400" b="1" dirty="0" smtClean="0"/>
              <a:t>las klásků</a:t>
            </a:r>
          </a:p>
          <a:p>
            <a:r>
              <a:rPr lang="cs-CZ" sz="2400" b="1" dirty="0" smtClean="0"/>
              <a:t>(= lichoklas)</a:t>
            </a:r>
          </a:p>
          <a:p>
            <a:r>
              <a:rPr lang="cs-CZ" sz="2400" b="1" dirty="0" smtClean="0"/>
              <a:t>(žito)</a:t>
            </a:r>
            <a:endParaRPr lang="cs-CZ" sz="2400" b="1"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1589" y="2420888"/>
            <a:ext cx="2654827" cy="199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00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Květ – základní informace</a:t>
            </a:r>
            <a:endParaRPr lang="cs-CZ" dirty="0"/>
          </a:p>
        </p:txBody>
      </p:sp>
      <p:sp>
        <p:nvSpPr>
          <p:cNvPr id="3" name="Zástupný symbol pro obsah 2"/>
          <p:cNvSpPr>
            <a:spLocks noGrp="1"/>
          </p:cNvSpPr>
          <p:nvPr>
            <p:ph sz="half" idx="1"/>
          </p:nvPr>
        </p:nvSpPr>
        <p:spPr>
          <a:xfrm>
            <a:off x="457200" y="1600200"/>
            <a:ext cx="8003232" cy="4525963"/>
          </a:xfrm>
        </p:spPr>
        <p:txBody>
          <a:bodyPr>
            <a:normAutofit lnSpcReduction="10000"/>
          </a:bodyPr>
          <a:lstStyle/>
          <a:p>
            <a:r>
              <a:rPr lang="cs-CZ" sz="2000" dirty="0" smtClean="0"/>
              <a:t>Květ slouží rostlině k pohlavnímu rozmnožování (rozmnožování – viz bude samostatná prezentace)</a:t>
            </a:r>
          </a:p>
          <a:p>
            <a:endParaRPr lang="cs-CZ" sz="2000" dirty="0" smtClean="0"/>
          </a:p>
          <a:p>
            <a:r>
              <a:rPr lang="cs-CZ" sz="2000" b="1" dirty="0" smtClean="0">
                <a:solidFill>
                  <a:srgbClr val="FF0000"/>
                </a:solidFill>
              </a:rPr>
              <a:t>Květ mají jen krytosemenné rostliny (nahosemenné mají šištici!)</a:t>
            </a:r>
          </a:p>
          <a:p>
            <a:endParaRPr lang="cs-CZ" sz="2000" dirty="0" smtClean="0"/>
          </a:p>
          <a:p>
            <a:r>
              <a:rPr lang="cs-CZ" sz="2000" dirty="0" smtClean="0"/>
              <a:t>Většina krytosemenných rostlin má květy uspořádané v květenství (např. réva vinná), jen některé mají jednotlivé květy na konci stonku (tulipán)</a:t>
            </a:r>
          </a:p>
          <a:p>
            <a:endParaRPr lang="cs-CZ" sz="2000" dirty="0" smtClean="0"/>
          </a:p>
          <a:p>
            <a:r>
              <a:rPr lang="cs-CZ" sz="2000" dirty="0" smtClean="0"/>
              <a:t>Velikost květů – různá, největší květ: </a:t>
            </a:r>
            <a:r>
              <a:rPr lang="cs-CZ" sz="2000" dirty="0" err="1" smtClean="0"/>
              <a:t>raflézie</a:t>
            </a:r>
            <a:r>
              <a:rPr lang="cs-CZ" sz="2000" dirty="0" smtClean="0"/>
              <a:t> Arnoldova – květ průměr přes 1m, váží 10 kg, nejmenší květ: drchnička bezkořenná – méně než 0,5 mm</a:t>
            </a:r>
          </a:p>
          <a:p>
            <a:pPr marL="0" indent="0">
              <a:buNone/>
            </a:pPr>
            <a:r>
              <a:rPr lang="cs-CZ" sz="2000" dirty="0"/>
              <a:t>d</a:t>
            </a:r>
            <a:r>
              <a:rPr lang="cs-CZ" sz="2000" dirty="0" smtClean="0"/>
              <a:t>rchnička (jen fotky!): </a:t>
            </a:r>
            <a:r>
              <a:rPr lang="cs-CZ" sz="2000" dirty="0">
                <a:hlinkClick r:id="rId2"/>
              </a:rPr>
              <a:t>https://</a:t>
            </a:r>
            <a:r>
              <a:rPr lang="cs-CZ" sz="2000" dirty="0" smtClean="0">
                <a:hlinkClick r:id="rId2"/>
              </a:rPr>
              <a:t>pladias.cz/taxon/overview/Wolffia%20arrhiza</a:t>
            </a:r>
            <a:endParaRPr lang="cs-CZ" sz="2000" dirty="0" smtClean="0"/>
          </a:p>
          <a:p>
            <a:pPr marL="0" indent="0">
              <a:buNone/>
            </a:pPr>
            <a:r>
              <a:rPr lang="cs-CZ" sz="2000" dirty="0" smtClean="0">
                <a:hlinkClick r:id="rId3"/>
              </a:rPr>
              <a:t>http</a:t>
            </a:r>
            <a:r>
              <a:rPr lang="cs-CZ" sz="2000" dirty="0">
                <a:hlinkClick r:id="rId3"/>
              </a:rPr>
              <a:t>://www.rekordy-prirody.cz/nejmensi-plod-kvet-i-semeno</a:t>
            </a:r>
            <a:r>
              <a:rPr lang="cs-CZ" sz="2000" dirty="0" smtClean="0">
                <a:hlinkClick r:id="rId3"/>
              </a:rPr>
              <a:t>/</a:t>
            </a:r>
            <a:endParaRPr lang="cs-CZ" sz="2000" dirty="0" smtClean="0"/>
          </a:p>
          <a:p>
            <a:pPr marL="0" indent="0">
              <a:buNone/>
            </a:pPr>
            <a:r>
              <a:rPr lang="cs-CZ" sz="2000" dirty="0" err="1" smtClean="0"/>
              <a:t>raflézie</a:t>
            </a:r>
            <a:r>
              <a:rPr lang="cs-CZ" sz="2000" dirty="0" smtClean="0"/>
              <a:t> (jen fotky!): </a:t>
            </a:r>
            <a:r>
              <a:rPr lang="cs-CZ" sz="2000" dirty="0">
                <a:hlinkClick r:id="rId4"/>
              </a:rPr>
              <a:t>https://cs.wikipedia.org/wiki/Rafl%C3%A9zie</a:t>
            </a:r>
            <a:endParaRPr lang="cs-CZ" sz="2000" dirty="0" smtClean="0"/>
          </a:p>
        </p:txBody>
      </p:sp>
    </p:spTree>
    <p:extLst>
      <p:ext uri="{BB962C8B-B14F-4D97-AF65-F5344CB8AC3E}">
        <p14:creationId xmlns:p14="http://schemas.microsoft.com/office/powerpoint/2010/main" val="75011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Stavba květu</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72816"/>
            <a:ext cx="651187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5076056" y="4869160"/>
            <a:ext cx="3457806" cy="307777"/>
          </a:xfrm>
          <a:prstGeom prst="rect">
            <a:avLst/>
          </a:prstGeom>
        </p:spPr>
        <p:txBody>
          <a:bodyPr wrap="none">
            <a:spAutoFit/>
          </a:bodyPr>
          <a:lstStyle/>
          <a:p>
            <a:r>
              <a:rPr lang="cs-CZ" sz="1400" b="1" dirty="0"/>
              <a:t>k</a:t>
            </a:r>
            <a:r>
              <a:rPr lang="cs-CZ" sz="1400" b="1" dirty="0" smtClean="0"/>
              <a:t>větní stopka (kousek květní stopky tedy </a:t>
            </a:r>
            <a:r>
              <a:rPr lang="cs-CZ" sz="1400" b="1" dirty="0" smtClean="0">
                <a:sym typeface="Wingdings" panose="05000000000000000000" pitchFamily="2" charset="2"/>
              </a:rPr>
              <a:t>)</a:t>
            </a:r>
            <a:endParaRPr lang="cs-CZ" sz="1400" b="1" dirty="0"/>
          </a:p>
        </p:txBody>
      </p:sp>
      <p:cxnSp>
        <p:nvCxnSpPr>
          <p:cNvPr id="5" name="Přímá spojnice 4"/>
          <p:cNvCxnSpPr/>
          <p:nvPr/>
        </p:nvCxnSpPr>
        <p:spPr>
          <a:xfrm flipH="1" flipV="1">
            <a:off x="4741759" y="4946104"/>
            <a:ext cx="360040" cy="1538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8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251520" y="153616"/>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t>Stavba květu</a:t>
            </a:r>
          </a:p>
          <a:p>
            <a:r>
              <a:rPr lang="cs-CZ" sz="3000" dirty="0" smtClean="0"/>
              <a:t>Květní orgány</a:t>
            </a:r>
            <a:endParaRPr lang="cs-CZ" sz="3000" dirty="0"/>
          </a:p>
        </p:txBody>
      </p:sp>
      <p:sp>
        <p:nvSpPr>
          <p:cNvPr id="5" name="Zástupný symbol pro obsah 4"/>
          <p:cNvSpPr>
            <a:spLocks noGrp="1"/>
          </p:cNvSpPr>
          <p:nvPr>
            <p:ph idx="1"/>
          </p:nvPr>
        </p:nvSpPr>
        <p:spPr>
          <a:xfrm>
            <a:off x="349271" y="1268760"/>
            <a:ext cx="8229600" cy="5040560"/>
          </a:xfrm>
        </p:spPr>
        <p:txBody>
          <a:bodyPr>
            <a:normAutofit fontScale="85000" lnSpcReduction="10000"/>
          </a:bodyPr>
          <a:lstStyle/>
          <a:p>
            <a:pPr marL="0" indent="0">
              <a:buNone/>
            </a:pPr>
            <a:r>
              <a:rPr lang="cs-CZ" sz="1800" b="1" dirty="0" smtClean="0"/>
              <a:t>Květní lůžko </a:t>
            </a:r>
            <a:r>
              <a:rPr lang="cs-CZ" sz="1800" dirty="0" smtClean="0"/>
              <a:t>– stonkového původu, různé tvary: např. ploché, či válcovité prohloubené (z něho pak češule – např. šípek, jabloň – viz min. snímek), tvar květního lůžka je spojený s polohou semeníku – svrchní/spodní semeník – viz dále</a:t>
            </a:r>
          </a:p>
          <a:p>
            <a:pPr marL="0" indent="0">
              <a:buNone/>
            </a:pPr>
            <a:endParaRPr lang="cs-CZ" sz="1800" dirty="0"/>
          </a:p>
          <a:p>
            <a:pPr marL="0" indent="0">
              <a:buNone/>
            </a:pPr>
            <a:r>
              <a:rPr lang="cs-CZ" sz="1800" b="1" dirty="0" smtClean="0"/>
              <a:t>Květní obaly </a:t>
            </a:r>
            <a:r>
              <a:rPr lang="cs-CZ" sz="1800" dirty="0" smtClean="0"/>
              <a:t>– listového </a:t>
            </a:r>
            <a:r>
              <a:rPr lang="cs-CZ" sz="1800" dirty="0" smtClean="0"/>
              <a:t>původu (snímek 6)</a:t>
            </a:r>
            <a:endParaRPr lang="cs-CZ" sz="1800" dirty="0" smtClean="0"/>
          </a:p>
          <a:p>
            <a:pPr marL="0" indent="0">
              <a:buNone/>
            </a:pPr>
            <a:r>
              <a:rPr lang="cs-CZ" sz="1800" u="sng" dirty="0" smtClean="0"/>
              <a:t>Nerozlišené květní ob</a:t>
            </a:r>
            <a:r>
              <a:rPr lang="cs-CZ" sz="1800" dirty="0" smtClean="0"/>
              <a:t>aly – většinou barevné, okvětní plátky – tvoří okvětí (tulipán)</a:t>
            </a:r>
          </a:p>
          <a:p>
            <a:pPr marL="0" indent="0">
              <a:buNone/>
            </a:pPr>
            <a:r>
              <a:rPr lang="cs-CZ" sz="1800" u="sng" dirty="0" smtClean="0"/>
              <a:t>Rozlišené květní obaly </a:t>
            </a:r>
            <a:r>
              <a:rPr lang="cs-CZ" sz="1800" dirty="0" smtClean="0"/>
              <a:t>– na kalich a korunu – kališní lístky, korunní lístky, mohou být volné nebo srostlé (v kališní trubku a cípy, v korunní trubku a lem nebo cípy. (viz typy </a:t>
            </a:r>
            <a:r>
              <a:rPr lang="cs-CZ" sz="1800" dirty="0" smtClean="0"/>
              <a:t>koruny snímek 7), </a:t>
            </a:r>
            <a:r>
              <a:rPr lang="cs-CZ" sz="1800" dirty="0" smtClean="0"/>
              <a:t>kalich – většinou zelený, koruna – většinou barevná – u květů, </a:t>
            </a:r>
            <a:r>
              <a:rPr lang="cs-CZ" sz="1800" dirty="0" err="1" smtClean="0"/>
              <a:t>kt</a:t>
            </a:r>
            <a:r>
              <a:rPr lang="cs-CZ" sz="1800" dirty="0" smtClean="0"/>
              <a:t>. lákají opylovače, u rostlin opylovaných větrem jsou květní obaly často nebarevné a redukované.</a:t>
            </a:r>
          </a:p>
          <a:p>
            <a:pPr marL="0" indent="0">
              <a:buNone/>
            </a:pPr>
            <a:endParaRPr lang="cs-CZ" sz="1800" b="1" dirty="0" smtClean="0"/>
          </a:p>
          <a:p>
            <a:pPr marL="0" indent="0" algn="just">
              <a:buNone/>
            </a:pPr>
            <a:r>
              <a:rPr lang="cs-CZ" sz="1800" b="1" dirty="0" smtClean="0"/>
              <a:t>Tyčinky</a:t>
            </a:r>
            <a:r>
              <a:rPr lang="cs-CZ" sz="1800" dirty="0" smtClean="0"/>
              <a:t> – samčí orgány květu, tyčinka se skládá z nitky a prašníku (pokud nitky chybí – tzv. přisedlý prašník), pokračováním nitky v prašníku je tzv. konektiv, prašník má dvě prašná pouzdra, v každém dva prašné váčky (celkem tedy č váčky), v nich vznikají pylová </a:t>
            </a:r>
            <a:r>
              <a:rPr lang="cs-CZ" sz="1800" dirty="0" smtClean="0"/>
              <a:t>zrna (snímek 8)</a:t>
            </a:r>
            <a:endParaRPr lang="cs-CZ" sz="1800" dirty="0" smtClean="0"/>
          </a:p>
          <a:p>
            <a:pPr marL="0" indent="0">
              <a:buNone/>
            </a:pPr>
            <a:endParaRPr lang="cs-CZ" sz="1800" dirty="0"/>
          </a:p>
          <a:p>
            <a:pPr marL="0" indent="0">
              <a:buNone/>
            </a:pPr>
            <a:r>
              <a:rPr lang="cs-CZ" sz="1800" b="1" dirty="0" smtClean="0"/>
              <a:t>Pestík</a:t>
            </a:r>
            <a:r>
              <a:rPr lang="cs-CZ" sz="1800" dirty="0" smtClean="0"/>
              <a:t> – samičí orgán květu, tvořen je plodolisty, skládá se ze semeníku, </a:t>
            </a:r>
            <a:r>
              <a:rPr lang="cs-CZ" sz="1800" dirty="0" smtClean="0"/>
              <a:t> čnělky </a:t>
            </a:r>
            <a:r>
              <a:rPr lang="cs-CZ" sz="1800" dirty="0" smtClean="0"/>
              <a:t>a blizny (pokud čnělka chybí, je blizna tzv. přisedlá). Pestík může být z jednoho plodolistu (pak je většinou v květu více takových pestíků – např. jahodník, blatouch) nebo z více plodolistů (tulipán ze 3</a:t>
            </a:r>
            <a:r>
              <a:rPr lang="cs-CZ" sz="1800" dirty="0" smtClean="0"/>
              <a:t>) (snímek 9)</a:t>
            </a:r>
            <a:endParaRPr lang="cs-CZ" sz="1800" dirty="0" smtClean="0"/>
          </a:p>
          <a:p>
            <a:pPr marL="0" indent="0">
              <a:buNone/>
            </a:pPr>
            <a:endParaRPr lang="cs-CZ" sz="1800" dirty="0"/>
          </a:p>
          <a:p>
            <a:pPr marL="0" indent="0">
              <a:buNone/>
            </a:pPr>
            <a:r>
              <a:rPr lang="cs-CZ" sz="1800" b="1" dirty="0" smtClean="0"/>
              <a:t>Nektaria</a:t>
            </a:r>
            <a:r>
              <a:rPr lang="cs-CZ" sz="1800" dirty="0" smtClean="0"/>
              <a:t> – mohou se vyskytovat v různých oblastech květu v podobě žlázek produkující nektar, různého tvaru (hrbolky, nitky</a:t>
            </a:r>
            <a:r>
              <a:rPr lang="cs-CZ" sz="1800" dirty="0" smtClean="0"/>
              <a:t>,…) (snímek 10)</a:t>
            </a:r>
            <a:endParaRPr lang="cs-CZ" sz="1800" dirty="0" smtClean="0"/>
          </a:p>
          <a:p>
            <a:pPr marL="0" indent="0">
              <a:buNone/>
            </a:pPr>
            <a:endParaRPr lang="cs-CZ" sz="1800" dirty="0"/>
          </a:p>
        </p:txBody>
      </p:sp>
    </p:spTree>
    <p:extLst>
      <p:ext uri="{BB962C8B-B14F-4D97-AF65-F5344CB8AC3E}">
        <p14:creationId xmlns:p14="http://schemas.microsoft.com/office/powerpoint/2010/main" val="81781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l"/>
            <a:r>
              <a:rPr lang="cs-CZ" dirty="0" smtClean="0"/>
              <a:t>Květní obaly</a:t>
            </a:r>
            <a:endParaRPr lang="cs-CZ" dirty="0"/>
          </a:p>
        </p:txBody>
      </p:sp>
      <p:pic>
        <p:nvPicPr>
          <p:cNvPr id="7" name="Picture 11" descr="ornithogalumkvet2marema0404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086" y="410036"/>
            <a:ext cx="26924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p:nvSpPr>
        <p:spPr bwMode="auto">
          <a:xfrm>
            <a:off x="5651500" y="249237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a:t>okvětní lístky ve 2 kruzích</a:t>
            </a:r>
          </a:p>
        </p:txBody>
      </p:sp>
      <p:sp>
        <p:nvSpPr>
          <p:cNvPr id="12" name="Obdélník 11"/>
          <p:cNvSpPr/>
          <p:nvPr/>
        </p:nvSpPr>
        <p:spPr>
          <a:xfrm>
            <a:off x="539750" y="1392833"/>
            <a:ext cx="4572000" cy="1200329"/>
          </a:xfrm>
          <a:prstGeom prst="rect">
            <a:avLst/>
          </a:prstGeom>
        </p:spPr>
        <p:txBody>
          <a:bodyPr>
            <a:spAutoFit/>
          </a:bodyPr>
          <a:lstStyle/>
          <a:p>
            <a:r>
              <a:rPr lang="cs-CZ" altLang="cs-CZ" sz="2400" dirty="0"/>
              <a:t>okvětí (</a:t>
            </a:r>
            <a:r>
              <a:rPr lang="cs-CZ" altLang="cs-CZ" sz="2400" dirty="0" err="1"/>
              <a:t>perigon</a:t>
            </a:r>
            <a:r>
              <a:rPr lang="cs-CZ" altLang="cs-CZ" sz="2400" dirty="0"/>
              <a:t>)</a:t>
            </a:r>
          </a:p>
          <a:p>
            <a:r>
              <a:rPr lang="cs-CZ" altLang="cs-CZ" sz="2400" dirty="0"/>
              <a:t>kališní lístky (sepala)</a:t>
            </a:r>
          </a:p>
          <a:p>
            <a:r>
              <a:rPr lang="cs-CZ" altLang="cs-CZ" sz="2400" dirty="0"/>
              <a:t>korunní lístky (</a:t>
            </a:r>
            <a:r>
              <a:rPr lang="cs-CZ" altLang="cs-CZ" sz="2400" dirty="0" err="1"/>
              <a:t>petala</a:t>
            </a:r>
            <a:r>
              <a:rPr lang="cs-CZ" altLang="cs-CZ" sz="2400" dirty="0"/>
              <a:t>)</a:t>
            </a:r>
          </a:p>
        </p:txBody>
      </p:sp>
      <p:grpSp>
        <p:nvGrpSpPr>
          <p:cNvPr id="20" name="Skupina 19"/>
          <p:cNvGrpSpPr/>
          <p:nvPr/>
        </p:nvGrpSpPr>
        <p:grpSpPr>
          <a:xfrm>
            <a:off x="539750" y="3500438"/>
            <a:ext cx="1962150" cy="3103562"/>
            <a:chOff x="539750" y="3500438"/>
            <a:chExt cx="1962150" cy="3103562"/>
          </a:xfrm>
        </p:grpSpPr>
        <p:pic>
          <p:nvPicPr>
            <p:cNvPr id="13" name="Picture 7" descr="LamiumMac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500438"/>
              <a:ext cx="19621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684213" y="62372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dirty="0"/>
                <a:t>koruna  kalich</a:t>
              </a:r>
            </a:p>
          </p:txBody>
        </p:sp>
        <p:sp>
          <p:nvSpPr>
            <p:cNvPr id="15" name="Line 15"/>
            <p:cNvSpPr>
              <a:spLocks noChangeShapeType="1"/>
            </p:cNvSpPr>
            <p:nvPr/>
          </p:nvSpPr>
          <p:spPr bwMode="auto">
            <a:xfrm flipH="1" flipV="1">
              <a:off x="1042988" y="4652963"/>
              <a:ext cx="215900" cy="1512887"/>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6" name="Line 16"/>
            <p:cNvSpPr>
              <a:spLocks noChangeShapeType="1"/>
            </p:cNvSpPr>
            <p:nvPr/>
          </p:nvSpPr>
          <p:spPr bwMode="auto">
            <a:xfrm flipH="1" flipV="1">
              <a:off x="1619250" y="5445125"/>
              <a:ext cx="576263" cy="9366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9" name="Skupina 18"/>
          <p:cNvGrpSpPr/>
          <p:nvPr/>
        </p:nvGrpSpPr>
        <p:grpSpPr>
          <a:xfrm>
            <a:off x="3635375" y="3357563"/>
            <a:ext cx="3800206" cy="3095625"/>
            <a:chOff x="3635375" y="3357563"/>
            <a:chExt cx="3800206" cy="3095625"/>
          </a:xfrm>
        </p:grpSpPr>
        <p:pic>
          <p:nvPicPr>
            <p:cNvPr id="5" name="Picture 5" descr="CampanulaR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357563"/>
              <a:ext cx="23193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6372225" y="371633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dirty="0"/>
                <a:t>koruna</a:t>
              </a:r>
            </a:p>
          </p:txBody>
        </p:sp>
        <p:sp>
          <p:nvSpPr>
            <p:cNvPr id="11" name="Line 17"/>
            <p:cNvSpPr>
              <a:spLocks noChangeShapeType="1"/>
            </p:cNvSpPr>
            <p:nvPr/>
          </p:nvSpPr>
          <p:spPr bwMode="auto">
            <a:xfrm flipH="1">
              <a:off x="5076825" y="4005263"/>
              <a:ext cx="1223963"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 name="Rectangle 13"/>
            <p:cNvSpPr>
              <a:spLocks noChangeArrowheads="1"/>
            </p:cNvSpPr>
            <p:nvPr/>
          </p:nvSpPr>
          <p:spPr bwMode="auto">
            <a:xfrm>
              <a:off x="6596890" y="4570968"/>
              <a:ext cx="8386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1800" b="1" dirty="0" smtClean="0"/>
                <a:t>kalich</a:t>
              </a:r>
              <a:endParaRPr lang="cs-CZ" altLang="cs-CZ" sz="1800" b="1" dirty="0"/>
            </a:p>
          </p:txBody>
        </p:sp>
        <p:sp>
          <p:nvSpPr>
            <p:cNvPr id="18" name="Line 17"/>
            <p:cNvSpPr>
              <a:spLocks noChangeShapeType="1"/>
            </p:cNvSpPr>
            <p:nvPr/>
          </p:nvSpPr>
          <p:spPr bwMode="auto">
            <a:xfrm flipH="1">
              <a:off x="4279387" y="4810125"/>
              <a:ext cx="20928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extLst>
      <p:ext uri="{BB962C8B-B14F-4D97-AF65-F5344CB8AC3E}">
        <p14:creationId xmlns:p14="http://schemas.microsoft.com/office/powerpoint/2010/main" val="281732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Typy koruny ze srostlých korunních lístků</a:t>
            </a:r>
            <a:endParaRPr lang="cs-CZ" sz="3600" dirty="0"/>
          </a:p>
        </p:txBody>
      </p:sp>
      <p:pic>
        <p:nvPicPr>
          <p:cNvPr id="5122" name="Picture 2" descr="http://web2.mendelu.cz/af_211_multitext/obecna_botanika/obrazky/organologie/synpetalni_koru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150" y="1417638"/>
            <a:ext cx="6257699"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57199" y="2204864"/>
            <a:ext cx="830746" cy="1477328"/>
          </a:xfrm>
          <a:prstGeom prst="rect">
            <a:avLst/>
          </a:prstGeom>
        </p:spPr>
        <p:txBody>
          <a:bodyPr wrap="square">
            <a:spAutoFit/>
          </a:bodyPr>
          <a:lstStyle/>
          <a:p>
            <a:r>
              <a:rPr lang="cs-CZ" sz="1000" dirty="0">
                <a:hlinkClick r:id="rId3"/>
              </a:rPr>
              <a:t>http://web2.mendelu.cz/af_211_multitext/obecna_botanika/obrazky/organologie/synpetalni_koruny.jpg</a:t>
            </a:r>
            <a:endParaRPr lang="cs-CZ" sz="1000" dirty="0"/>
          </a:p>
        </p:txBody>
      </p:sp>
      <p:sp>
        <p:nvSpPr>
          <p:cNvPr id="4" name="Obdélník 3"/>
          <p:cNvSpPr/>
          <p:nvPr/>
        </p:nvSpPr>
        <p:spPr>
          <a:xfrm>
            <a:off x="1115616" y="4797152"/>
            <a:ext cx="6678487" cy="1754326"/>
          </a:xfrm>
          <a:prstGeom prst="rect">
            <a:avLst/>
          </a:prstGeom>
        </p:spPr>
        <p:txBody>
          <a:bodyPr wrap="square">
            <a:spAutoFit/>
          </a:bodyPr>
          <a:lstStyle/>
          <a:p>
            <a:r>
              <a:rPr lang="cs-CZ" dirty="0">
                <a:solidFill>
                  <a:srgbClr val="000000"/>
                </a:solidFill>
                <a:latin typeface="tahoma" panose="020B0604030504040204" pitchFamily="34" charset="0"/>
              </a:rPr>
              <a:t>1) baňkovitá (vřesovec), 2) </a:t>
            </a:r>
            <a:r>
              <a:rPr lang="cs-CZ" dirty="0" err="1">
                <a:solidFill>
                  <a:srgbClr val="000000"/>
                </a:solidFill>
                <a:latin typeface="tahoma" panose="020B0604030504040204" pitchFamily="34" charset="0"/>
              </a:rPr>
              <a:t>dvoupyská</a:t>
            </a:r>
            <a:r>
              <a:rPr lang="cs-CZ" dirty="0">
                <a:solidFill>
                  <a:srgbClr val="000000"/>
                </a:solidFill>
                <a:latin typeface="tahoma" panose="020B0604030504040204" pitchFamily="34" charset="0"/>
              </a:rPr>
              <a:t>, 3) jazykovitá (obvodové květy úboru hvězdnicovitých, např. kopretina), 4) kolovitá (divizna), 5) kulovitá (borůvka), 6) nálevkovitá (prvosenka, plicník), 7) řepicovitá (šeřík), 8) šklebivá (hledík), 9) pyskatá (hluchavka), 10) trubkovitá (středové květy úboru hvězdnicovitých - např. slunečnice), 11) zvonkovitá (zvonek)</a:t>
            </a:r>
            <a:endParaRPr lang="cs-CZ" dirty="0"/>
          </a:p>
        </p:txBody>
      </p:sp>
    </p:spTree>
    <p:extLst>
      <p:ext uri="{BB962C8B-B14F-4D97-AF65-F5344CB8AC3E}">
        <p14:creationId xmlns:p14="http://schemas.microsoft.com/office/powerpoint/2010/main" val="55451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Tyčinka</a:t>
            </a:r>
            <a:endParaRPr lang="cs-CZ" dirty="0"/>
          </a:p>
        </p:txBody>
      </p:sp>
      <p:pic>
        <p:nvPicPr>
          <p:cNvPr id="3" name="Picture 5" descr="tycin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8840"/>
            <a:ext cx="36909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4356100" y="1412875"/>
            <a:ext cx="42592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400" u="sng"/>
              <a:t>tyčinka</a:t>
            </a:r>
            <a:r>
              <a:rPr lang="cs-CZ" altLang="cs-CZ" sz="2400"/>
              <a:t> = nitka + konektiv + prašník (2 prašné váčky, 4 prašná pouzdra)</a:t>
            </a:r>
          </a:p>
          <a:p>
            <a:pPr eaLnBrk="1" hangingPunct="1">
              <a:buFontTx/>
              <a:buNone/>
            </a:pPr>
            <a:endParaRPr lang="cs-CZ" altLang="cs-CZ" sz="2400"/>
          </a:p>
        </p:txBody>
      </p:sp>
      <p:sp>
        <p:nvSpPr>
          <p:cNvPr id="5" name="Rectangle 8"/>
          <p:cNvSpPr>
            <a:spLocks noChangeArrowheads="1"/>
          </p:cNvSpPr>
          <p:nvPr/>
        </p:nvSpPr>
        <p:spPr bwMode="auto">
          <a:xfrm>
            <a:off x="395288" y="1341438"/>
            <a:ext cx="1319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1">
                <a:solidFill>
                  <a:schemeClr val="tx2"/>
                </a:solidFill>
              </a:rPr>
              <a:t>Tyčinka</a:t>
            </a:r>
          </a:p>
        </p:txBody>
      </p:sp>
      <p:pic>
        <p:nvPicPr>
          <p:cNvPr id="6" name="Picture 10" descr="prasnikprur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708275"/>
            <a:ext cx="25574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17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6428"/>
            <a:ext cx="8229600" cy="1143000"/>
          </a:xfrm>
        </p:spPr>
        <p:txBody>
          <a:bodyPr/>
          <a:lstStyle/>
          <a:p>
            <a:pPr algn="l"/>
            <a:r>
              <a:rPr lang="cs-CZ" dirty="0"/>
              <a:t>P</a:t>
            </a:r>
            <a:r>
              <a:rPr lang="cs-CZ" dirty="0" smtClean="0"/>
              <a:t>estík</a:t>
            </a:r>
            <a:endParaRPr lang="cs-CZ" dirty="0"/>
          </a:p>
        </p:txBody>
      </p:sp>
      <p:pic>
        <p:nvPicPr>
          <p:cNvPr id="1026" name="Picture 2" descr="http://web2.mendelu.cz/af_211_multitext/obecna_botanika/obrazky/organologie/velke_pest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1866900" cy="226695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79475" y="3861048"/>
            <a:ext cx="2004293" cy="553998"/>
          </a:xfrm>
          <a:prstGeom prst="rect">
            <a:avLst/>
          </a:prstGeom>
        </p:spPr>
        <p:txBody>
          <a:bodyPr wrap="square">
            <a:spAutoFit/>
          </a:bodyPr>
          <a:lstStyle/>
          <a:p>
            <a:r>
              <a:rPr lang="cs-CZ" sz="1000" dirty="0">
                <a:hlinkClick r:id="rId3"/>
              </a:rPr>
              <a:t>http://web2.mendelu.cz/af_211_multitext/obecna_botanika/obrazky/organologie/velke_pestik.jpg</a:t>
            </a:r>
            <a:endParaRPr lang="cs-CZ" sz="1000" dirty="0"/>
          </a:p>
        </p:txBody>
      </p:sp>
      <p:pic>
        <p:nvPicPr>
          <p:cNvPr id="1028" name="Picture 4" descr="http://web2.mendelu.cz/af_211_multitext/obecna_botanika/obrazky/organologie/velke_semenik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60648"/>
            <a:ext cx="4104456" cy="2503109"/>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283968" y="2858752"/>
            <a:ext cx="4572000" cy="400110"/>
          </a:xfrm>
          <a:prstGeom prst="rect">
            <a:avLst/>
          </a:prstGeom>
        </p:spPr>
        <p:txBody>
          <a:bodyPr>
            <a:spAutoFit/>
          </a:bodyPr>
          <a:lstStyle/>
          <a:p>
            <a:r>
              <a:rPr lang="cs-CZ" sz="1000" dirty="0">
                <a:hlinkClick r:id="rId5"/>
              </a:rPr>
              <a:t>http://web2.mendelu.cz/af_211_multitext/obecna_botanika/obrazky/organologie/velke_semeniky.jpg</a:t>
            </a:r>
            <a:endParaRPr lang="cs-CZ" sz="1000" dirty="0"/>
          </a:p>
        </p:txBody>
      </p:sp>
      <p:grpSp>
        <p:nvGrpSpPr>
          <p:cNvPr id="7" name="Skupina 6"/>
          <p:cNvGrpSpPr/>
          <p:nvPr/>
        </p:nvGrpSpPr>
        <p:grpSpPr>
          <a:xfrm>
            <a:off x="1559184" y="597928"/>
            <a:ext cx="5760601" cy="6025026"/>
            <a:chOff x="1559184" y="597928"/>
            <a:chExt cx="5760601" cy="6025026"/>
          </a:xfrm>
        </p:grpSpPr>
        <p:pic>
          <p:nvPicPr>
            <p:cNvPr id="1030" name="Picture 6" descr="http://web2.mendelu.cz/af_211_multitext/obecna_botanika/preparaty/velke/kvet/pr_velke_tulipan_semeni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4638" y="4221088"/>
              <a:ext cx="3407539" cy="238172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713671" y="3676382"/>
              <a:ext cx="2883931" cy="369332"/>
            </a:xfrm>
            <a:prstGeom prst="rect">
              <a:avLst/>
            </a:prstGeom>
          </p:spPr>
          <p:txBody>
            <a:bodyPr wrap="none">
              <a:spAutoFit/>
            </a:bodyPr>
            <a:lstStyle/>
            <a:p>
              <a:r>
                <a:rPr lang="cs-CZ" b="1" dirty="0" smtClean="0"/>
                <a:t>Příčný řez pestíkem tulipánu</a:t>
              </a:r>
              <a:endParaRPr lang="cs-CZ" b="1" dirty="0"/>
            </a:p>
          </p:txBody>
        </p:sp>
        <p:sp>
          <p:nvSpPr>
            <p:cNvPr id="6" name="Obdélník 5"/>
            <p:cNvSpPr/>
            <p:nvPr/>
          </p:nvSpPr>
          <p:spPr>
            <a:xfrm>
              <a:off x="1559184" y="5915068"/>
              <a:ext cx="2160240" cy="707886"/>
            </a:xfrm>
            <a:prstGeom prst="rect">
              <a:avLst/>
            </a:prstGeom>
          </p:spPr>
          <p:txBody>
            <a:bodyPr wrap="square">
              <a:spAutoFit/>
            </a:bodyPr>
            <a:lstStyle/>
            <a:p>
              <a:r>
                <a:rPr lang="cs-CZ" sz="1000" dirty="0">
                  <a:hlinkClick r:id="rId7"/>
                </a:rPr>
                <a:t>http://web2.mendelu.cz/af_211_multitext/obecna_botanika/preparaty/velke/kvet/pr_velke_tulipan_semenik.jpg</a:t>
              </a:r>
              <a:endParaRPr lang="cs-CZ" sz="1000" dirty="0"/>
            </a:p>
          </p:txBody>
        </p:sp>
        <p:sp>
          <p:nvSpPr>
            <p:cNvPr id="11" name="Obdélník 10"/>
            <p:cNvSpPr/>
            <p:nvPr/>
          </p:nvSpPr>
          <p:spPr>
            <a:xfrm>
              <a:off x="3347864" y="597928"/>
              <a:ext cx="3971921" cy="276999"/>
            </a:xfrm>
            <a:prstGeom prst="rect">
              <a:avLst/>
            </a:prstGeom>
          </p:spPr>
          <p:txBody>
            <a:bodyPr wrap="none">
              <a:spAutoFit/>
            </a:bodyPr>
            <a:lstStyle/>
            <a:p>
              <a:r>
                <a:rPr lang="cs-CZ" sz="1200" b="1" dirty="0" smtClean="0"/>
                <a:t>Spodní semeník má např. růže šípková – nepravý plod šípek</a:t>
              </a:r>
              <a:endParaRPr lang="cs-CZ" sz="1200" b="1" dirty="0"/>
            </a:p>
          </p:txBody>
        </p:sp>
      </p:grpSp>
    </p:spTree>
    <p:extLst>
      <p:ext uri="{BB962C8B-B14F-4D97-AF65-F5344CB8AC3E}">
        <p14:creationId xmlns:p14="http://schemas.microsoft.com/office/powerpoint/2010/main" val="287235166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1564</Words>
  <Application>Microsoft Office PowerPoint</Application>
  <PresentationFormat>Předvádění na obrazovce (4:3)</PresentationFormat>
  <Paragraphs>186</Paragraphs>
  <Slides>21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tahoma</vt:lpstr>
      <vt:lpstr>Times New Roman</vt:lpstr>
      <vt:lpstr>Wingdings</vt:lpstr>
      <vt:lpstr>Motiv systému Office</vt:lpstr>
      <vt:lpstr>Květ</vt:lpstr>
      <vt:lpstr>Květ - přehled</vt:lpstr>
      <vt:lpstr>Květ – základní informace</vt:lpstr>
      <vt:lpstr>Stavba květu</vt:lpstr>
      <vt:lpstr>Prezentace aplikace PowerPoint</vt:lpstr>
      <vt:lpstr>Květní obaly</vt:lpstr>
      <vt:lpstr>Typy koruny ze srostlých korunních lístků</vt:lpstr>
      <vt:lpstr>Tyčinka</vt:lpstr>
      <vt:lpstr>Pestík</vt:lpstr>
      <vt:lpstr>Nektarium</vt:lpstr>
      <vt:lpstr>Pohlavnost květu</vt:lpstr>
      <vt:lpstr>Uspořádání květních orgánů</vt:lpstr>
      <vt:lpstr>Květní vzorec – pomocí značek znázorňuje uspořádání květu a počet květních částí/orgánů</vt:lpstr>
      <vt:lpstr>Symetrie květu</vt:lpstr>
      <vt:lpstr>Tvorba květního vzorce</vt:lpstr>
      <vt:lpstr>Květní diagram – pomocí zavedených značek znázorňuje pohled shora do květu</vt:lpstr>
      <vt:lpstr>Květní diagram</vt:lpstr>
      <vt:lpstr>Květní diagram</vt:lpstr>
      <vt:lpstr>Alternace květních orgánů</vt:lpstr>
      <vt:lpstr>Klásek – čel. lipnicovité Klásek je květenství u čel. Lipnicovité, může být jednokvětý nebo vícekvětý. Celý klásek má zespodu 2 plevy – spodní plevu  a horní plevu, vždy jen ě, ať je jednokvětý nebo vícekvětý. Každý květ obsahuje: pluchu a plušku, plucha může přecházet v osinu (ječmen), dále 3 tyčinky s dlouhými nitkami (aby byly při kvetení z květu ven – na větru), 2 plenky – hrbolky, které v době květu zduří a otevírají květ.  Pestík se dvěma péřitými bliznami.  </vt:lpstr>
      <vt:lpstr>Květ a květenství čel. lipnicovité klásky se sdružují do laty nebo do klasu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Brabcova</dc:creator>
  <cp:lastModifiedBy>Uživatel systému Windows</cp:lastModifiedBy>
  <cp:revision>109</cp:revision>
  <dcterms:created xsi:type="dcterms:W3CDTF">2013-04-15T07:05:12Z</dcterms:created>
  <dcterms:modified xsi:type="dcterms:W3CDTF">2020-04-03T07:50:41Z</dcterms:modified>
</cp:coreProperties>
</file>