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2" r:id="rId9"/>
    <p:sldId id="263" r:id="rId10"/>
    <p:sldId id="264" r:id="rId11"/>
    <p:sldId id="261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E2E-4DE2-46A4-A390-340494295E64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1A92-CA4E-4359-8DB4-C3473F146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15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E2E-4DE2-46A4-A390-340494295E64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1A92-CA4E-4359-8DB4-C3473F146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4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E2E-4DE2-46A4-A390-340494295E64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1A92-CA4E-4359-8DB4-C3473F146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93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E2E-4DE2-46A4-A390-340494295E64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1A92-CA4E-4359-8DB4-C3473F146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69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E2E-4DE2-46A4-A390-340494295E64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1A92-CA4E-4359-8DB4-C3473F146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05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E2E-4DE2-46A4-A390-340494295E64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1A92-CA4E-4359-8DB4-C3473F146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59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E2E-4DE2-46A4-A390-340494295E64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1A92-CA4E-4359-8DB4-C3473F146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84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E2E-4DE2-46A4-A390-340494295E64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1A92-CA4E-4359-8DB4-C3473F146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77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E2E-4DE2-46A4-A390-340494295E64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1A92-CA4E-4359-8DB4-C3473F146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53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E2E-4DE2-46A4-A390-340494295E64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1A92-CA4E-4359-8DB4-C3473F146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44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E2E-4DE2-46A4-A390-340494295E64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1A92-CA4E-4359-8DB4-C3473F146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85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EEE2E-4DE2-46A4-A390-340494295E64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1A92-CA4E-4359-8DB4-C3473F146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65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STONEK </a:t>
            </a:r>
            <a:r>
              <a:rPr lang="cs-CZ" sz="1600" dirty="0" err="1" smtClean="0"/>
              <a:t>stonek</a:t>
            </a:r>
            <a:r>
              <a:rPr lang="cs-CZ" sz="1600" dirty="0" smtClean="0"/>
              <a:t> + listy + květ/plod = </a:t>
            </a:r>
            <a:r>
              <a:rPr lang="cs-CZ" sz="1600" b="1" dirty="0" smtClean="0">
                <a:solidFill>
                  <a:srgbClr val="FF0000"/>
                </a:solidFill>
              </a:rPr>
              <a:t>PRÝT </a:t>
            </a:r>
            <a:r>
              <a:rPr lang="cs-CZ" sz="1600" dirty="0" smtClean="0"/>
              <a:t>(prýt je tedy nadzemní část rostliny)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 smtClean="0"/>
              <a:t>Pracovní list, březen 2020, distanční vzdělávání			Vyplnil/la:………jméno, UČO……..</a:t>
            </a:r>
            <a:endParaRPr lang="cs-CZ" sz="1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000" dirty="0" smtClean="0"/>
              <a:t>Napište dvě hlavní funkce stonku: </a:t>
            </a:r>
          </a:p>
          <a:p>
            <a:pPr marL="514350" indent="-514350">
              <a:buAutoNum type="arabicPeriod"/>
            </a:pPr>
            <a:r>
              <a:rPr lang="cs-CZ" sz="2000" dirty="0" smtClean="0"/>
              <a:t>Doplňte: morfologicky se stonek dělí na nody neboli ……………. a internodia neboli ……………., listy vyrůstají z ……………………..  Stonek cévnatých rostlin je tedy článkovaný.</a:t>
            </a:r>
          </a:p>
          <a:p>
            <a:pPr marL="514350" indent="-514350">
              <a:buAutoNum type="arabicPeriod"/>
            </a:pPr>
            <a:r>
              <a:rPr lang="cs-CZ" sz="2000" dirty="0" smtClean="0"/>
              <a:t>Anatomie primární stavby stonku (primární stavba = první rok)</a:t>
            </a:r>
          </a:p>
          <a:p>
            <a:pPr marL="0" indent="0">
              <a:buNone/>
            </a:pPr>
            <a:r>
              <a:rPr lang="cs-CZ" sz="1600" dirty="0" smtClean="0"/>
              <a:t>Najděte obrázek/fotografii primární stavby stonku dvouděložné rostliny, vložte zde, vyznačte sami v obrázku epidermis, primární kůru, střední válec, cévní svazek kolaterální, dřevní a lýkovou část c. svazku, parenchymatickou dřeň, dřeňové paprsky</a:t>
            </a:r>
            <a:endParaRPr lang="cs-CZ" sz="16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5415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Morfologie stonku</a:t>
            </a:r>
            <a:br>
              <a:rPr lang="cs-CZ" dirty="0" smtClean="0"/>
            </a:br>
            <a:r>
              <a:rPr lang="cs-CZ" sz="2400" u="sng" dirty="0" smtClean="0"/>
              <a:t>délka postranních prýtů</a:t>
            </a:r>
            <a:endParaRPr lang="cs-CZ" sz="2400" u="sng" dirty="0"/>
          </a:p>
        </p:txBody>
      </p:sp>
      <p:graphicFrame>
        <p:nvGraphicFramePr>
          <p:cNvPr id="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21747"/>
              </p:ext>
            </p:extLst>
          </p:nvPr>
        </p:nvGraphicFramePr>
        <p:xfrm>
          <a:off x="2946400" y="1825625"/>
          <a:ext cx="629761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orelPhotoPaint.Image.8" r:id="rId3" imgW="6789434" imgH="4690881" progId="CorelPhotoPaint.Image.8">
                  <p:embed/>
                </p:oleObj>
              </mc:Choice>
              <mc:Fallback>
                <p:oleObj name="CorelPhotoPaint.Image.8" r:id="rId3" imgW="6789434" imgH="4690881" progId="CorelPhotoPaint.Image.8">
                  <p:embed/>
                  <p:pic>
                    <p:nvPicPr>
                      <p:cNvPr id="225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1825625"/>
                        <a:ext cx="6297613" cy="435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447782" y="1690688"/>
            <a:ext cx="607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 délka </a:t>
            </a:r>
            <a:r>
              <a:rPr lang="cs-CZ" dirty="0"/>
              <a:t>postranních </a:t>
            </a:r>
            <a:r>
              <a:rPr lang="cs-CZ" dirty="0" smtClean="0"/>
              <a:t>prýtů souvisí s velikostí pupenů  ( bez úkolu)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06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Morfologie stonku</a:t>
            </a:r>
            <a:br>
              <a:rPr lang="cs-CZ" dirty="0" smtClean="0"/>
            </a:br>
            <a:r>
              <a:rPr lang="cs-CZ" sz="2600" u="sng" dirty="0" smtClean="0"/>
              <a:t>pupeny</a:t>
            </a:r>
            <a:endParaRPr lang="cs-CZ" sz="26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dirty="0" smtClean="0"/>
              <a:t>16. Uveďte, co to jsou úžlabní pupeny a kde se na rostlině vyskytují: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Kde se tvoří u nahosemenných rostlin:</a:t>
            </a:r>
          </a:p>
          <a:p>
            <a:pPr marL="0" indent="0">
              <a:buNone/>
            </a:pPr>
            <a:r>
              <a:rPr lang="cs-CZ" sz="2000" dirty="0" smtClean="0"/>
              <a:t>Kde se tvoří u krytosemenných rostlin: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17. Doplňte charakteristiku těchto typů pupenů.</a:t>
            </a:r>
          </a:p>
          <a:p>
            <a:pPr marL="0" indent="0">
              <a:buNone/>
            </a:pPr>
            <a:r>
              <a:rPr lang="cs-CZ" sz="2000" dirty="0" smtClean="0"/>
              <a:t>Kolaterální pupeny:</a:t>
            </a:r>
          </a:p>
          <a:p>
            <a:pPr marL="0" indent="0">
              <a:buNone/>
            </a:pPr>
            <a:r>
              <a:rPr lang="cs-CZ" sz="2000" dirty="0" smtClean="0"/>
              <a:t>Seriální pupeny:</a:t>
            </a:r>
          </a:p>
          <a:p>
            <a:pPr marL="0" indent="0">
              <a:buNone/>
            </a:pPr>
            <a:r>
              <a:rPr lang="cs-CZ" sz="2000" dirty="0" smtClean="0"/>
              <a:t>Spící pupeny:</a:t>
            </a:r>
          </a:p>
          <a:p>
            <a:pPr marL="0" indent="0">
              <a:buNone/>
            </a:pPr>
            <a:r>
              <a:rPr lang="cs-CZ" sz="2000" dirty="0" smtClean="0"/>
              <a:t>Adventivní pupeny:</a:t>
            </a:r>
          </a:p>
          <a:p>
            <a:pPr marL="0" indent="0">
              <a:buNone/>
            </a:pPr>
            <a:r>
              <a:rPr lang="cs-CZ" sz="2000" dirty="0" err="1" smtClean="0"/>
              <a:t>Hibernakule</a:t>
            </a:r>
            <a:r>
              <a:rPr lang="cs-CZ" sz="2000" dirty="0" smtClean="0"/>
              <a:t>: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5389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Přeměny (metamorfózy stonku)</a:t>
            </a:r>
            <a:br>
              <a:rPr lang="cs-CZ" dirty="0" smtClean="0"/>
            </a:br>
            <a:r>
              <a:rPr lang="cs-CZ" sz="2200" dirty="0" smtClean="0">
                <a:solidFill>
                  <a:srgbClr val="FF0000"/>
                </a:solidFill>
              </a:rPr>
              <a:t>= přeměna jeho funkce spojená se změnami tvaru a uspořádání</a:t>
            </a: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18. Charakterizujte tyto metamorfózy stonku a uveďte příklad rostliny, kde takto přeměněný stonek najdeme.</a:t>
            </a:r>
          </a:p>
          <a:p>
            <a:pPr>
              <a:buFontTx/>
              <a:buChar char="-"/>
            </a:pPr>
            <a:r>
              <a:rPr lang="cs-CZ" altLang="cs-CZ" sz="2000" dirty="0"/>
              <a:t>stonkové hlízy	- podzemní st. hlízy = </a:t>
            </a:r>
            <a:r>
              <a:rPr lang="cs-CZ" altLang="cs-CZ" sz="2000" dirty="0" smtClean="0"/>
              <a:t>oddenkové:</a:t>
            </a:r>
            <a:endParaRPr lang="cs-CZ" altLang="cs-CZ" sz="2000" dirty="0"/>
          </a:p>
          <a:p>
            <a:pPr>
              <a:buNone/>
            </a:pPr>
            <a:r>
              <a:rPr lang="cs-CZ" altLang="cs-CZ" sz="2000" dirty="0"/>
              <a:t>				- nadzemní st. h</a:t>
            </a:r>
            <a:r>
              <a:rPr lang="cs-CZ" altLang="cs-CZ" sz="2000" dirty="0" smtClean="0"/>
              <a:t>lízy:</a:t>
            </a:r>
            <a:endParaRPr lang="cs-CZ" altLang="cs-CZ" sz="2000" dirty="0"/>
          </a:p>
          <a:p>
            <a:pPr>
              <a:buNone/>
            </a:pPr>
            <a:r>
              <a:rPr lang="cs-CZ" altLang="cs-CZ" sz="2000" dirty="0"/>
              <a:t>				- bazální st. h</a:t>
            </a:r>
            <a:r>
              <a:rPr lang="cs-CZ" altLang="cs-CZ" sz="2000" dirty="0" smtClean="0"/>
              <a:t>lízy:</a:t>
            </a:r>
            <a:endParaRPr lang="cs-CZ" altLang="cs-CZ" sz="2000" dirty="0"/>
          </a:p>
          <a:p>
            <a:pPr>
              <a:buFontTx/>
              <a:buChar char="-"/>
            </a:pPr>
            <a:r>
              <a:rPr lang="cs-CZ" altLang="cs-CZ" sz="2000" dirty="0"/>
              <a:t>dužnaté lodyhy </a:t>
            </a:r>
            <a:r>
              <a:rPr lang="cs-CZ" altLang="cs-CZ" sz="2000" dirty="0" smtClean="0"/>
              <a:t>sukulentů:</a:t>
            </a:r>
            <a:endParaRPr lang="cs-CZ" altLang="cs-CZ" sz="2000" dirty="0"/>
          </a:p>
          <a:p>
            <a:pPr>
              <a:buFontTx/>
              <a:buChar char="-"/>
            </a:pPr>
            <a:r>
              <a:rPr lang="cs-CZ" altLang="cs-CZ" sz="2000" dirty="0"/>
              <a:t>o</a:t>
            </a:r>
            <a:r>
              <a:rPr lang="cs-CZ" altLang="cs-CZ" sz="2000" dirty="0" smtClean="0"/>
              <a:t>ddenek:</a:t>
            </a:r>
            <a:endParaRPr lang="cs-CZ" altLang="cs-CZ" sz="2000" dirty="0"/>
          </a:p>
          <a:p>
            <a:pPr>
              <a:buFontTx/>
              <a:buChar char="-"/>
            </a:pPr>
            <a:r>
              <a:rPr lang="cs-CZ" altLang="cs-CZ" sz="2000" dirty="0" err="1"/>
              <a:t>podcibulí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podpučí</a:t>
            </a:r>
            <a:r>
              <a:rPr lang="cs-CZ" altLang="cs-CZ" sz="2000" dirty="0" smtClean="0"/>
              <a:t>):</a:t>
            </a:r>
            <a:endParaRPr lang="cs-CZ" altLang="cs-CZ" sz="2000" dirty="0"/>
          </a:p>
          <a:p>
            <a:pPr>
              <a:buFontTx/>
              <a:buChar char="-"/>
            </a:pPr>
            <a:r>
              <a:rPr lang="cs-CZ" altLang="cs-CZ" sz="2000" dirty="0" smtClean="0"/>
              <a:t>kolce:</a:t>
            </a:r>
            <a:endParaRPr lang="cs-CZ" altLang="cs-CZ" sz="2000" dirty="0"/>
          </a:p>
          <a:p>
            <a:pPr>
              <a:buFontTx/>
              <a:buChar char="-"/>
            </a:pPr>
            <a:r>
              <a:rPr lang="cs-CZ" altLang="cs-CZ" sz="2000" dirty="0"/>
              <a:t>f</a:t>
            </a:r>
            <a:r>
              <a:rPr lang="cs-CZ" altLang="cs-CZ" sz="2000" dirty="0" smtClean="0"/>
              <a:t>ylokladia:</a:t>
            </a:r>
            <a:endParaRPr lang="cs-CZ" altLang="cs-CZ" sz="2000" dirty="0"/>
          </a:p>
          <a:p>
            <a:pPr>
              <a:buFontTx/>
              <a:buChar char="-"/>
            </a:pPr>
            <a:r>
              <a:rPr lang="cs-CZ" altLang="cs-CZ" sz="2000" dirty="0" err="1"/>
              <a:t>k</a:t>
            </a:r>
            <a:r>
              <a:rPr lang="cs-CZ" altLang="cs-CZ" sz="2000" dirty="0" err="1" smtClean="0"/>
              <a:t>audex</a:t>
            </a:r>
            <a:r>
              <a:rPr lang="cs-CZ" altLang="cs-CZ" sz="2000" dirty="0" smtClean="0"/>
              <a:t>:</a:t>
            </a:r>
            <a:endParaRPr lang="cs-CZ" alt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0965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(druhotné) tloustnutí stonku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4</a:t>
            </a:r>
            <a:r>
              <a:rPr lang="cs-CZ" sz="2000" dirty="0" smtClean="0"/>
              <a:t>. </a:t>
            </a:r>
            <a:r>
              <a:rPr lang="cs-CZ" sz="2000" dirty="0"/>
              <a:t>Uveďte, co znamená druhotné tloustnutí </a:t>
            </a:r>
            <a:r>
              <a:rPr lang="cs-CZ" sz="2000" dirty="0" smtClean="0"/>
              <a:t>stonku.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5. Uveďte, u kterých skupin rostlin stonek druhotně tloustne.</a:t>
            </a:r>
          </a:p>
          <a:p>
            <a:pPr marL="0" indent="0">
              <a:buNone/>
            </a:pPr>
            <a:r>
              <a:rPr lang="cs-CZ" sz="2000" dirty="0" smtClean="0"/>
              <a:t>(vyberte z: řasy, mechorosty, nahosemenné, dvouděložné, jednoděložné)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6. Co všechno na rostlině druhotně tloustne:</a:t>
            </a:r>
          </a:p>
          <a:p>
            <a:pPr marL="0" indent="0">
              <a:buNone/>
            </a:pPr>
            <a:r>
              <a:rPr lang="cs-CZ" sz="2000" dirty="0" smtClean="0"/>
              <a:t>Vyberte: (cévní svazek, plod, semeno, krycí pletivo kořene a stonku, primární kůra, list)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2139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(druhotná) stavba stonku</a:t>
            </a:r>
            <a:br>
              <a:rPr lang="cs-CZ" dirty="0" smtClean="0"/>
            </a:br>
            <a:r>
              <a:rPr lang="cs-CZ" sz="1600" dirty="0" smtClean="0"/>
              <a:t>první rok má stonek primární stavbu (pletiva vznikají dělením primárních meristémů), druhý rok začíná sekundární meristém stonku produkovat sekundární pletiva stonku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000" dirty="0" smtClean="0"/>
              <a:t>7. Sekundární stavba stonku je poměrně složitá.</a:t>
            </a:r>
          </a:p>
          <a:p>
            <a:pPr marL="0" indent="0">
              <a:buNone/>
            </a:pPr>
            <a:r>
              <a:rPr lang="cs-CZ" sz="2000" dirty="0" smtClean="0"/>
              <a:t>Už jste si nastudovali a správně (doufám) na min. </a:t>
            </a:r>
            <a:r>
              <a:rPr lang="cs-CZ" sz="2000" dirty="0"/>
              <a:t>s</a:t>
            </a:r>
            <a:r>
              <a:rPr lang="cs-CZ" sz="2000" dirty="0" smtClean="0"/>
              <a:t>nímku odpověděli, co na rostlině druhotně tloustne.</a:t>
            </a:r>
          </a:p>
          <a:p>
            <a:pPr marL="0" indent="0">
              <a:buNone/>
            </a:pPr>
            <a:r>
              <a:rPr lang="cs-CZ" sz="2000" dirty="0" smtClean="0"/>
              <a:t>Druhotné tloustnutí probíhá v rostlině díky sekundárnímu (druhotnému) dělivému pletivu (meristému).</a:t>
            </a:r>
          </a:p>
          <a:p>
            <a:pPr marL="0" indent="0">
              <a:buNone/>
            </a:pPr>
            <a:r>
              <a:rPr lang="cs-CZ" sz="2000" u="sng" dirty="0" smtClean="0"/>
              <a:t>Uveďte:</a:t>
            </a:r>
          </a:p>
          <a:p>
            <a:pPr marL="0" indent="0">
              <a:buNone/>
            </a:pPr>
            <a:r>
              <a:rPr lang="cs-CZ" sz="2000" dirty="0" smtClean="0"/>
              <a:t>Kde se ve stonku sekundární dělivá pletiva zakládají A)……………………………B)……………………….</a:t>
            </a:r>
          </a:p>
          <a:p>
            <a:pPr marL="0" indent="0">
              <a:buNone/>
            </a:pPr>
            <a:r>
              <a:rPr lang="cs-CZ" sz="2000" dirty="0" smtClean="0"/>
              <a:t>a jak se označují odborným názvem     a) ……………………………………b)……………………………………</a:t>
            </a:r>
          </a:p>
          <a:p>
            <a:pPr marL="0" indent="0">
              <a:buNone/>
            </a:pPr>
            <a:r>
              <a:rPr lang="cs-CZ" sz="2000" dirty="0" smtClean="0"/>
              <a:t>(sekundární dělivá pletiva se ve stonku rostlin zakládají dvě)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8. Co sekundární dělivá pletiva ve stonku produkují?</a:t>
            </a:r>
          </a:p>
          <a:p>
            <a:pPr marL="0" indent="0">
              <a:buNone/>
            </a:pPr>
            <a:r>
              <a:rPr lang="cs-CZ" sz="2000" dirty="0" smtClean="0"/>
              <a:t>Sekundární pletivo a) produkuje…………………….........</a:t>
            </a:r>
          </a:p>
          <a:p>
            <a:pPr marL="0" indent="0">
              <a:buNone/>
            </a:pPr>
            <a:r>
              <a:rPr lang="cs-CZ" sz="2000" dirty="0" smtClean="0"/>
              <a:t>Sekundární pletivo b) produkuje……………………………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8091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Příčný řez stonkem rostliny</a:t>
            </a:r>
            <a:br>
              <a:rPr lang="cs-CZ" dirty="0" smtClean="0"/>
            </a:br>
            <a:r>
              <a:rPr lang="cs-CZ" sz="2200" dirty="0" smtClean="0">
                <a:solidFill>
                  <a:srgbClr val="FF0000"/>
                </a:solidFill>
              </a:rPr>
              <a:t>prostudujte si rozdíly v uspořádání cévních svazků</a:t>
            </a:r>
            <a:br>
              <a:rPr lang="cs-CZ" sz="2200" dirty="0" smtClean="0">
                <a:solidFill>
                  <a:srgbClr val="FF0000"/>
                </a:solidFill>
              </a:rPr>
            </a:br>
            <a:r>
              <a:rPr lang="cs-CZ" sz="2200" dirty="0" smtClean="0">
                <a:solidFill>
                  <a:srgbClr val="FF0000"/>
                </a:solidFill>
              </a:rPr>
              <a:t/>
            </a:r>
            <a:br>
              <a:rPr lang="cs-CZ" sz="2200" dirty="0" smtClean="0">
                <a:solidFill>
                  <a:srgbClr val="FF0000"/>
                </a:solidFill>
              </a:rPr>
            </a:br>
            <a:r>
              <a:rPr lang="cs-CZ" sz="2200" b="1" dirty="0" smtClean="0"/>
              <a:t>8. a. Proč dvouděložná rostlina má ve stonku vyznačené kambium a jednoděložná ne?</a:t>
            </a:r>
            <a:endParaRPr lang="cs-CZ" sz="2200" b="1" dirty="0"/>
          </a:p>
        </p:txBody>
      </p:sp>
      <p:grpSp>
        <p:nvGrpSpPr>
          <p:cNvPr id="2" name="Skupina 1"/>
          <p:cNvGrpSpPr/>
          <p:nvPr/>
        </p:nvGrpSpPr>
        <p:grpSpPr>
          <a:xfrm>
            <a:off x="458198" y="1948401"/>
            <a:ext cx="10236533" cy="4394885"/>
            <a:chOff x="108877" y="1547709"/>
            <a:chExt cx="10236533" cy="4394885"/>
          </a:xfrm>
        </p:grpSpPr>
        <p:pic>
          <p:nvPicPr>
            <p:cNvPr id="4098" name="Picture 2" descr="http://web2.mendelu.cz/af_211_multitext/obecna_botanika/obrazky/organologie/stonky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603" y="1781335"/>
              <a:ext cx="7028987" cy="416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Přímá spojnice 10"/>
            <p:cNvCxnSpPr/>
            <p:nvPr/>
          </p:nvCxnSpPr>
          <p:spPr>
            <a:xfrm flipH="1" flipV="1">
              <a:off x="5989834" y="1962364"/>
              <a:ext cx="801384" cy="5959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flipV="1">
              <a:off x="4510354" y="1962364"/>
              <a:ext cx="914401" cy="76028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bdélník 14"/>
            <p:cNvSpPr/>
            <p:nvPr/>
          </p:nvSpPr>
          <p:spPr>
            <a:xfrm>
              <a:off x="5424755" y="1547709"/>
              <a:ext cx="23680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c</a:t>
              </a:r>
              <a:r>
                <a:rPr lang="cs-CZ" dirty="0" smtClean="0"/>
                <a:t>évní svazek kolaterální</a:t>
              </a:r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9226193" y="2342508"/>
              <a:ext cx="11192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epidermis</a:t>
              </a:r>
              <a:endParaRPr lang="cs-CZ" dirty="0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410966" y="2157842"/>
              <a:ext cx="11192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epidermis</a:t>
              </a:r>
              <a:endParaRPr lang="cs-CZ" dirty="0"/>
            </a:p>
          </p:txBody>
        </p:sp>
        <p:cxnSp>
          <p:nvCxnSpPr>
            <p:cNvPr id="19" name="Přímá spojnice 18"/>
            <p:cNvCxnSpPr>
              <a:endCxn id="18" idx="3"/>
            </p:cNvCxnSpPr>
            <p:nvPr/>
          </p:nvCxnSpPr>
          <p:spPr>
            <a:xfrm flipH="1" flipV="1">
              <a:off x="1530183" y="2342508"/>
              <a:ext cx="1341176" cy="275313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>
              <a:stCxn id="17" idx="1"/>
            </p:cNvCxnSpPr>
            <p:nvPr/>
          </p:nvCxnSpPr>
          <p:spPr>
            <a:xfrm flipH="1">
              <a:off x="8759849" y="2527174"/>
              <a:ext cx="466344" cy="31092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 flipH="1">
              <a:off x="1191802" y="4089115"/>
              <a:ext cx="2424701" cy="54453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bdélník 26"/>
            <p:cNvSpPr/>
            <p:nvPr/>
          </p:nvSpPr>
          <p:spPr>
            <a:xfrm>
              <a:off x="108877" y="4089115"/>
              <a:ext cx="1060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kambium</a:t>
              </a:r>
              <a:endParaRPr lang="cs-CZ" dirty="0"/>
            </a:p>
          </p:txBody>
        </p:sp>
        <p:sp>
          <p:nvSpPr>
            <p:cNvPr id="28" name="Pravá složená závorka 27"/>
            <p:cNvSpPr/>
            <p:nvPr/>
          </p:nvSpPr>
          <p:spPr>
            <a:xfrm>
              <a:off x="4830489" y="4273781"/>
              <a:ext cx="429880" cy="740008"/>
            </a:xfrm>
            <a:prstGeom prst="rightBrace">
              <a:avLst>
                <a:gd name="adj1" fmla="val 40646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5260370" y="4839128"/>
              <a:ext cx="14130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p</a:t>
              </a:r>
              <a:r>
                <a:rPr lang="cs-CZ" dirty="0" smtClean="0"/>
                <a:t>rimární</a:t>
              </a:r>
            </a:p>
            <a:p>
              <a:r>
                <a:rPr lang="cs-CZ" dirty="0" smtClean="0"/>
                <a:t>kůra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42985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004" y="744508"/>
            <a:ext cx="118497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/>
              <a:t>8 b. Označte obrázky příčného řezu stonkem, kde je jednoděložná rostlina a co je dvouděložná rostlina</a:t>
            </a:r>
            <a:endParaRPr lang="cs-CZ" altLang="cs-CZ" sz="2000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1298504" y="1979150"/>
            <a:ext cx="9145588" cy="3954462"/>
            <a:chOff x="846441" y="1876408"/>
            <a:chExt cx="9145588" cy="3954462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284716" y="5433995"/>
              <a:ext cx="692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/>
                <a:t>dřeň</a:t>
              </a:r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846441" y="1876408"/>
              <a:ext cx="9145588" cy="3827462"/>
              <a:chOff x="-180975" y="2420938"/>
              <a:chExt cx="9145588" cy="3827462"/>
            </a:xfrm>
          </p:grpSpPr>
          <p:pic>
            <p:nvPicPr>
              <p:cNvPr id="9" name="Picture 10" descr="Stem x.s. of Asparagu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3438" y="2420938"/>
                <a:ext cx="4321175" cy="316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" name="Skupina 22"/>
              <p:cNvGrpSpPr/>
              <p:nvPr/>
            </p:nvGrpSpPr>
            <p:grpSpPr>
              <a:xfrm>
                <a:off x="-180975" y="2420938"/>
                <a:ext cx="7858125" cy="3827462"/>
                <a:chOff x="-180975" y="2420938"/>
                <a:chExt cx="7858125" cy="3827462"/>
              </a:xfrm>
            </p:grpSpPr>
            <p:pic>
              <p:nvPicPr>
                <p:cNvPr id="10" name="Picture 12" descr="Stem x.s of Medicago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2420938"/>
                  <a:ext cx="3887788" cy="3289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Rectangle 14"/>
                <p:cNvSpPr>
                  <a:spLocks noChangeArrowheads="1"/>
                </p:cNvSpPr>
                <p:nvPr/>
              </p:nvSpPr>
              <p:spPr bwMode="auto">
                <a:xfrm>
                  <a:off x="3492500" y="5373688"/>
                  <a:ext cx="636588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000"/>
                    <a:t>lýko</a:t>
                  </a:r>
                </a:p>
              </p:txBody>
            </p:sp>
            <p:sp>
              <p:nvSpPr>
                <p:cNvPr id="13" name="Rectangle 15"/>
                <p:cNvSpPr>
                  <a:spLocks noChangeArrowheads="1"/>
                </p:cNvSpPr>
                <p:nvPr/>
              </p:nvSpPr>
              <p:spPr bwMode="auto">
                <a:xfrm>
                  <a:off x="4570413" y="5780088"/>
                  <a:ext cx="16510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000"/>
                    <a:t>cévní svazek</a:t>
                  </a:r>
                </a:p>
              </p:txBody>
            </p:sp>
            <p:sp>
              <p:nvSpPr>
                <p:cNvPr id="14" name="Rectangle 16"/>
                <p:cNvSpPr>
                  <a:spLocks noChangeArrowheads="1"/>
                </p:cNvSpPr>
                <p:nvPr/>
              </p:nvSpPr>
              <p:spPr bwMode="auto">
                <a:xfrm>
                  <a:off x="6237288" y="5851525"/>
                  <a:ext cx="1439862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000"/>
                    <a:t>parenchym</a:t>
                  </a:r>
                </a:p>
              </p:txBody>
            </p:sp>
            <p:sp>
              <p:nvSpPr>
                <p:cNvPr id="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124075" y="5516563"/>
                  <a:ext cx="81915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000"/>
                    <a:t>dřevo</a:t>
                  </a:r>
                </a:p>
              </p:txBody>
            </p:sp>
            <p:sp>
              <p:nvSpPr>
                <p:cNvPr id="1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700338" y="5013325"/>
                  <a:ext cx="576262" cy="57626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3492500" y="5084763"/>
                  <a:ext cx="287338" cy="2889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5651500" y="4437063"/>
                  <a:ext cx="720725" cy="122396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164388" y="4724400"/>
                  <a:ext cx="215900" cy="122555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19250" y="4149725"/>
                  <a:ext cx="865188" cy="18002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" name="Rectangle 23"/>
                <p:cNvSpPr>
                  <a:spLocks noChangeArrowheads="1"/>
                </p:cNvSpPr>
                <p:nvPr/>
              </p:nvSpPr>
              <p:spPr bwMode="auto">
                <a:xfrm>
                  <a:off x="-180975" y="5013325"/>
                  <a:ext cx="1584325" cy="701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2000"/>
                    <a:t>dřeňové paprsky</a:t>
                  </a:r>
                </a:p>
              </p:txBody>
            </p:sp>
            <p:sp>
              <p:nvSpPr>
                <p:cNvPr id="2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900113" y="4724400"/>
                  <a:ext cx="287337" cy="2889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5386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Shrnutí růstu/tloustnutí stonku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cs-CZ" sz="2000" dirty="0" smtClean="0"/>
              <a:t>Stonek všech rostlin roste do délky činností primárního apikálního ……………… (u přesliček a kapraďorostů je tam jen jedna buňka), primární meristém produkuje primární pletiva stonku.</a:t>
            </a:r>
          </a:p>
          <a:p>
            <a:pPr>
              <a:lnSpc>
                <a:spcPct val="200000"/>
              </a:lnSpc>
            </a:pPr>
            <a:r>
              <a:rPr lang="cs-CZ" sz="2000" dirty="0" smtClean="0"/>
              <a:t>Stonek může růst také prodlužováním buněk primárních pletiv.</a:t>
            </a:r>
          </a:p>
          <a:p>
            <a:pPr>
              <a:lnSpc>
                <a:spcPct val="200000"/>
              </a:lnSpc>
            </a:pPr>
            <a:r>
              <a:rPr lang="cs-CZ" sz="2000" dirty="0" smtClean="0"/>
              <a:t>Stonek u některých rostlin tloustne druhotně – činností druhotných …………………………..</a:t>
            </a:r>
          </a:p>
          <a:p>
            <a:pPr>
              <a:lnSpc>
                <a:spcPct val="200000"/>
              </a:lnSpc>
            </a:pPr>
            <a:r>
              <a:rPr lang="cs-CZ" sz="2000" dirty="0" smtClean="0"/>
              <a:t>Stonek může růst také činností tzv. vmezeřených (odborným výrazem ……………………….) dělivých pletiv – viz. </a:t>
            </a:r>
            <a:r>
              <a:rPr lang="cs-CZ" sz="2000" dirty="0"/>
              <a:t>p</a:t>
            </a:r>
            <a:r>
              <a:rPr lang="cs-CZ" sz="2000" dirty="0" smtClean="0"/>
              <a:t>řednáška, zakládají se zejména u trav (na bázi článků (internodií) a na bázi pochev listů). </a:t>
            </a:r>
          </a:p>
          <a:p>
            <a:pPr>
              <a:lnSpc>
                <a:spcPct val="200000"/>
              </a:lnSpc>
            </a:pPr>
            <a:endParaRPr lang="cs-CZ" sz="2000" dirty="0" smtClean="0"/>
          </a:p>
          <a:p>
            <a:pPr>
              <a:lnSpc>
                <a:spcPct val="2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298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dirty="0" smtClean="0"/>
              <a:t>Morfologie stonku</a:t>
            </a:r>
            <a:br>
              <a:rPr lang="cs-CZ" dirty="0" smtClean="0"/>
            </a:br>
            <a:r>
              <a:rPr lang="cs-CZ" sz="2400" dirty="0" smtClean="0"/>
              <a:t>(stonek </a:t>
            </a:r>
            <a:r>
              <a:rPr lang="cs-CZ" sz="2400" dirty="0"/>
              <a:t>+ listy + květ/plod = </a:t>
            </a:r>
            <a:r>
              <a:rPr lang="cs-CZ" sz="2400" b="1" dirty="0">
                <a:solidFill>
                  <a:srgbClr val="FF0000"/>
                </a:solidFill>
              </a:rPr>
              <a:t>PRÝT </a:t>
            </a:r>
            <a:r>
              <a:rPr lang="cs-CZ" sz="2400" dirty="0"/>
              <a:t>(prýt je tedy </a:t>
            </a:r>
            <a:r>
              <a:rPr lang="cs-CZ" sz="2400" dirty="0" smtClean="0"/>
              <a:t>označení pro nadzemní </a:t>
            </a:r>
            <a:r>
              <a:rPr lang="cs-CZ" sz="2400" dirty="0"/>
              <a:t>část rostliny)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109" y="1567005"/>
            <a:ext cx="10515600" cy="507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10. Typy stonku: (uveďte základní typy stonku a krátce je charakterizujte), připomeňte si, čím je stonek tvořen. (4 typy stonku)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11. </a:t>
            </a:r>
            <a:r>
              <a:rPr lang="cs-CZ" sz="2000" dirty="0"/>
              <a:t>První článek stonku se označuje jako h………………..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12. </a:t>
            </a:r>
            <a:r>
              <a:rPr lang="cs-CZ" sz="2000" dirty="0"/>
              <a:t>Uveďte, co to jsou brachyblasty, jak vznikají a příklad dvou rostlin, u kterých se brachyblasty tvoří</a:t>
            </a:r>
            <a:r>
              <a:rPr lang="cs-CZ" sz="2000" dirty="0" smtClean="0"/>
              <a:t>. Z botanické fotogalerie.cz vyberte a vložte obrázek nějaké rostliny s brachyblasty.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13. Normálně dlouhé větvičky označujeme jako: m……………………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2608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Morfologie </a:t>
            </a:r>
            <a:r>
              <a:rPr lang="cs-CZ" dirty="0" smtClean="0"/>
              <a:t>stonku</a:t>
            </a:r>
            <a:br>
              <a:rPr lang="cs-CZ" dirty="0" smtClean="0"/>
            </a:br>
            <a:r>
              <a:rPr lang="cs-CZ" sz="2400" u="sng" dirty="0" smtClean="0">
                <a:solidFill>
                  <a:srgbClr val="FF0000"/>
                </a:solidFill>
              </a:rPr>
              <a:t>větvení stonku: </a:t>
            </a:r>
            <a:r>
              <a:rPr lang="cs-CZ" sz="2400" dirty="0" smtClean="0"/>
              <a:t>1. vidličnaté (plavuně, </a:t>
            </a:r>
            <a:r>
              <a:rPr lang="cs-CZ" sz="2400" dirty="0" err="1" smtClean="0"/>
              <a:t>někt</a:t>
            </a:r>
            <a:r>
              <a:rPr lang="cs-CZ" sz="2400" dirty="0" smtClean="0"/>
              <a:t>. kapradiny), 2. boční větvení (kapradiny, nahosemenné, krytosemenné r.)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 smtClean="0"/>
              <a:t>Boční větvení</a:t>
            </a:r>
          </a:p>
          <a:p>
            <a:pPr marL="457200" indent="-457200">
              <a:buAutoNum type="arabicPeriod" startAt="14"/>
            </a:pPr>
            <a:r>
              <a:rPr lang="cs-CZ" sz="2200" dirty="0" smtClean="0"/>
              <a:t>Rozlišujeme dva základní typy bočního větvení, podle toho, jestli dominuje hlavní stonek nebo boční větve. Ke každému typu/podtypu uveďte krátce charakteristiku a příklad stromu, který ten typ větvení má.</a:t>
            </a:r>
          </a:p>
          <a:p>
            <a:pPr marL="0" indent="0">
              <a:buNone/>
            </a:pPr>
            <a:r>
              <a:rPr lang="cs-CZ" sz="2200" dirty="0" smtClean="0"/>
              <a:t>A to: 	1. </a:t>
            </a:r>
            <a:r>
              <a:rPr lang="cs-CZ" sz="2200" dirty="0" err="1" smtClean="0"/>
              <a:t>monopodium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	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	</a:t>
            </a:r>
            <a:r>
              <a:rPr lang="cs-CZ" sz="2200" dirty="0" smtClean="0"/>
              <a:t>2. sympodium	- </a:t>
            </a:r>
            <a:r>
              <a:rPr lang="cs-CZ" sz="2200" dirty="0" err="1" smtClean="0"/>
              <a:t>monochazium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	</a:t>
            </a:r>
            <a:r>
              <a:rPr lang="cs-CZ" sz="2200" dirty="0" smtClean="0"/>
              <a:t>		</a:t>
            </a:r>
          </a:p>
          <a:p>
            <a:pPr marL="0" indent="0">
              <a:buNone/>
            </a:pPr>
            <a:r>
              <a:rPr lang="cs-CZ" sz="2200" dirty="0"/>
              <a:t>	</a:t>
            </a:r>
            <a:r>
              <a:rPr lang="cs-CZ" sz="2200" dirty="0" smtClean="0"/>
              <a:t>		- </a:t>
            </a:r>
            <a:r>
              <a:rPr lang="cs-CZ" sz="2200" dirty="0" err="1" smtClean="0"/>
              <a:t>dichazium</a:t>
            </a:r>
            <a:endParaRPr lang="cs-CZ" sz="2200" dirty="0" smtClean="0"/>
          </a:p>
          <a:p>
            <a:pPr marL="0" indent="0"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9216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86993" y="717295"/>
            <a:ext cx="10400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15. K obrázkům uveďte, </a:t>
            </a:r>
            <a:r>
              <a:rPr lang="cs-CZ" dirty="0" smtClean="0"/>
              <a:t>jestli </a:t>
            </a:r>
            <a:r>
              <a:rPr lang="cs-CZ" dirty="0"/>
              <a:t>se jedná o </a:t>
            </a:r>
            <a:r>
              <a:rPr lang="cs-CZ" dirty="0" err="1" smtClean="0"/>
              <a:t>monopodium,monochazium</a:t>
            </a:r>
            <a:r>
              <a:rPr lang="cs-CZ" dirty="0"/>
              <a:t>, </a:t>
            </a:r>
            <a:r>
              <a:rPr lang="cs-CZ" dirty="0" err="1"/>
              <a:t>dichazium</a:t>
            </a:r>
            <a:r>
              <a:rPr lang="cs-CZ" dirty="0"/>
              <a:t> nebo </a:t>
            </a:r>
            <a:r>
              <a:rPr lang="cs-CZ" dirty="0" smtClean="0"/>
              <a:t>o vidličnaté </a:t>
            </a:r>
            <a:r>
              <a:rPr lang="cs-CZ" dirty="0"/>
              <a:t>větvení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7141266" y="2042661"/>
            <a:ext cx="2595738" cy="2463602"/>
            <a:chOff x="9411856" y="3453298"/>
            <a:chExt cx="2595738" cy="246360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1856" y="4082693"/>
              <a:ext cx="1598956" cy="1699270"/>
            </a:xfrm>
            <a:prstGeom prst="rect">
              <a:avLst/>
            </a:prstGeom>
          </p:spPr>
        </p:pic>
        <p:cxnSp>
          <p:nvCxnSpPr>
            <p:cNvPr id="7" name="Přímá spojnice se šipkou 6"/>
            <p:cNvCxnSpPr/>
            <p:nvPr/>
          </p:nvCxnSpPr>
          <p:spPr>
            <a:xfrm flipH="1" flipV="1">
              <a:off x="10759533" y="4626778"/>
              <a:ext cx="251279" cy="52057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bdélník 7"/>
            <p:cNvSpPr/>
            <p:nvPr/>
          </p:nvSpPr>
          <p:spPr>
            <a:xfrm>
              <a:off x="10759533" y="5167456"/>
              <a:ext cx="1094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ř</a:t>
              </a:r>
              <a:r>
                <a:rPr lang="cs-CZ" dirty="0" smtClean="0"/>
                <a:t>apík listu</a:t>
              </a:r>
              <a:endParaRPr lang="cs-CZ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10463675" y="5547568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stonek</a:t>
              </a:r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9653838" y="3453298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pupen</a:t>
              </a:r>
              <a:endParaRPr lang="cs-CZ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0480253" y="3639980"/>
              <a:ext cx="15273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z</a:t>
              </a:r>
              <a:r>
                <a:rPr lang="cs-CZ" dirty="0" smtClean="0"/>
                <a:t>aschlý stonek</a:t>
              </a:r>
              <a:endParaRPr lang="cs-CZ" dirty="0"/>
            </a:p>
          </p:txBody>
        </p:sp>
        <p:cxnSp>
          <p:nvCxnSpPr>
            <p:cNvPr id="12" name="Přímá spojnice se šipkou 11"/>
            <p:cNvCxnSpPr/>
            <p:nvPr/>
          </p:nvCxnSpPr>
          <p:spPr>
            <a:xfrm flipH="1" flipV="1">
              <a:off x="10338036" y="5387290"/>
              <a:ext cx="375642" cy="24969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 flipH="1">
              <a:off x="10390043" y="3879056"/>
              <a:ext cx="853881" cy="38521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/>
            <p:nvPr/>
          </p:nvCxnSpPr>
          <p:spPr>
            <a:xfrm>
              <a:off x="9778990" y="3822630"/>
              <a:ext cx="268065" cy="67745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474134"/>
              </p:ext>
            </p:extLst>
          </p:nvPr>
        </p:nvGraphicFramePr>
        <p:xfrm>
          <a:off x="1571946" y="2151062"/>
          <a:ext cx="4681114" cy="4040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orelPhotoPaint.Image.8" r:id="rId4" imgW="6044196" imgH="5216662" progId="CorelPhotoPaint.Image.8">
                  <p:embed/>
                </p:oleObj>
              </mc:Choice>
              <mc:Fallback>
                <p:oleObj name="CorelPhotoPaint.Image.8" r:id="rId4" imgW="6044196" imgH="5216662" progId="CorelPhotoPaint.Image.8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946" y="2151062"/>
                        <a:ext cx="4681114" cy="4040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3610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842</Words>
  <Application>Microsoft Office PowerPoint</Application>
  <PresentationFormat>Širokoúhlá obrazovka</PresentationFormat>
  <Paragraphs>99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CorelPhotoPaint.Image.8</vt:lpstr>
      <vt:lpstr>STONEK stonek + listy + květ/plod = PRÝT (prýt je tedy nadzemní část rostliny) Pracovní list, březen 2020, distanční vzdělávání   Vyplnil/la:………jméno, UČO……..</vt:lpstr>
      <vt:lpstr>Sekundární (druhotné) tloustnutí stonku</vt:lpstr>
      <vt:lpstr>Sekundární (druhotná) stavba stonku první rok má stonek primární stavbu (pletiva vznikají dělením primárních meristémů), druhý rok začíná sekundární meristém stonku produkovat sekundární pletiva stonku</vt:lpstr>
      <vt:lpstr>Příčný řez stonkem rostliny prostudujte si rozdíly v uspořádání cévních svazků  8. a. Proč dvouděložná rostlina má ve stonku vyznačené kambium a jednoděložná ne?</vt:lpstr>
      <vt:lpstr>Prezentace aplikace PowerPoint</vt:lpstr>
      <vt:lpstr>9. Shrnutí růstu/tloustnutí stonku</vt:lpstr>
      <vt:lpstr>Morfologie stonku (stonek + listy + květ/plod = PRÝT (prýt je tedy označení pro nadzemní část rostliny) </vt:lpstr>
      <vt:lpstr>Morfologie stonku větvení stonku: 1. vidličnaté (plavuně, někt. kapradiny), 2. boční větvení (kapradiny, nahosemenné, krytosemenné r.)</vt:lpstr>
      <vt:lpstr>Prezentace aplikace PowerPoint</vt:lpstr>
      <vt:lpstr>Morfologie stonku délka postranních prýtů</vt:lpstr>
      <vt:lpstr>Morfologie stonku pupeny</vt:lpstr>
      <vt:lpstr>Přeměny (metamorfózy stonku) = přeměna jeho funkce spojená se změnami tvaru a uspořádání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52</cp:revision>
  <dcterms:created xsi:type="dcterms:W3CDTF">2020-03-26T13:22:33Z</dcterms:created>
  <dcterms:modified xsi:type="dcterms:W3CDTF">2020-03-30T16:44:57Z</dcterms:modified>
</cp:coreProperties>
</file>