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0" r:id="rId5"/>
    <p:sldId id="263" r:id="rId6"/>
    <p:sldId id="261" r:id="rId7"/>
    <p:sldId id="257" r:id="rId8"/>
    <p:sldId id="258" r:id="rId9"/>
    <p:sldId id="259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3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62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71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8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9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363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92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46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60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46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43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DDB1F-5B55-46B5-B648-2BDAB0FC45B1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B4030-1899-46C1-87B0-9BE7B7E565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89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876300" y="558800"/>
            <a:ext cx="9829800" cy="6052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Cvičení č. 7 a 8</a:t>
            </a:r>
            <a:endParaRPr lang="cs-CZ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Úkol 1: Pozorování a zakreslení (trvalých) preparátů pojiv IV. – kostní a zubní  tkáň:</a:t>
            </a:r>
            <a:endParaRPr lang="cs-CZ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cs-CZ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osteocyty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cs-CZ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skřelové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kosti ryby (např. sardinky, ouklejky, </a:t>
            </a:r>
            <a:r>
              <a:rPr lang="cs-CZ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perlína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porovnat s melanocyty v kůži na šupině ryby (např. karase)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vláknitá (= plsťovitá, hrubě vláknitá) kost: úpony vazů a šlach, zubní cement; ontogeneze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cs-CZ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lamelární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(= jemně vláknitá) kost: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3.1. </a:t>
            </a:r>
            <a:r>
              <a:rPr lang="cs-CZ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lamelární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kompaktní: střed dlouhých (a povrch plochých) kostí – příčný a podélný řez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3.2. </a:t>
            </a:r>
            <a:r>
              <a:rPr lang="cs-CZ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lamelární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houbovitá (= spongiózní): hlavice dlouhých a střed plochých kostí, krátké kosti (např. dolní čelist kotěte, čelist králíka)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Stavba zubu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Úkol 2: Pozorování a zakreslení (trvalých) preparátů různých typů svalů</a:t>
            </a:r>
            <a:endParaRPr lang="cs-CZ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hladká svalovina, dvanácterník – hladký sval kachny, žaludek homo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Kosterní (žíhaná) svalovina -  kočka jazyk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myokard (srdeční svalovina) - srdce lína, myokard, </a:t>
            </a:r>
            <a:r>
              <a:rPr lang="cs-CZ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myocard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původ?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svalstvo srdeční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8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400" y="223980"/>
            <a:ext cx="10172700" cy="933619"/>
          </a:xfrm>
        </p:spPr>
        <p:txBody>
          <a:bodyPr/>
          <a:lstStyle/>
          <a:p>
            <a:r>
              <a:rPr lang="cs-CZ" dirty="0" err="1" smtClean="0"/>
              <a:t>Osteocyt</a:t>
            </a:r>
            <a:r>
              <a:rPr lang="cs-CZ" dirty="0" smtClean="0"/>
              <a:t> – kostní buňka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58" y="1842558"/>
            <a:ext cx="6222083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207" y="1473200"/>
            <a:ext cx="6045232" cy="48951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924800" y="4749800"/>
            <a:ext cx="108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osteocyty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8469628" y="5119132"/>
            <a:ext cx="217172" cy="125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1473200" y="6193896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413041" y="6368352"/>
            <a:ext cx="493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Preparát, kostní buňky spojené </a:t>
            </a:r>
            <a:r>
              <a:rPr lang="cs-CZ" dirty="0" err="1" smtClean="0"/>
              <a:t>canaliculi</a:t>
            </a:r>
            <a:r>
              <a:rPr lang="cs-CZ" dirty="0" smtClean="0"/>
              <a:t> navzájem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85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670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Vláknitá kost - osifikace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7200" y="2051365"/>
            <a:ext cx="5551829" cy="390596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489700" y="6311900"/>
            <a:ext cx="369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 povrchu vláknité části osteoklasty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05876" y="4245743"/>
            <a:ext cx="117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kompaktní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80300" y="5588000"/>
            <a:ext cx="91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vláknitá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422261" y="3176980"/>
            <a:ext cx="94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vláknitá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291" y="2040645"/>
            <a:ext cx="102421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6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Houbovitá kost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569" y="927829"/>
            <a:ext cx="5126700" cy="53332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827" y="1473200"/>
            <a:ext cx="6352079" cy="38608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flipH="1">
            <a:off x="2788919" y="6261100"/>
            <a:ext cx="1160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 flipH="1">
            <a:off x="8155122" y="5715000"/>
            <a:ext cx="246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preparát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9704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cs-CZ" dirty="0" smtClean="0"/>
              <a:t>Kost kompaktní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1824" y="2240866"/>
            <a:ext cx="3901950" cy="36629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751824" y="6016058"/>
            <a:ext cx="421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Preparát, </a:t>
            </a:r>
            <a:r>
              <a:rPr lang="cs-CZ" dirty="0" err="1" smtClean="0"/>
              <a:t>Haverzův</a:t>
            </a:r>
            <a:r>
              <a:rPr lang="cs-CZ" dirty="0" smtClean="0"/>
              <a:t> kanálek, </a:t>
            </a:r>
            <a:r>
              <a:rPr lang="cs-CZ" dirty="0" err="1" smtClean="0"/>
              <a:t>osteon</a:t>
            </a:r>
            <a:r>
              <a:rPr lang="cs-CZ" dirty="0" smtClean="0"/>
              <a:t>, lamely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395" y="88361"/>
            <a:ext cx="4092807" cy="20915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94" y="1394364"/>
            <a:ext cx="5709606" cy="466801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943100" y="6394966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418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300" y="177800"/>
            <a:ext cx="10172700" cy="1106488"/>
          </a:xfrm>
        </p:spPr>
        <p:txBody>
          <a:bodyPr/>
          <a:lstStyle/>
          <a:p>
            <a:r>
              <a:rPr lang="cs-CZ" dirty="0" smtClean="0"/>
              <a:t>Zubní tkáň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70100"/>
            <a:ext cx="4302443" cy="32268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443" y="2070100"/>
            <a:ext cx="3745015" cy="37381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810" y="1502739"/>
            <a:ext cx="3851060" cy="436155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 flipH="1">
            <a:off x="4871719" y="6311900"/>
            <a:ext cx="187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 flipH="1">
            <a:off x="8465819" y="6311900"/>
            <a:ext cx="347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Překreslit a doplnit názvy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61721" y="5898079"/>
            <a:ext cx="4040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Překreslit pravý menší obrázek s popisem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5052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300" y="365125"/>
            <a:ext cx="10096500" cy="61277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Kosterní (žíhaná) svalovina</a:t>
            </a:r>
            <a:br>
              <a:rPr lang="cs-CZ" dirty="0" smtClean="0"/>
            </a:br>
            <a:r>
              <a:rPr lang="cs-CZ" sz="2700" dirty="0" smtClean="0"/>
              <a:t>popsat jednotlivé struktury</a:t>
            </a:r>
            <a:endParaRPr lang="cs-CZ" sz="27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592" y="1612900"/>
            <a:ext cx="6159938" cy="458946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38300" y="6438900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148" y="365125"/>
            <a:ext cx="3950652" cy="595755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797800" y="6488668"/>
            <a:ext cx="298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Preparát: příčný a podélný řez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9748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1390" y="228271"/>
            <a:ext cx="7188200" cy="739775"/>
          </a:xfrm>
        </p:spPr>
        <p:txBody>
          <a:bodyPr/>
          <a:lstStyle/>
          <a:p>
            <a:r>
              <a:rPr lang="cs-CZ" dirty="0" smtClean="0"/>
              <a:t>Srdeční svalovina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90" y="3626178"/>
            <a:ext cx="7424710" cy="30688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218" y="101271"/>
            <a:ext cx="5980163" cy="35249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175526" y="6452704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432800" y="3924300"/>
            <a:ext cx="59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tkáň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180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467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Hladká svalovina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05" y="2908299"/>
            <a:ext cx="7677256" cy="36510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961" y="0"/>
            <a:ext cx="4332039" cy="32512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39800"/>
            <a:ext cx="1420819" cy="48839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258300" y="3695700"/>
            <a:ext cx="228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Ve tkáni (tenké střevo)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022600" y="6374684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88586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265</Words>
  <Application>Microsoft Office PowerPoint</Application>
  <PresentationFormat>Širokoúhlá obrazovka</PresentationFormat>
  <Paragraphs>42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Osteocyt – kostní buňka</vt:lpstr>
      <vt:lpstr>Vláknitá kost - osifikace</vt:lpstr>
      <vt:lpstr>Houbovitá kost</vt:lpstr>
      <vt:lpstr>Kost kompaktní</vt:lpstr>
      <vt:lpstr>Zubní tkáň</vt:lpstr>
      <vt:lpstr>Kosterní (žíhaná) svalovina popsat jednotlivé struktury</vt:lpstr>
      <vt:lpstr>Srdeční svalovina</vt:lpstr>
      <vt:lpstr>Hladká svalovina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Žákovská</dc:creator>
  <cp:lastModifiedBy>Žákovská</cp:lastModifiedBy>
  <cp:revision>13</cp:revision>
  <dcterms:created xsi:type="dcterms:W3CDTF">2020-03-31T12:11:40Z</dcterms:created>
  <dcterms:modified xsi:type="dcterms:W3CDTF">2020-03-31T13:26:59Z</dcterms:modified>
</cp:coreProperties>
</file>