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handoutMasterIdLst>
    <p:handoutMasterId r:id="rId34"/>
  </p:handoutMasterIdLst>
  <p:sldIdLst>
    <p:sldId id="258" r:id="rId3"/>
    <p:sldId id="289" r:id="rId4"/>
    <p:sldId id="279" r:id="rId5"/>
    <p:sldId id="281" r:id="rId6"/>
    <p:sldId id="260" r:id="rId7"/>
    <p:sldId id="282" r:id="rId8"/>
    <p:sldId id="261" r:id="rId9"/>
    <p:sldId id="262" r:id="rId10"/>
    <p:sldId id="263" r:id="rId11"/>
    <p:sldId id="264" r:id="rId12"/>
    <p:sldId id="285" r:id="rId13"/>
    <p:sldId id="287" r:id="rId14"/>
    <p:sldId id="259" r:id="rId15"/>
    <p:sldId id="283" r:id="rId16"/>
    <p:sldId id="284" r:id="rId17"/>
    <p:sldId id="265" r:id="rId18"/>
    <p:sldId id="288" r:id="rId19"/>
    <p:sldId id="266" r:id="rId20"/>
    <p:sldId id="267" r:id="rId21"/>
    <p:sldId id="280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</p:sldIdLst>
  <p:sldSz cx="12192000" cy="6858000"/>
  <p:notesSz cx="6858000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-96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69FC5-7544-4EB8-822F-0F1BDDD61178}" type="datetimeFigureOut">
              <a:rPr lang="cs-CZ" smtClean="0"/>
              <a:t>4.4.2020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21CD4-BB80-478F-AC9A-7C7A12C840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016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47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967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892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F5A9A5-566A-45C6-B233-A1A21169856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57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B39DDB-E789-4BE5-A58C-F012B5FC7A7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81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1C224A-8CEC-4F39-925D-49CDE41517D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7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ED30E1-4F7A-4972-9A46-0C0C0D1BCD45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70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3B7BF-8C38-4690-841C-BC1E3CEF8A58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94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8B50DE-B548-4792-B027-FDA9FBAE05E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25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A0F1FC-E4D2-4736-B978-BAF1F3521AC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27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5DD5A9-7210-4F64-AC08-739DC1B125A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156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60D35B-49D7-43FB-A9A6-4F33BDDA257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11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57A082-91F6-46C1-9DFA-851E9665B93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55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DB0377-C269-43A8-A608-D26AC3039632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3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738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97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977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0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16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0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04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07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024662-C808-45E2-BF1B-1B6582208C1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4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7311"/>
            <a:ext cx="10515600" cy="1063625"/>
          </a:xfrm>
        </p:spPr>
        <p:txBody>
          <a:bodyPr/>
          <a:lstStyle/>
          <a:p>
            <a:pPr algn="ctr"/>
            <a:r>
              <a:rPr lang="cs-CZ" b="1" dirty="0" smtClean="0"/>
              <a:t>Svalové tkáně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65200"/>
            <a:ext cx="12192000" cy="5678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/>
              <a:t>Původ v </a:t>
            </a:r>
            <a:r>
              <a:rPr lang="cs-CZ" sz="2400" b="1" dirty="0" smtClean="0"/>
              <a:t>embryogenezi: </a:t>
            </a:r>
            <a:r>
              <a:rPr lang="cs-CZ" sz="2400" dirty="0" smtClean="0"/>
              <a:t>z mezodermu</a:t>
            </a:r>
          </a:p>
          <a:p>
            <a:pPr marL="0" indent="0">
              <a:buNone/>
            </a:pPr>
            <a:r>
              <a:rPr lang="cs-CZ" sz="2400" b="1" dirty="0" smtClean="0"/>
              <a:t>Společný znak všech typů: </a:t>
            </a:r>
            <a:r>
              <a:rPr lang="cs-CZ" sz="2400" dirty="0" smtClean="0"/>
              <a:t>kontraktilní proteiny </a:t>
            </a:r>
          </a:p>
          <a:p>
            <a:pPr marL="0" indent="0">
              <a:buNone/>
            </a:pPr>
            <a:r>
              <a:rPr lang="cs-CZ" sz="2400" dirty="0" err="1" smtClean="0"/>
              <a:t>Myofilamenta</a:t>
            </a:r>
            <a:r>
              <a:rPr lang="cs-CZ" sz="2400" dirty="0" smtClean="0"/>
              <a:t>: </a:t>
            </a:r>
          </a:p>
          <a:p>
            <a:pPr marL="0" indent="0">
              <a:buNone/>
            </a:pPr>
            <a:r>
              <a:rPr lang="cs-CZ" sz="2400" dirty="0" smtClean="0"/>
              <a:t>tenká 6 – 10 </a:t>
            </a:r>
            <a:r>
              <a:rPr lang="cs-CZ" sz="2400" dirty="0" err="1" smtClean="0"/>
              <a:t>nm</a:t>
            </a:r>
            <a:r>
              <a:rPr lang="cs-CZ" sz="2400" dirty="0" smtClean="0"/>
              <a:t> x 1 µm , aktin, </a:t>
            </a:r>
            <a:r>
              <a:rPr lang="cs-CZ" sz="2400" dirty="0" err="1" smtClean="0"/>
              <a:t>tropomyozin</a:t>
            </a:r>
            <a:r>
              <a:rPr lang="cs-CZ" sz="2400" dirty="0" smtClean="0"/>
              <a:t>, troponin</a:t>
            </a:r>
          </a:p>
          <a:p>
            <a:pPr marL="0" indent="0">
              <a:buNone/>
            </a:pPr>
            <a:r>
              <a:rPr lang="cs-CZ" sz="2400" dirty="0" smtClean="0"/>
              <a:t>tlustá  15 </a:t>
            </a:r>
            <a:r>
              <a:rPr lang="cs-CZ" sz="2400" dirty="0" err="1" smtClean="0"/>
              <a:t>nm</a:t>
            </a:r>
            <a:r>
              <a:rPr lang="cs-CZ" sz="2400" dirty="0" smtClean="0"/>
              <a:t> x 1,5 µm, myozin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Typy svalové </a:t>
            </a:r>
            <a:r>
              <a:rPr lang="cs-CZ" sz="2400" b="1" dirty="0"/>
              <a:t>tkáně</a:t>
            </a:r>
            <a:r>
              <a:rPr lang="cs-CZ" sz="2400" b="1" dirty="0" smtClean="0"/>
              <a:t>: svalový epitel</a:t>
            </a:r>
            <a:r>
              <a:rPr lang="cs-CZ" sz="2400" b="1" dirty="0"/>
              <a:t>, příčně pruhovaná (žíhaná), hladká, srdeční</a:t>
            </a:r>
            <a:endParaRPr lang="cs-CZ" sz="2400" b="1" dirty="0" smtClean="0"/>
          </a:p>
          <a:p>
            <a:pPr marL="457200" indent="-457200">
              <a:buAutoNum type="arabicPeriod"/>
            </a:pPr>
            <a:r>
              <a:rPr lang="cs-CZ" sz="2400" b="1" dirty="0" smtClean="0"/>
              <a:t>svalový epitel – </a:t>
            </a:r>
            <a:r>
              <a:rPr lang="cs-CZ" sz="2400" dirty="0" smtClean="0"/>
              <a:t>svalová b. vmezeřená mezi b. epitel. </a:t>
            </a:r>
          </a:p>
          <a:p>
            <a:pPr marL="457200" indent="-457200">
              <a:buAutoNum type="arabicPeriod"/>
            </a:pPr>
            <a:r>
              <a:rPr lang="cs-CZ" sz="2400" b="1" dirty="0" smtClean="0"/>
              <a:t>příčně pruhovaná (žíhaná) </a:t>
            </a:r>
            <a:r>
              <a:rPr lang="cs-CZ" sz="2400" dirty="0" smtClean="0"/>
              <a:t>– mnohojaderná buňka (</a:t>
            </a:r>
            <a:r>
              <a:rPr lang="cs-CZ" sz="2400" dirty="0" smtClean="0">
                <a:solidFill>
                  <a:srgbClr val="FF0000"/>
                </a:solidFill>
              </a:rPr>
              <a:t>svalové vlákno </a:t>
            </a:r>
            <a:r>
              <a:rPr lang="cs-CZ" sz="2400" dirty="0" smtClean="0"/>
              <a:t>- </a:t>
            </a:r>
            <a:r>
              <a:rPr lang="cs-CZ" sz="2400" dirty="0" err="1" smtClean="0"/>
              <a:t>sarkocyt</a:t>
            </a:r>
            <a:r>
              <a:rPr lang="cs-CZ" sz="2400" dirty="0" smtClean="0"/>
              <a:t>) 10 – 100 µm x až 30 cm. </a:t>
            </a:r>
          </a:p>
          <a:p>
            <a:pPr marL="0" indent="0">
              <a:buNone/>
            </a:pPr>
            <a:r>
              <a:rPr lang="cs-CZ" sz="2400" b="1" dirty="0" smtClean="0"/>
              <a:t>3. hladká </a:t>
            </a:r>
            <a:r>
              <a:rPr lang="cs-CZ" sz="2400" dirty="0" smtClean="0"/>
              <a:t>– vřetenovitá buňka s jádrem  (</a:t>
            </a:r>
            <a:r>
              <a:rPr lang="cs-CZ" sz="2400" dirty="0" err="1" smtClean="0">
                <a:solidFill>
                  <a:srgbClr val="FF0000"/>
                </a:solidFill>
              </a:rPr>
              <a:t>myocyt</a:t>
            </a:r>
            <a:r>
              <a:rPr lang="cs-CZ" sz="2400" dirty="0" smtClean="0"/>
              <a:t>)</a:t>
            </a:r>
          </a:p>
          <a:p>
            <a:pPr marL="0" indent="0">
              <a:buNone/>
            </a:pPr>
            <a:r>
              <a:rPr lang="cs-CZ" sz="2400" b="1" dirty="0" smtClean="0"/>
              <a:t>4. srdeční </a:t>
            </a:r>
            <a:r>
              <a:rPr lang="cs-CZ" sz="2400" dirty="0" smtClean="0"/>
              <a:t>– rozvětvená buňka s jádrem (</a:t>
            </a:r>
            <a:r>
              <a:rPr lang="cs-CZ" sz="2400" dirty="0" err="1" smtClean="0">
                <a:solidFill>
                  <a:srgbClr val="FF0000"/>
                </a:solidFill>
              </a:rPr>
              <a:t>kardiom</a:t>
            </a:r>
            <a:r>
              <a:rPr lang="cs-CZ" sz="2400" dirty="0" err="1">
                <a:solidFill>
                  <a:srgbClr val="FF0000"/>
                </a:solidFill>
              </a:rPr>
              <a:t>y</a:t>
            </a:r>
            <a:r>
              <a:rPr lang="cs-CZ" sz="2400" dirty="0" err="1" smtClean="0">
                <a:solidFill>
                  <a:srgbClr val="FF0000"/>
                </a:solidFill>
              </a:rPr>
              <a:t>ocyt</a:t>
            </a:r>
            <a:r>
              <a:rPr lang="cs-CZ" sz="2400" dirty="0" smtClean="0"/>
              <a:t>)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98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"/>
    </mc:Choice>
    <mc:Fallback>
      <p:transition spd="slow" advTm="1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0750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Srdeční svalovina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9562" y="920750"/>
            <a:ext cx="11044238" cy="5042199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Kardiomyocyty</a:t>
            </a:r>
            <a:r>
              <a:rPr lang="cs-CZ" dirty="0" smtClean="0"/>
              <a:t>, 1 jádro, v </a:t>
            </a:r>
            <a:r>
              <a:rPr lang="cs-CZ" dirty="0"/>
              <a:t>sarkoplazmě u pólů jádra četné mitochondrie (v řadách mezi </a:t>
            </a:r>
            <a:r>
              <a:rPr lang="cs-CZ" dirty="0" err="1"/>
              <a:t>myofilamenty</a:t>
            </a:r>
            <a:r>
              <a:rPr lang="cs-CZ" dirty="0"/>
              <a:t>), glykogenová granula, malé množství </a:t>
            </a:r>
            <a:r>
              <a:rPr lang="cs-CZ" dirty="0" err="1"/>
              <a:t>lipofuchsinu</a:t>
            </a:r>
            <a:r>
              <a:rPr lang="cs-CZ" dirty="0" smtClean="0"/>
              <a:t>, lipidové kapénky</a:t>
            </a:r>
          </a:p>
          <a:p>
            <a:r>
              <a:rPr lang="cs-CZ" dirty="0" smtClean="0"/>
              <a:t>Uspořádání </a:t>
            </a:r>
            <a:r>
              <a:rPr lang="cs-CZ" dirty="0"/>
              <a:t>aktinových a myozinových </a:t>
            </a:r>
            <a:r>
              <a:rPr lang="cs-CZ" dirty="0" err="1"/>
              <a:t>myofilament</a:t>
            </a:r>
            <a:r>
              <a:rPr lang="cs-CZ" dirty="0"/>
              <a:t>–příčné </a:t>
            </a:r>
            <a:r>
              <a:rPr lang="cs-CZ" dirty="0" smtClean="0"/>
              <a:t>pruhování, 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endomysium</a:t>
            </a:r>
            <a:endParaRPr lang="cs-CZ" dirty="0" smtClean="0"/>
          </a:p>
          <a:p>
            <a:r>
              <a:rPr lang="cs-CZ" dirty="0" smtClean="0"/>
              <a:t>Interkalární disky: schodovité útvary v místě spojení </a:t>
            </a:r>
            <a:r>
              <a:rPr lang="cs-CZ" dirty="0" err="1" smtClean="0"/>
              <a:t>kardiomyocytů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>
                <a:solidFill>
                  <a:srgbClr val="C00000"/>
                </a:solidFill>
              </a:rPr>
              <a:t>propojení mezi b.</a:t>
            </a:r>
          </a:p>
          <a:p>
            <a:pPr marL="0" indent="0">
              <a:buNone/>
            </a:pPr>
            <a:r>
              <a:rPr lang="cs-CZ" dirty="0" smtClean="0"/>
              <a:t>- </a:t>
            </a:r>
            <a:r>
              <a:rPr lang="cs-CZ" dirty="0" smtClean="0">
                <a:solidFill>
                  <a:srgbClr val="002060"/>
                </a:solidFill>
              </a:rPr>
              <a:t>desmozomy a adherentní kontakty </a:t>
            </a:r>
            <a:r>
              <a:rPr lang="cs-CZ" dirty="0" smtClean="0"/>
              <a:t>na příčné části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cs-CZ" dirty="0" smtClean="0">
                <a:solidFill>
                  <a:srgbClr val="002060"/>
                </a:solidFill>
              </a:rPr>
              <a:t>nexy</a:t>
            </a:r>
            <a:r>
              <a:rPr lang="cs-CZ" dirty="0" smtClean="0"/>
              <a:t> na částech podélných s dlouhou osou buňky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Kardiomyocyty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kontraktilní</a:t>
            </a:r>
            <a:r>
              <a:rPr lang="cs-CZ" dirty="0" smtClean="0"/>
              <a:t> a </a:t>
            </a:r>
            <a:r>
              <a:rPr lang="cs-CZ" dirty="0" smtClean="0">
                <a:solidFill>
                  <a:srgbClr val="FF0000"/>
                </a:solidFill>
              </a:rPr>
              <a:t>inervační</a:t>
            </a:r>
            <a:r>
              <a:rPr lang="cs-CZ" dirty="0" smtClean="0"/>
              <a:t> –</a:t>
            </a:r>
          </a:p>
        </p:txBody>
      </p:sp>
      <p:pic>
        <p:nvPicPr>
          <p:cNvPr id="1026" name="Picture 2" descr="http://www.sci.muni.cz/ptacek/HISTOLOGIE2_soubory/image2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3286125"/>
            <a:ext cx="40767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3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452"/>
    </mc:Choice>
    <mc:Fallback>
      <p:transition spd="slow" advTm="134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  <a:t>Mechanismus kontrakce srdeční </a:t>
            </a:r>
            <a:r>
              <a:rPr lang="cs-CZ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  <a:t>svaloviny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>
                <a:latin typeface="Arial" panose="020B0604020202020204" pitchFamily="34" charset="0"/>
              </a:rPr>
              <a:t>Uspořádání </a:t>
            </a:r>
            <a:r>
              <a:rPr lang="cs-CZ" dirty="0" err="1">
                <a:latin typeface="Arial" panose="020B0604020202020204" pitchFamily="34" charset="0"/>
              </a:rPr>
              <a:t>myofilament</a:t>
            </a:r>
            <a:r>
              <a:rPr lang="cs-CZ" dirty="0">
                <a:latin typeface="Arial" panose="020B0604020202020204" pitchFamily="34" charset="0"/>
              </a:rPr>
              <a:t> jako u kosterní svaloviny, na buněčné úrovni kontrakce v zásadě </a:t>
            </a:r>
            <a:r>
              <a:rPr lang="cs-CZ" dirty="0" smtClean="0">
                <a:latin typeface="Arial" panose="020B0604020202020204" pitchFamily="34" charset="0"/>
              </a:rPr>
              <a:t>stejná</a:t>
            </a:r>
          </a:p>
          <a:p>
            <a:r>
              <a:rPr lang="cs-CZ" dirty="0" smtClean="0">
                <a:latin typeface="Arial" panose="020B0604020202020204" pitchFamily="34" charset="0"/>
              </a:rPr>
              <a:t>–</a:t>
            </a:r>
            <a:r>
              <a:rPr lang="cs-CZ" dirty="0" err="1">
                <a:latin typeface="Arial" panose="020B0604020202020204" pitchFamily="34" charset="0"/>
              </a:rPr>
              <a:t>Kardiomyocyty</a:t>
            </a:r>
            <a:r>
              <a:rPr lang="cs-CZ" dirty="0">
                <a:latin typeface="Arial" panose="020B0604020202020204" pitchFamily="34" charset="0"/>
              </a:rPr>
              <a:t> pracovní (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kontraktilní</a:t>
            </a:r>
            <a:r>
              <a:rPr lang="cs-CZ" dirty="0">
                <a:latin typeface="Arial" panose="020B0604020202020204" pitchFamily="34" charset="0"/>
              </a:rPr>
              <a:t>) –v </a:t>
            </a:r>
            <a:r>
              <a:rPr lang="cs-CZ" dirty="0" smtClean="0">
                <a:latin typeface="Arial" panose="020B0604020202020204" pitchFamily="34" charset="0"/>
              </a:rPr>
              <a:t>myokardu</a:t>
            </a:r>
          </a:p>
          <a:p>
            <a:r>
              <a:rPr lang="cs-CZ" dirty="0" smtClean="0">
                <a:latin typeface="Arial" panose="020B0604020202020204" pitchFamily="34" charset="0"/>
              </a:rPr>
              <a:t>–</a:t>
            </a:r>
            <a:r>
              <a:rPr lang="cs-CZ" dirty="0" err="1">
                <a:latin typeface="Arial" panose="020B0604020202020204" pitchFamily="34" charset="0"/>
              </a:rPr>
              <a:t>Kardiomyocyty</a:t>
            </a:r>
            <a:r>
              <a:rPr lang="cs-CZ" dirty="0">
                <a:latin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</a:rPr>
              <a:t>vzrušivé (</a:t>
            </a:r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</a:rPr>
              <a:t>inervační</a:t>
            </a:r>
            <a:r>
              <a:rPr lang="cs-CZ" dirty="0" smtClean="0">
                <a:latin typeface="Arial" panose="020B0604020202020204" pitchFamily="34" charset="0"/>
              </a:rPr>
              <a:t>) </a:t>
            </a: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</a:rPr>
              <a:t>•</a:t>
            </a:r>
            <a:r>
              <a:rPr lang="cs-CZ" dirty="0">
                <a:latin typeface="Arial" panose="020B0604020202020204" pitchFamily="34" charset="0"/>
              </a:rPr>
              <a:t>součást převodního aparátu srdce (sinusový uzlík, sinoatriální uzlík, </a:t>
            </a:r>
            <a:r>
              <a:rPr lang="cs-CZ" dirty="0" err="1">
                <a:latin typeface="Arial" panose="020B0604020202020204" pitchFamily="34" charset="0"/>
              </a:rPr>
              <a:t>Hissův</a:t>
            </a:r>
            <a:r>
              <a:rPr lang="cs-CZ" dirty="0">
                <a:latin typeface="Arial" panose="020B0604020202020204" pitchFamily="34" charset="0"/>
              </a:rPr>
              <a:t> svazek a Purkyňova vlákna</a:t>
            </a:r>
            <a:r>
              <a:rPr lang="cs-CZ" dirty="0" smtClean="0">
                <a:latin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</a:rPr>
              <a:t>•</a:t>
            </a:r>
            <a:r>
              <a:rPr lang="cs-CZ" dirty="0">
                <a:latin typeface="Arial" panose="020B0604020202020204" pitchFamily="34" charset="0"/>
              </a:rPr>
              <a:t>Schopnost tvořit impulsy a rozvádět </a:t>
            </a:r>
            <a:r>
              <a:rPr lang="cs-CZ" dirty="0" smtClean="0">
                <a:latin typeface="Arial" panose="020B0604020202020204" pitchFamily="34" charset="0"/>
              </a:rPr>
              <a:t>je</a:t>
            </a: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</a:rPr>
              <a:t>•K. vzrušivé: nízký </a:t>
            </a:r>
            <a:r>
              <a:rPr lang="cs-CZ" dirty="0">
                <a:latin typeface="Arial" panose="020B0604020202020204" pitchFamily="34" charset="0"/>
              </a:rPr>
              <a:t>počet myofibril, náhodné uspořádání, hodně glykogenu, hojné nexy, chybí T-tubuly a interkalární </a:t>
            </a:r>
            <a:r>
              <a:rPr lang="cs-CZ" dirty="0" smtClean="0">
                <a:latin typeface="Arial" panose="020B0604020202020204" pitchFamily="34" charset="0"/>
              </a:rPr>
              <a:t>disky. Kontrakce</a:t>
            </a:r>
            <a:r>
              <a:rPr lang="cs-CZ" dirty="0">
                <a:latin typeface="Arial" panose="020B0604020202020204" pitchFamily="34" charset="0"/>
              </a:rPr>
              <a:t>: </a:t>
            </a:r>
            <a:r>
              <a:rPr lang="cs-CZ" dirty="0" smtClean="0">
                <a:latin typeface="Arial" panose="020B0604020202020204" pitchFamily="34" charset="0"/>
              </a:rPr>
              <a:t>Spontánně </a:t>
            </a:r>
            <a:r>
              <a:rPr lang="cs-CZ" dirty="0">
                <a:latin typeface="Arial" panose="020B0604020202020204" pitchFamily="34" charset="0"/>
              </a:rPr>
              <a:t>ve vlastním </a:t>
            </a:r>
            <a:r>
              <a:rPr lang="cs-CZ" dirty="0" smtClean="0">
                <a:latin typeface="Arial" panose="020B0604020202020204" pitchFamily="34" charset="0"/>
              </a:rPr>
              <a:t>rytmu</a:t>
            </a: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</a:rPr>
              <a:t>•</a:t>
            </a:r>
            <a:r>
              <a:rPr lang="cs-CZ" dirty="0">
                <a:latin typeface="Arial" panose="020B0604020202020204" pitchFamily="34" charset="0"/>
              </a:rPr>
              <a:t>Inervace autonomními </a:t>
            </a:r>
            <a:r>
              <a:rPr lang="cs-CZ" dirty="0" smtClean="0">
                <a:latin typeface="Arial" panose="020B0604020202020204" pitchFamily="34" charset="0"/>
              </a:rPr>
              <a:t>nervy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6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133"/>
    </mc:Choice>
    <mc:Fallback>
      <p:transition spd="slow" advTm="85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7436" y="150607"/>
            <a:ext cx="11286733" cy="6531514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92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71"/>
    </mc:Choice>
    <mc:Fallback>
      <p:transition spd="slow" advTm="35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 r="4401"/>
          <a:stretch/>
        </p:blipFill>
        <p:spPr>
          <a:xfrm>
            <a:off x="-152900" y="200055"/>
            <a:ext cx="8753703" cy="414661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7791" y="4492685"/>
            <a:ext cx="4858933" cy="193259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272917" y="3946555"/>
            <a:ext cx="1611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Svalový epitel</a:t>
            </a:r>
            <a:endParaRPr 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0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25"/>
    </mc:Choice>
    <mc:Fallback>
      <p:transition spd="slow" advTm="89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55463" y="-76758"/>
            <a:ext cx="8864301" cy="6934758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3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41"/>
    </mc:Choice>
    <mc:Fallback>
      <p:transition spd="slow" advTm="39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78914" y="-19056"/>
            <a:ext cx="10396315" cy="6877056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2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45"/>
    </mc:Choice>
    <mc:Fallback>
      <p:transition spd="slow" advTm="17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0"/>
          <a:stretch/>
        </p:blipFill>
        <p:spPr>
          <a:xfrm>
            <a:off x="9229315" y="3207873"/>
            <a:ext cx="2962685" cy="365012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5015" y="146050"/>
            <a:ext cx="10515600" cy="106045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Hladká svalovina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259" y="1077408"/>
            <a:ext cx="9124541" cy="457041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Protáhlé vřetenovité buňky </a:t>
            </a:r>
            <a:r>
              <a:rPr lang="cs-CZ" dirty="0" err="1" smtClean="0"/>
              <a:t>myocyty</a:t>
            </a:r>
            <a:r>
              <a:rPr lang="cs-CZ" dirty="0" smtClean="0"/>
              <a:t>, obklopeny bazální laminou a sítí retikulárních vláken, </a:t>
            </a:r>
            <a:r>
              <a:rPr lang="cs-CZ" dirty="0" err="1" smtClean="0"/>
              <a:t>myofilamenta</a:t>
            </a:r>
            <a:r>
              <a:rPr lang="cs-CZ" dirty="0" smtClean="0"/>
              <a:t> se šikmo kříží, </a:t>
            </a:r>
            <a:r>
              <a:rPr lang="cs-CZ" b="1" dirty="0" err="1" smtClean="0">
                <a:solidFill>
                  <a:srgbClr val="C00000"/>
                </a:solidFill>
              </a:rPr>
              <a:t>denzní</a:t>
            </a:r>
            <a:r>
              <a:rPr lang="cs-CZ" b="1" dirty="0" smtClean="0">
                <a:solidFill>
                  <a:srgbClr val="C00000"/>
                </a:solidFill>
              </a:rPr>
              <a:t> tělíska </a:t>
            </a:r>
            <a:r>
              <a:rPr lang="cs-CZ" dirty="0" smtClean="0"/>
              <a:t>(připojená k sarkolemě a volná v cytoplasmě., upínají se zde aktinová a </a:t>
            </a:r>
            <a:r>
              <a:rPr lang="cs-CZ" dirty="0" err="1" smtClean="0"/>
              <a:t>desminová</a:t>
            </a:r>
            <a:r>
              <a:rPr lang="cs-CZ" dirty="0" smtClean="0"/>
              <a:t> </a:t>
            </a:r>
            <a:r>
              <a:rPr lang="cs-CZ" dirty="0" err="1" smtClean="0"/>
              <a:t>filamenta</a:t>
            </a:r>
            <a:r>
              <a:rPr lang="cs-CZ" dirty="0" smtClean="0"/>
              <a:t>). Tlustá </a:t>
            </a:r>
            <a:r>
              <a:rPr lang="cs-CZ" dirty="0" err="1" smtClean="0"/>
              <a:t>filamenta</a:t>
            </a:r>
            <a:r>
              <a:rPr lang="cs-CZ" dirty="0" smtClean="0"/>
              <a:t> - </a:t>
            </a:r>
            <a:r>
              <a:rPr lang="cs-CZ" dirty="0" smtClean="0">
                <a:solidFill>
                  <a:srgbClr val="C00000"/>
                </a:solidFill>
              </a:rPr>
              <a:t>jiný typ myozinu</a:t>
            </a:r>
            <a:r>
              <a:rPr lang="cs-CZ" dirty="0" smtClean="0"/>
              <a:t>, tenká </a:t>
            </a:r>
            <a:r>
              <a:rPr lang="cs-CZ" dirty="0" smtClean="0">
                <a:solidFill>
                  <a:srgbClr val="C00000"/>
                </a:solidFill>
              </a:rPr>
              <a:t>– aktin a </a:t>
            </a:r>
            <a:r>
              <a:rPr lang="cs-CZ" dirty="0" err="1" smtClean="0">
                <a:solidFill>
                  <a:srgbClr val="C00000"/>
                </a:solidFill>
              </a:rPr>
              <a:t>tropomyozin</a:t>
            </a:r>
            <a:r>
              <a:rPr lang="cs-CZ" dirty="0" smtClean="0"/>
              <a:t>, troponin není, intermediální </a:t>
            </a:r>
            <a:r>
              <a:rPr lang="cs-CZ" dirty="0" err="1" smtClean="0"/>
              <a:t>filamenta</a:t>
            </a:r>
            <a:r>
              <a:rPr lang="cs-CZ" dirty="0" smtClean="0"/>
              <a:t> – </a:t>
            </a:r>
            <a:r>
              <a:rPr lang="cs-CZ" dirty="0" err="1" smtClean="0"/>
              <a:t>desmin</a:t>
            </a:r>
            <a:r>
              <a:rPr lang="cs-CZ" dirty="0" smtClean="0"/>
              <a:t>, vápník se váže na kalmodulin. </a:t>
            </a:r>
          </a:p>
          <a:p>
            <a:pPr marL="0" indent="0">
              <a:lnSpc>
                <a:spcPct val="110000"/>
              </a:lnSpc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813" y="4000500"/>
            <a:ext cx="3395502" cy="28575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01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25"/>
    </mc:Choice>
    <mc:Fallback>
      <p:transition spd="slow" advTm="82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Kontrakce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86250" y="1561596"/>
            <a:ext cx="4077185" cy="342995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59325" y="1690688"/>
            <a:ext cx="8305800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cs-CZ" sz="2800" dirty="0"/>
              <a:t>Při kontrakci se </a:t>
            </a:r>
            <a:r>
              <a:rPr lang="cs-CZ" sz="2800" dirty="0" err="1"/>
              <a:t>fosforyluje</a:t>
            </a:r>
            <a:r>
              <a:rPr lang="cs-CZ" sz="2800" dirty="0"/>
              <a:t> myozin, ten reaguje </a:t>
            </a:r>
          </a:p>
          <a:p>
            <a:pPr>
              <a:lnSpc>
                <a:spcPct val="110000"/>
              </a:lnSpc>
            </a:pPr>
            <a:r>
              <a:rPr lang="cs-CZ" sz="2800" dirty="0"/>
              <a:t>s aktinem, kontraktilní proteiny a </a:t>
            </a:r>
            <a:r>
              <a:rPr lang="cs-CZ" sz="2800" dirty="0" err="1"/>
              <a:t>denzní</a:t>
            </a:r>
            <a:r>
              <a:rPr lang="cs-CZ" sz="2800" dirty="0"/>
              <a:t> tělíska </a:t>
            </a:r>
          </a:p>
          <a:p>
            <a:pPr>
              <a:lnSpc>
                <a:spcPct val="110000"/>
              </a:lnSpc>
            </a:pPr>
            <a:r>
              <a:rPr lang="cs-CZ" sz="2800" dirty="0"/>
              <a:t>jsou vázána zevnitř k </a:t>
            </a:r>
            <a:r>
              <a:rPr lang="cs-CZ" sz="2800" dirty="0" smtClean="0"/>
              <a:t>membráně a k sarkolemě,</a:t>
            </a:r>
          </a:p>
          <a:p>
            <a:pPr>
              <a:lnSpc>
                <a:spcPct val="110000"/>
              </a:lnSpc>
            </a:pPr>
            <a:r>
              <a:rPr lang="cs-CZ" sz="2800" dirty="0" smtClean="0"/>
              <a:t> </a:t>
            </a:r>
            <a:r>
              <a:rPr lang="cs-CZ" sz="2800" dirty="0"/>
              <a:t>při </a:t>
            </a:r>
            <a:r>
              <a:rPr lang="cs-CZ" sz="2800" dirty="0" smtClean="0"/>
              <a:t>kontrakci se </a:t>
            </a:r>
            <a:r>
              <a:rPr lang="cs-CZ" sz="2800" dirty="0"/>
              <a:t>buňka šroubovitě stáčí a zkracuje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5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22"/>
    </mc:Choice>
    <mc:Fallback>
      <p:transition spd="slow" advTm="55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-53975"/>
            <a:ext cx="8907462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7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99"/>
    </mc:Choice>
    <mc:Fallback>
      <p:transition spd="slow" advTm="24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524000" y="6237289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</a:rPr>
              <a:t>Hladká svalovina na podélném řezu (foto: M. Nakládal)</a:t>
            </a:r>
            <a:endParaRPr lang="cs-CZ" altLang="cs-CZ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3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88"/>
    </mc:Choice>
    <mc:Fallback>
      <p:transition spd="slow" advTm="17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8069"/>
            <a:ext cx="10515600" cy="824848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Pohybová soustava - bezobratlí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Houby: </a:t>
            </a:r>
            <a:r>
              <a:rPr lang="cs-CZ" dirty="0"/>
              <a:t>nemají pohybovou soustavu žijí </a:t>
            </a:r>
            <a:r>
              <a:rPr lang="cs-CZ" dirty="0" err="1"/>
              <a:t>přisedle</a:t>
            </a:r>
            <a:endParaRPr lang="cs-CZ" dirty="0"/>
          </a:p>
          <a:p>
            <a:r>
              <a:rPr lang="cs-CZ" dirty="0" smtClean="0"/>
              <a:t>Žahavci: je </a:t>
            </a:r>
            <a:r>
              <a:rPr lang="cs-CZ" dirty="0"/>
              <a:t>svalový epitel </a:t>
            </a:r>
            <a:r>
              <a:rPr lang="cs-CZ" dirty="0" smtClean="0"/>
              <a:t>je tvořen myofibrily, zajišťují </a:t>
            </a:r>
            <a:r>
              <a:rPr lang="cs-CZ" dirty="0"/>
              <a:t>pohyb</a:t>
            </a:r>
          </a:p>
          <a:p>
            <a:r>
              <a:rPr lang="cs-CZ" dirty="0" smtClean="0"/>
              <a:t>Ploštěnci </a:t>
            </a:r>
            <a:r>
              <a:rPr lang="cs-CZ" dirty="0"/>
              <a:t>a </a:t>
            </a:r>
            <a:r>
              <a:rPr lang="cs-CZ" dirty="0" smtClean="0"/>
              <a:t>hlísti: hladká </a:t>
            </a:r>
            <a:r>
              <a:rPr lang="cs-CZ" dirty="0"/>
              <a:t>svalovina (</a:t>
            </a:r>
            <a:r>
              <a:rPr lang="cs-CZ" dirty="0" err="1"/>
              <a:t>kožněsvalový</a:t>
            </a:r>
            <a:r>
              <a:rPr lang="cs-CZ" dirty="0"/>
              <a:t> vak)</a:t>
            </a:r>
          </a:p>
          <a:p>
            <a:r>
              <a:rPr lang="cs-CZ" dirty="0" err="1" smtClean="0"/>
              <a:t>Mekkýši</a:t>
            </a:r>
            <a:r>
              <a:rPr lang="cs-CZ" dirty="0" smtClean="0"/>
              <a:t>: </a:t>
            </a:r>
            <a:r>
              <a:rPr lang="cs-CZ" dirty="0" err="1" smtClean="0"/>
              <a:t>kožněsvalový</a:t>
            </a:r>
            <a:r>
              <a:rPr lang="cs-CZ" dirty="0" smtClean="0"/>
              <a:t> </a:t>
            </a:r>
            <a:r>
              <a:rPr lang="cs-CZ" dirty="0"/>
              <a:t>vak </a:t>
            </a:r>
            <a:r>
              <a:rPr lang="cs-CZ" dirty="0" smtClean="0"/>
              <a:t>přesunut </a:t>
            </a:r>
            <a:r>
              <a:rPr lang="cs-CZ" dirty="0"/>
              <a:t>do nohy</a:t>
            </a:r>
          </a:p>
          <a:p>
            <a:r>
              <a:rPr lang="cs-CZ" dirty="0" smtClean="0"/>
              <a:t>Kroužkovci: </a:t>
            </a:r>
            <a:r>
              <a:rPr lang="cs-CZ" dirty="0"/>
              <a:t>mají okružní a podélnou svalovinu</a:t>
            </a:r>
          </a:p>
          <a:p>
            <a:r>
              <a:rPr lang="cs-CZ" dirty="0" smtClean="0"/>
              <a:t>Členovci: pokožka vylučuje </a:t>
            </a:r>
            <a:r>
              <a:rPr lang="cs-CZ" dirty="0"/>
              <a:t>pevnou chitinovou </a:t>
            </a:r>
            <a:r>
              <a:rPr lang="cs-CZ" dirty="0" smtClean="0"/>
              <a:t>kutikulu, na vnější </a:t>
            </a:r>
            <a:r>
              <a:rPr lang="cs-CZ" dirty="0"/>
              <a:t>kostra </a:t>
            </a:r>
            <a:r>
              <a:rPr lang="cs-CZ" dirty="0" smtClean="0"/>
              <a:t>(exoskelet) se </a:t>
            </a:r>
            <a:r>
              <a:rPr lang="cs-CZ" dirty="0"/>
              <a:t>upínají příčně pruhované svaly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38"/>
    </mc:Choice>
    <mc:Fallback>
      <p:transition spd="slow" advTm="52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13" y="271365"/>
            <a:ext cx="9069414" cy="42747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987" y="5041271"/>
            <a:ext cx="2658086" cy="1450974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59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59"/>
    </mc:Choice>
    <mc:Fallback>
      <p:transition spd="slow" advTm="43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231313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8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66"/>
    </mc:Choice>
    <mc:Fallback>
      <p:transition spd="slow" advTm="18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"/>
            <a:ext cx="7666038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3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71"/>
    </mc:Choice>
    <mc:Fallback>
      <p:transition spd="slow" advTm="19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765176"/>
            <a:ext cx="92710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3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15"/>
    </mc:Choice>
    <mc:Fallback>
      <p:transition spd="slow" advTm="29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-50800"/>
            <a:ext cx="6837363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9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36"/>
    </mc:Choice>
    <mc:Fallback>
      <p:transition spd="slow" advTm="1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-39688"/>
            <a:ext cx="8504238" cy="689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61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06"/>
    </mc:Choice>
    <mc:Fallback>
      <p:transition spd="slow" advTm="13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524000" y="6237289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</a:rPr>
              <a:t>Žíhaná svalovina na podélném řezu (foto: M. Nakládal)</a:t>
            </a:r>
            <a:endParaRPr lang="cs-CZ" altLang="cs-CZ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24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15"/>
    </mc:Choice>
    <mc:Fallback>
      <p:transition spd="slow" advTm="13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524000" y="6237289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</a:rPr>
              <a:t>Žíhaná svalovina na příčném řezu (foto: M. Nakládal)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1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05"/>
    </mc:Choice>
    <mc:Fallback>
      <p:transition spd="slow" advTm="16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765176"/>
            <a:ext cx="9169400" cy="52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45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06"/>
    </mc:Choice>
    <mc:Fallback>
      <p:transition spd="slow" advTm="15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-66675"/>
            <a:ext cx="5538788" cy="69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5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06"/>
    </mc:Choice>
    <mc:Fallback>
      <p:transition spd="slow" advTm="13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84228" y="212705"/>
            <a:ext cx="700633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latin typeface="Arial" panose="020B0604020202020204" pitchFamily="34" charset="0"/>
              </a:rPr>
              <a:t>Svalová tkáň žíhaná, uspořádání </a:t>
            </a:r>
            <a:r>
              <a:rPr lang="cs-CZ" sz="2400" dirty="0" err="1" smtClean="0">
                <a:latin typeface="Arial" panose="020B0604020202020204" pitchFamily="34" charset="0"/>
              </a:rPr>
              <a:t>sarkopla</a:t>
            </a:r>
            <a:r>
              <a:rPr lang="cs-CZ" sz="2400" dirty="0" smtClean="0">
                <a:latin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</a:rPr>
              <a:t>smatického</a:t>
            </a:r>
            <a:r>
              <a:rPr lang="cs-CZ" sz="2400" dirty="0" smtClean="0">
                <a:latin typeface="Arial" panose="020B0604020202020204" pitchFamily="34" charset="0"/>
              </a:rPr>
              <a:t> retikula a proužků</a:t>
            </a:r>
          </a:p>
          <a:p>
            <a:r>
              <a:rPr lang="cs-CZ" sz="2400" dirty="0" smtClean="0">
                <a:latin typeface="Arial" panose="020B0604020202020204" pitchFamily="34" charset="0"/>
              </a:rPr>
              <a:t>•</a:t>
            </a:r>
            <a:r>
              <a:rPr lang="cs-CZ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Sarkoplazmatické 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retikulum </a:t>
            </a:r>
            <a:r>
              <a:rPr lang="cs-CZ" sz="2400" dirty="0">
                <a:latin typeface="Arial" panose="020B0604020202020204" pitchFamily="34" charset="0"/>
              </a:rPr>
              <a:t>–v sarkoplazmě svalových vláken, hladké endoplazmatické </a:t>
            </a:r>
            <a:r>
              <a:rPr lang="cs-CZ" sz="2400" dirty="0" smtClean="0">
                <a:latin typeface="Arial" panose="020B0604020202020204" pitchFamily="34" charset="0"/>
              </a:rPr>
              <a:t>retikulum–Specializace </a:t>
            </a:r>
            <a:r>
              <a:rPr lang="cs-CZ" sz="2400" dirty="0">
                <a:latin typeface="Arial" panose="020B0604020202020204" pitchFamily="34" charset="0"/>
              </a:rPr>
              <a:t>na 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segregaci kalciových iontů–rozvětvené cisterny a tubuly</a:t>
            </a:r>
            <a:r>
              <a:rPr lang="cs-CZ" sz="2400" dirty="0">
                <a:latin typeface="Arial" panose="020B0604020202020204" pitchFamily="34" charset="0"/>
              </a:rPr>
              <a:t> obklopující jednotlivé myofibrily, tubuly orientovány longitudinálně ve svalovém vláknu</a:t>
            </a:r>
            <a:r>
              <a:rPr lang="cs-CZ" sz="2400" dirty="0" smtClean="0">
                <a:latin typeface="Arial" panose="020B0604020202020204" pitchFamily="34" charset="0"/>
              </a:rPr>
              <a:t>,–</a:t>
            </a:r>
            <a:r>
              <a:rPr lang="cs-CZ" sz="2400" dirty="0">
                <a:latin typeface="Arial" panose="020B0604020202020204" pitchFamily="34" charset="0"/>
              </a:rPr>
              <a:t>příčně </a:t>
            </a:r>
            <a:r>
              <a:rPr lang="cs-CZ" sz="2400" dirty="0" smtClean="0">
                <a:latin typeface="Arial" panose="020B0604020202020204" pitchFamily="34" charset="0"/>
              </a:rPr>
              <a:t>uložené do </a:t>
            </a:r>
            <a:r>
              <a:rPr lang="cs-CZ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H 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proužku–Terminální </a:t>
            </a:r>
            <a:r>
              <a:rPr lang="cs-CZ" sz="2400" dirty="0" smtClean="0">
                <a:latin typeface="Arial" panose="020B0604020202020204" pitchFamily="34" charset="0"/>
              </a:rPr>
              <a:t>rozšířeniny </a:t>
            </a:r>
            <a:r>
              <a:rPr lang="cs-CZ" sz="2400" dirty="0">
                <a:latin typeface="Arial" panose="020B0604020202020204" pitchFamily="34" charset="0"/>
              </a:rPr>
              <a:t>sarkoplasmatického retikula, na úrovni spojení A </a:t>
            </a:r>
            <a:r>
              <a:rPr lang="cs-CZ" sz="2400" dirty="0" err="1" smtClean="0">
                <a:latin typeface="Arial" panose="020B0604020202020204" pitchFamily="34" charset="0"/>
              </a:rPr>
              <a:t>a</a:t>
            </a:r>
            <a:r>
              <a:rPr lang="cs-CZ" sz="2400" dirty="0" smtClean="0">
                <a:latin typeface="Arial" panose="020B0604020202020204" pitchFamily="34" charset="0"/>
              </a:rPr>
              <a:t> I </a:t>
            </a:r>
            <a:r>
              <a:rPr lang="cs-CZ" sz="2400" dirty="0">
                <a:latin typeface="Arial" panose="020B0604020202020204" pitchFamily="34" charset="0"/>
              </a:rPr>
              <a:t>proužku, na každé straně T tubulu</a:t>
            </a:r>
            <a:r>
              <a:rPr lang="cs-CZ" sz="2400" dirty="0" smtClean="0">
                <a:latin typeface="Arial" panose="020B0604020202020204" pitchFamily="34" charset="0"/>
              </a:rPr>
              <a:t>•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Sarkolema</a:t>
            </a:r>
            <a:r>
              <a:rPr lang="cs-CZ" sz="2400" dirty="0" smtClean="0">
                <a:latin typeface="Arial" panose="020B0604020202020204" pitchFamily="34" charset="0"/>
              </a:rPr>
              <a:t>–Příčné </a:t>
            </a:r>
            <a:r>
              <a:rPr lang="cs-CZ" sz="2400" dirty="0">
                <a:latin typeface="Arial" panose="020B0604020202020204" pitchFamily="34" charset="0"/>
              </a:rPr>
              <a:t>tubuly (T tubuly) </a:t>
            </a:r>
            <a:r>
              <a:rPr lang="cs-CZ" sz="2400" dirty="0" smtClean="0">
                <a:latin typeface="Arial" panose="020B0604020202020204" pitchFamily="34" charset="0"/>
              </a:rPr>
              <a:t>– tubulární </a:t>
            </a:r>
            <a:r>
              <a:rPr lang="cs-CZ" sz="2400" dirty="0">
                <a:latin typeface="Arial" panose="020B0604020202020204" pitchFamily="34" charset="0"/>
              </a:rPr>
              <a:t>invaginace sarkolemy penetrující do svalového vlákna v oblasti spojení mezi A </a:t>
            </a:r>
            <a:r>
              <a:rPr lang="cs-CZ" sz="2400" dirty="0" err="1" smtClean="0">
                <a:latin typeface="Arial" panose="020B0604020202020204" pitchFamily="34" charset="0"/>
              </a:rPr>
              <a:t>a</a:t>
            </a:r>
            <a:r>
              <a:rPr lang="cs-CZ" sz="2400" dirty="0" smtClean="0">
                <a:latin typeface="Arial" panose="020B0604020202020204" pitchFamily="34" charset="0"/>
              </a:rPr>
              <a:t> I </a:t>
            </a:r>
            <a:r>
              <a:rPr lang="cs-CZ" sz="2400" dirty="0">
                <a:latin typeface="Arial" panose="020B0604020202020204" pitchFamily="34" charset="0"/>
              </a:rPr>
              <a:t>proužkem, na povrchu myofibril–Triáda: specializovaný komplex 2 terminální cisterny a 1 T tubulus</a:t>
            </a:r>
            <a:r>
              <a:rPr lang="cs-CZ" dirty="0">
                <a:latin typeface="Arial" panose="020B0604020202020204" pitchFamily="34" charset="0"/>
              </a:rPr>
              <a:t>, </a:t>
            </a:r>
            <a:r>
              <a:rPr lang="cs-CZ" sz="2400" dirty="0">
                <a:latin typeface="Arial" panose="020B0604020202020204" pitchFamily="34" charset="0"/>
              </a:rPr>
              <a:t>význam pro zahájení svalové </a:t>
            </a:r>
            <a:r>
              <a:rPr lang="cs-CZ" sz="2400" dirty="0" smtClean="0">
                <a:latin typeface="Arial" panose="020B0604020202020204" pitchFamily="34" charset="0"/>
              </a:rPr>
              <a:t>kontrakce, </a:t>
            </a:r>
            <a:r>
              <a:rPr lang="cs-CZ" sz="2400" dirty="0" err="1" smtClean="0">
                <a:latin typeface="Arial" panose="020B0604020202020204" pitchFamily="34" charset="0"/>
              </a:rPr>
              <a:t>sarkomera</a:t>
            </a:r>
            <a:r>
              <a:rPr lang="cs-CZ" sz="2400" dirty="0" smtClean="0">
                <a:latin typeface="Arial" panose="020B0604020202020204" pitchFamily="34" charset="0"/>
              </a:rPr>
              <a:t> od Z-Z linie – </a:t>
            </a:r>
            <a:r>
              <a:rPr lang="cs-CZ" sz="2400" dirty="0" err="1" smtClean="0">
                <a:latin typeface="Arial" panose="020B0604020202020204" pitchFamily="34" charset="0"/>
              </a:rPr>
              <a:t>telofragma</a:t>
            </a:r>
            <a:r>
              <a:rPr lang="cs-CZ" sz="2400" dirty="0" smtClean="0">
                <a:latin typeface="Arial" panose="020B0604020202020204" pitchFamily="34" charset="0"/>
              </a:rPr>
              <a:t> (</a:t>
            </a:r>
            <a:r>
              <a:rPr lang="cs-CZ" sz="2400" dirty="0" err="1" smtClean="0">
                <a:latin typeface="Arial" panose="020B0604020202020204" pitchFamily="34" charset="0"/>
              </a:rPr>
              <a:t>Hensenův</a:t>
            </a:r>
            <a:r>
              <a:rPr lang="cs-CZ" sz="2400" dirty="0" smtClean="0">
                <a:latin typeface="Arial" panose="020B0604020202020204" pitchFamily="34" charset="0"/>
              </a:rPr>
              <a:t> proužek)</a:t>
            </a:r>
            <a:endParaRPr lang="cs-CZ" sz="2400" dirty="0">
              <a:effectLst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066" y="828945"/>
            <a:ext cx="4120097" cy="575473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4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210"/>
    </mc:Choice>
    <mc:Fallback>
      <p:transition spd="slow" advTm="184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524000" y="6165851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</a:rPr>
              <a:t>Srdeční svalovina na podélném řezu (foto: M. Nakládal)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4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6"/>
    </mc:Choice>
    <mc:Fallback>
      <p:transition spd="slow" advTm="8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24000" y="6165851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b="1">
                <a:solidFill>
                  <a:srgbClr val="000000"/>
                </a:solidFill>
                <a:latin typeface="Arial" panose="020B0604020202020204" pitchFamily="34" charset="0"/>
              </a:rPr>
              <a:t>Srdeční</a:t>
            </a:r>
            <a:r>
              <a:rPr lang="cs-CZ" altLang="cs-CZ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latin typeface="Arial" panose="020B0604020202020204" pitchFamily="34" charset="0"/>
              </a:rPr>
              <a:t>svalovina na příčném řezu (foto: M. Nakládal)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6"/>
    </mc:Choice>
    <mc:Fallback>
      <p:transition spd="slow" advTm="6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94852" y="537881"/>
            <a:ext cx="1110189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latin typeface="Arial" panose="020B0604020202020204" pitchFamily="34" charset="0"/>
              </a:rPr>
              <a:t>Typy svalové tkáně žíhané</a:t>
            </a:r>
          </a:p>
          <a:p>
            <a:r>
              <a:rPr lang="cs-CZ" sz="2400" dirty="0" smtClean="0">
                <a:latin typeface="Arial" panose="020B0604020202020204" pitchFamily="34" charset="0"/>
              </a:rPr>
              <a:t>•</a:t>
            </a:r>
            <a:r>
              <a:rPr lang="cs-CZ" sz="2400" dirty="0">
                <a:latin typeface="Arial" panose="020B0604020202020204" pitchFamily="34" charset="0"/>
              </a:rPr>
              <a:t>Inkluze ve svalových vláknech–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Glykogen–granula</a:t>
            </a:r>
            <a:r>
              <a:rPr lang="cs-CZ" sz="2400" dirty="0">
                <a:latin typeface="Arial" panose="020B0604020202020204" pitchFamily="34" charset="0"/>
              </a:rPr>
              <a:t>, nahromaděná mezi myofibrilami na úrovni I proužku, zásoba energie pro svalovou kontrakci</a:t>
            </a:r>
            <a:r>
              <a:rPr lang="cs-CZ" sz="2400" dirty="0" smtClean="0">
                <a:latin typeface="Arial" panose="020B0604020202020204" pitchFamily="34" charset="0"/>
              </a:rPr>
              <a:t>– </a:t>
            </a:r>
            <a:r>
              <a:rPr lang="cs-CZ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Kapénky 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lipidů v sarkoplazmě </a:t>
            </a:r>
            <a:r>
              <a:rPr lang="cs-CZ" sz="2400" dirty="0">
                <a:latin typeface="Arial" panose="020B0604020202020204" pitchFamily="34" charset="0"/>
              </a:rPr>
              <a:t>–přibývají s věkem–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Myoglobin</a:t>
            </a:r>
            <a:r>
              <a:rPr lang="cs-CZ" sz="2400" dirty="0">
                <a:latin typeface="Arial" panose="020B0604020202020204" pitchFamily="34" charset="0"/>
              </a:rPr>
              <a:t> –protein podobný hemoglobinu, schopný vázat kyslík, ve vysokých koncentracích –tmavě červené zbarvení </a:t>
            </a:r>
            <a:r>
              <a:rPr lang="cs-CZ" sz="2400" dirty="0" smtClean="0">
                <a:latin typeface="Arial" panose="020B0604020202020204" pitchFamily="34" charset="0"/>
              </a:rPr>
              <a:t>svalů</a:t>
            </a:r>
          </a:p>
          <a:p>
            <a:r>
              <a:rPr lang="cs-CZ" sz="2400" dirty="0" smtClean="0">
                <a:latin typeface="Arial" panose="020B0604020202020204" pitchFamily="34" charset="0"/>
              </a:rPr>
              <a:t>•</a:t>
            </a:r>
            <a:r>
              <a:rPr lang="cs-CZ" sz="2400" dirty="0">
                <a:latin typeface="Arial" panose="020B0604020202020204" pitchFamily="34" charset="0"/>
              </a:rPr>
              <a:t>Typy svalových vláken–Morfologické, histochemické a funkční hledisko →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červená, bílá a smíšená vlákna</a:t>
            </a:r>
            <a:r>
              <a:rPr lang="cs-CZ" sz="2400" dirty="0">
                <a:latin typeface="Arial" panose="020B0604020202020204" pitchFamily="34" charset="0"/>
              </a:rPr>
              <a:t>–Rozdíl v obsahu myoglobinu, počtu mitochondrií a rychlosti </a:t>
            </a:r>
            <a:r>
              <a:rPr lang="cs-CZ" sz="2400" dirty="0" smtClean="0">
                <a:latin typeface="Arial" panose="020B0604020202020204" pitchFamily="34" charset="0"/>
              </a:rPr>
              <a:t>kontrakce</a:t>
            </a:r>
          </a:p>
          <a:p>
            <a:r>
              <a:rPr lang="cs-CZ" sz="2400" dirty="0" smtClean="0">
                <a:latin typeface="Arial" panose="020B0604020202020204" pitchFamily="34" charset="0"/>
              </a:rPr>
              <a:t>–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Červená vlákna </a:t>
            </a:r>
            <a:r>
              <a:rPr lang="cs-CZ" sz="2400" dirty="0">
                <a:latin typeface="Arial" panose="020B0604020202020204" pitchFamily="34" charset="0"/>
              </a:rPr>
              <a:t>(oxidativní): </a:t>
            </a:r>
            <a:r>
              <a:rPr lang="cs-CZ" sz="2400" dirty="0" smtClean="0">
                <a:latin typeface="Arial" panose="020B0604020202020204" pitchFamily="34" charset="0"/>
              </a:rPr>
              <a:t>velké </a:t>
            </a:r>
            <a:r>
              <a:rPr lang="cs-CZ" sz="2400" dirty="0">
                <a:latin typeface="Arial" panose="020B0604020202020204" pitchFamily="34" charset="0"/>
              </a:rPr>
              <a:t>množství myoglobinu a </a:t>
            </a:r>
            <a:r>
              <a:rPr lang="cs-CZ" sz="2400" dirty="0" err="1">
                <a:latin typeface="Arial" panose="020B0604020202020204" pitchFamily="34" charset="0"/>
              </a:rPr>
              <a:t>mitochondrií•odpověď</a:t>
            </a:r>
            <a:r>
              <a:rPr lang="cs-CZ" sz="2400" dirty="0">
                <a:latin typeface="Arial" panose="020B0604020202020204" pitchFamily="34" charset="0"/>
              </a:rPr>
              <a:t> na nervovou stimulaci pomalá a </a:t>
            </a:r>
            <a:r>
              <a:rPr lang="cs-CZ" sz="2400" dirty="0" smtClean="0">
                <a:latin typeface="Arial" panose="020B0604020202020204" pitchFamily="34" charset="0"/>
              </a:rPr>
              <a:t>vytrvalá</a:t>
            </a:r>
          </a:p>
          <a:p>
            <a:r>
              <a:rPr lang="cs-CZ" sz="2400" dirty="0" smtClean="0">
                <a:latin typeface="Arial" panose="020B0604020202020204" pitchFamily="34" charset="0"/>
              </a:rPr>
              <a:t>–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pomalá </a:t>
            </a:r>
            <a:r>
              <a:rPr lang="cs-CZ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vlákn</a:t>
            </a:r>
            <a:r>
              <a:rPr lang="cs-CZ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cs-CZ" sz="2400" dirty="0" err="1">
                <a:latin typeface="Arial" panose="020B0604020202020204" pitchFamily="34" charset="0"/>
              </a:rPr>
              <a:t>•př</a:t>
            </a:r>
            <a:r>
              <a:rPr lang="cs-CZ" sz="2400" dirty="0">
                <a:latin typeface="Arial" panose="020B0604020202020204" pitchFamily="34" charset="0"/>
              </a:rPr>
              <a:t>. dýchací svaly, extenzory </a:t>
            </a:r>
            <a:r>
              <a:rPr lang="cs-CZ" sz="2400" dirty="0" smtClean="0">
                <a:latin typeface="Arial" panose="020B0604020202020204" pitchFamily="34" charset="0"/>
              </a:rPr>
              <a:t>páteře</a:t>
            </a:r>
          </a:p>
          <a:p>
            <a:r>
              <a:rPr lang="cs-CZ" sz="2400" dirty="0" smtClean="0">
                <a:latin typeface="Arial" panose="020B0604020202020204" pitchFamily="34" charset="0"/>
              </a:rPr>
              <a:t>–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Bílá vlákna </a:t>
            </a:r>
            <a:r>
              <a:rPr lang="cs-CZ" sz="2400" dirty="0">
                <a:latin typeface="Arial" panose="020B0604020202020204" pitchFamily="34" charset="0"/>
              </a:rPr>
              <a:t>(glykolytická):•méně myoglobinu a mitochondrií, více myofibril, hodně </a:t>
            </a:r>
            <a:r>
              <a:rPr lang="cs-CZ" sz="2400" dirty="0" smtClean="0">
                <a:latin typeface="Arial" panose="020B0604020202020204" pitchFamily="34" charset="0"/>
              </a:rPr>
              <a:t>glykogenu, rychlá </a:t>
            </a:r>
            <a:r>
              <a:rPr lang="cs-CZ" sz="2400" dirty="0">
                <a:latin typeface="Arial" panose="020B0604020202020204" pitchFamily="34" charset="0"/>
              </a:rPr>
              <a:t>reakce krátkou prudkou kontrakcí </a:t>
            </a:r>
            <a:endParaRPr lang="cs-CZ" sz="2400" dirty="0" smtClean="0">
              <a:latin typeface="Arial" panose="020B0604020202020204" pitchFamily="34" charset="0"/>
            </a:endParaRPr>
          </a:p>
          <a:p>
            <a:r>
              <a:rPr lang="cs-CZ" sz="2400" dirty="0" smtClean="0">
                <a:latin typeface="Arial" panose="020B0604020202020204" pitchFamily="34" charset="0"/>
              </a:rPr>
              <a:t>–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rychlá </a:t>
            </a:r>
            <a:r>
              <a:rPr lang="cs-CZ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vlákna</a:t>
            </a:r>
            <a:r>
              <a:rPr lang="cs-CZ" sz="2400" dirty="0" err="1">
                <a:latin typeface="Arial" panose="020B0604020202020204" pitchFamily="34" charset="0"/>
              </a:rPr>
              <a:t>•př</a:t>
            </a:r>
            <a:r>
              <a:rPr lang="cs-CZ" sz="2400" dirty="0">
                <a:latin typeface="Arial" panose="020B0604020202020204" pitchFamily="34" charset="0"/>
              </a:rPr>
              <a:t>. převažují v okohybných </a:t>
            </a:r>
            <a:r>
              <a:rPr lang="cs-CZ" sz="2400" dirty="0" smtClean="0">
                <a:latin typeface="Arial" panose="020B0604020202020204" pitchFamily="34" charset="0"/>
              </a:rPr>
              <a:t>svalech</a:t>
            </a:r>
          </a:p>
          <a:p>
            <a:r>
              <a:rPr lang="cs-CZ" sz="2400" dirty="0" smtClean="0">
                <a:latin typeface="Arial" panose="020B0604020202020204" pitchFamily="34" charset="0"/>
              </a:rPr>
              <a:t>–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Smíšená vlákna </a:t>
            </a:r>
            <a:r>
              <a:rPr lang="cs-CZ" sz="2400" dirty="0">
                <a:latin typeface="Arial" panose="020B0604020202020204" pitchFamily="34" charset="0"/>
              </a:rPr>
              <a:t>(oxidativně glykolytická)</a:t>
            </a:r>
            <a:endParaRPr lang="cs-CZ" sz="24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3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691"/>
    </mc:Choice>
    <mc:Fallback>
      <p:transition spd="slow" advTm="137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7400" y="1"/>
            <a:ext cx="10566400" cy="1073538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Kosterní svalovina – struktura svalu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900" y="1005137"/>
            <a:ext cx="5599113" cy="5171826"/>
          </a:xfrm>
        </p:spPr>
        <p:txBody>
          <a:bodyPr>
            <a:normAutofit lnSpcReduction="10000"/>
          </a:bodyPr>
          <a:lstStyle/>
          <a:p>
            <a:r>
              <a:rPr lang="cs-CZ" sz="2400" dirty="0" err="1" smtClean="0">
                <a:solidFill>
                  <a:srgbClr val="C00000"/>
                </a:solidFill>
              </a:rPr>
              <a:t>Myofilamenta</a:t>
            </a:r>
            <a:r>
              <a:rPr lang="cs-CZ" sz="2400" dirty="0" smtClean="0"/>
              <a:t> – </a:t>
            </a:r>
            <a:r>
              <a:rPr lang="cs-CZ" sz="2400" dirty="0" smtClean="0">
                <a:solidFill>
                  <a:srgbClr val="C00000"/>
                </a:solidFill>
              </a:rPr>
              <a:t>myofibrily</a:t>
            </a:r>
            <a:r>
              <a:rPr lang="cs-CZ" sz="2400" dirty="0" smtClean="0"/>
              <a:t> (aktin, myozin …) - svalové vlákno – svazek svalových vláken – sval </a:t>
            </a:r>
          </a:p>
          <a:p>
            <a:r>
              <a:rPr lang="cs-CZ" sz="2400" dirty="0" smtClean="0">
                <a:solidFill>
                  <a:srgbClr val="C00000"/>
                </a:solidFill>
              </a:rPr>
              <a:t>Vazivové obaly</a:t>
            </a:r>
            <a:r>
              <a:rPr lang="cs-CZ" sz="2400" dirty="0" smtClean="0"/>
              <a:t>: </a:t>
            </a:r>
            <a:r>
              <a:rPr lang="cs-CZ" sz="2400" dirty="0" err="1" smtClean="0"/>
              <a:t>endo</a:t>
            </a:r>
            <a:r>
              <a:rPr lang="cs-CZ" sz="2400" dirty="0" smtClean="0"/>
              <a:t>, peri a </a:t>
            </a:r>
            <a:r>
              <a:rPr lang="cs-CZ" sz="2400" dirty="0" err="1" smtClean="0"/>
              <a:t>epimysium</a:t>
            </a:r>
            <a:r>
              <a:rPr lang="cs-CZ" sz="2400" dirty="0" smtClean="0"/>
              <a:t> – ř. </a:t>
            </a:r>
            <a:r>
              <a:rPr lang="cs-CZ" sz="2400" dirty="0" err="1" smtClean="0"/>
              <a:t>vl</a:t>
            </a:r>
            <a:r>
              <a:rPr lang="cs-CZ" sz="2400" dirty="0" smtClean="0"/>
              <a:t>. pojivo</a:t>
            </a:r>
          </a:p>
          <a:p>
            <a:pPr marL="0" indent="0">
              <a:buNone/>
            </a:pPr>
            <a:r>
              <a:rPr lang="cs-CZ" sz="2400" dirty="0" smtClean="0"/>
              <a:t>s. vlákno – sarkolema, bazální membrána, </a:t>
            </a:r>
            <a:r>
              <a:rPr lang="cs-CZ" sz="2400" b="1" dirty="0" err="1" smtClean="0"/>
              <a:t>endo</a:t>
            </a:r>
            <a:endParaRPr lang="cs-CZ" sz="2400" b="1" dirty="0"/>
          </a:p>
          <a:p>
            <a:pPr marL="0" indent="0">
              <a:buNone/>
            </a:pPr>
            <a:r>
              <a:rPr lang="cs-CZ" sz="2400" dirty="0"/>
              <a:t>s</a:t>
            </a:r>
            <a:r>
              <a:rPr lang="cs-CZ" sz="2400" dirty="0" smtClean="0"/>
              <a:t>vazky s. vláken - </a:t>
            </a:r>
            <a:r>
              <a:rPr lang="cs-CZ" sz="2400" b="1" dirty="0"/>
              <a:t>p</a:t>
            </a:r>
            <a:r>
              <a:rPr lang="cs-CZ" sz="2400" b="1" dirty="0" smtClean="0"/>
              <a:t>eri </a:t>
            </a:r>
          </a:p>
          <a:p>
            <a:pPr marL="0" indent="0">
              <a:buNone/>
            </a:pPr>
            <a:r>
              <a:rPr lang="cs-CZ" sz="2400" dirty="0"/>
              <a:t>v</a:t>
            </a:r>
            <a:r>
              <a:rPr lang="cs-CZ" sz="2400" dirty="0" smtClean="0"/>
              <a:t>íce svazků tvoří sval – </a:t>
            </a:r>
            <a:r>
              <a:rPr lang="cs-CZ" sz="2400" b="1" dirty="0" err="1" smtClean="0"/>
              <a:t>epi</a:t>
            </a:r>
            <a:r>
              <a:rPr lang="cs-CZ" sz="2400" b="1" dirty="0" smtClean="0"/>
              <a:t> </a:t>
            </a:r>
            <a:r>
              <a:rPr lang="cs-CZ" sz="2400" dirty="0" smtClean="0"/>
              <a:t>(vazivová pochva)</a:t>
            </a:r>
            <a:endParaRPr lang="cs-CZ" sz="2400" dirty="0"/>
          </a:p>
          <a:p>
            <a:r>
              <a:rPr lang="cs-CZ" sz="2400" dirty="0" smtClean="0">
                <a:solidFill>
                  <a:srgbClr val="C00000"/>
                </a:solidFill>
              </a:rPr>
              <a:t>Přechod svalu ve šlac</a:t>
            </a:r>
            <a:r>
              <a:rPr lang="cs-CZ" sz="2400" dirty="0" smtClean="0">
                <a:solidFill>
                  <a:srgbClr val="FF0000"/>
                </a:solidFill>
              </a:rPr>
              <a:t>hy</a:t>
            </a:r>
            <a:r>
              <a:rPr lang="cs-CZ" sz="2400" dirty="0" smtClean="0"/>
              <a:t> </a:t>
            </a:r>
          </a:p>
          <a:p>
            <a:pPr marL="0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  (</a:t>
            </a:r>
            <a:r>
              <a:rPr lang="cs-CZ" sz="2400" dirty="0" err="1" smtClean="0">
                <a:solidFill>
                  <a:srgbClr val="002060"/>
                </a:solidFill>
              </a:rPr>
              <a:t>myotendinózní</a:t>
            </a:r>
            <a:r>
              <a:rPr lang="cs-CZ" sz="2400" dirty="0" smtClean="0">
                <a:solidFill>
                  <a:srgbClr val="002060"/>
                </a:solidFill>
              </a:rPr>
              <a:t> spojení</a:t>
            </a:r>
            <a:r>
              <a:rPr lang="cs-CZ" sz="2400" dirty="0" smtClean="0"/>
              <a:t>):</a:t>
            </a:r>
          </a:p>
          <a:p>
            <a:pPr marL="0" indent="0">
              <a:buNone/>
            </a:pPr>
            <a:r>
              <a:rPr lang="cs-CZ" sz="2400" dirty="0" smtClean="0"/>
              <a:t>kolagenní vlákna šlachy i obaly s. vláken do sebe přecházejí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2926"/>
          <a:stretch/>
        </p:blipFill>
        <p:spPr>
          <a:xfrm>
            <a:off x="5943601" y="1005137"/>
            <a:ext cx="6248400" cy="5852863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51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957"/>
    </mc:Choice>
    <mc:Fallback>
      <p:transition spd="slow" advTm="144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9700" y="158994"/>
            <a:ext cx="11629166" cy="669900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775473" y="255813"/>
            <a:ext cx="976794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C00000"/>
                </a:solidFill>
              </a:rPr>
              <a:t>Vazivové obaly</a:t>
            </a:r>
            <a:r>
              <a:rPr lang="cs-CZ" sz="2800" dirty="0">
                <a:solidFill>
                  <a:prstClr val="black"/>
                </a:solidFill>
              </a:rPr>
              <a:t>: </a:t>
            </a:r>
            <a:r>
              <a:rPr lang="cs-CZ" sz="2800" dirty="0" err="1">
                <a:solidFill>
                  <a:prstClr val="black"/>
                </a:solidFill>
              </a:rPr>
              <a:t>endo</a:t>
            </a:r>
            <a:r>
              <a:rPr lang="cs-CZ" sz="2800" dirty="0">
                <a:solidFill>
                  <a:prstClr val="black"/>
                </a:solidFill>
              </a:rPr>
              <a:t>, peri a </a:t>
            </a:r>
            <a:r>
              <a:rPr lang="cs-CZ" sz="2800" dirty="0" err="1">
                <a:solidFill>
                  <a:prstClr val="black"/>
                </a:solidFill>
              </a:rPr>
              <a:t>epimysium</a:t>
            </a:r>
            <a:r>
              <a:rPr lang="cs-CZ" sz="2800" dirty="0">
                <a:solidFill>
                  <a:prstClr val="black"/>
                </a:solidFill>
              </a:rPr>
              <a:t> – ř. </a:t>
            </a:r>
            <a:r>
              <a:rPr lang="cs-CZ" sz="2800" dirty="0" err="1">
                <a:solidFill>
                  <a:prstClr val="black"/>
                </a:solidFill>
              </a:rPr>
              <a:t>vl</a:t>
            </a:r>
            <a:r>
              <a:rPr lang="cs-CZ" sz="2800" dirty="0">
                <a:solidFill>
                  <a:prstClr val="black"/>
                </a:solidFill>
              </a:rPr>
              <a:t>. pojivo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9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49"/>
    </mc:Choice>
    <mc:Fallback>
      <p:transition spd="slow" advTm="33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49" y="1168400"/>
            <a:ext cx="7663962" cy="56895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1077575" cy="92075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Kosterní svalovina – struktura svalového vlákna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04926"/>
            <a:ext cx="4976812" cy="4110038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Žíhání - střídají </a:t>
            </a:r>
            <a:r>
              <a:rPr lang="cs-CZ" dirty="0"/>
              <a:t>se </a:t>
            </a:r>
            <a:r>
              <a:rPr lang="cs-CZ" dirty="0" smtClean="0"/>
              <a:t>proužky: </a:t>
            </a:r>
          </a:p>
          <a:p>
            <a:pPr marL="0" indent="0">
              <a:buNone/>
            </a:pPr>
            <a:r>
              <a:rPr lang="cs-CZ" b="1" dirty="0" smtClean="0"/>
              <a:t>tmavé</a:t>
            </a:r>
            <a:r>
              <a:rPr lang="cs-CZ" dirty="0" smtClean="0"/>
              <a:t> (anizotropní, dvojlomné, A-proužky)</a:t>
            </a:r>
          </a:p>
          <a:p>
            <a:pPr marL="0" indent="0">
              <a:buNone/>
            </a:pPr>
            <a:r>
              <a:rPr lang="cs-CZ" b="1" dirty="0" smtClean="0"/>
              <a:t>světlé</a:t>
            </a:r>
            <a:r>
              <a:rPr lang="cs-CZ" dirty="0" smtClean="0"/>
              <a:t> (izotropní, </a:t>
            </a:r>
            <a:r>
              <a:rPr lang="cs-CZ" dirty="0" err="1" smtClean="0"/>
              <a:t>jednol</a:t>
            </a:r>
            <a:r>
              <a:rPr lang="cs-CZ" dirty="0" smtClean="0"/>
              <a:t>., I-proužky)</a:t>
            </a:r>
          </a:p>
          <a:p>
            <a:pPr marL="0" indent="0">
              <a:buNone/>
            </a:pPr>
            <a:r>
              <a:rPr lang="cs-CZ" dirty="0" smtClean="0"/>
              <a:t>Mezi nimi tmavá Z linie (</a:t>
            </a:r>
            <a:r>
              <a:rPr lang="cs-CZ" dirty="0" err="1" smtClean="0"/>
              <a:t>telofragma</a:t>
            </a:r>
            <a:r>
              <a:rPr lang="cs-CZ" dirty="0" smtClean="0"/>
              <a:t>), </a:t>
            </a:r>
            <a:r>
              <a:rPr lang="cs-CZ" dirty="0" err="1" smtClean="0"/>
              <a:t>Hensenův</a:t>
            </a:r>
            <a:r>
              <a:rPr lang="cs-CZ" dirty="0" smtClean="0"/>
              <a:t> proužek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Sarkomera</a:t>
            </a:r>
            <a:r>
              <a:rPr lang="cs-CZ" dirty="0" smtClean="0"/>
              <a:t> Z </a:t>
            </a:r>
            <a:r>
              <a:rPr lang="cs-CZ" sz="2000" dirty="0" err="1" smtClean="0"/>
              <a:t>telofragma</a:t>
            </a:r>
            <a:r>
              <a:rPr lang="cs-CZ" dirty="0" smtClean="0"/>
              <a:t>-Z </a:t>
            </a:r>
            <a:r>
              <a:rPr lang="cs-CZ" sz="2000" dirty="0" err="1" smtClean="0"/>
              <a:t>telofragma</a:t>
            </a:r>
            <a:r>
              <a:rPr lang="cs-CZ" dirty="0" smtClean="0"/>
              <a:t> (2,5 µm)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7780" y="5767149"/>
            <a:ext cx="4801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Umístění tenkých a tlustých filament v </a:t>
            </a:r>
            <a:r>
              <a:rPr lang="cs-CZ" dirty="0" err="1" smtClean="0"/>
              <a:t>sarkomeře</a:t>
            </a:r>
            <a:endParaRPr lang="cs-CZ" dirty="0" smtClean="0"/>
          </a:p>
          <a:p>
            <a:r>
              <a:rPr lang="cs-CZ" dirty="0" smtClean="0"/>
              <a:t>Molekulární struktura těchto filament</a:t>
            </a: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2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257"/>
    </mc:Choice>
    <mc:Fallback>
      <p:transition spd="slow" advTm="119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kt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7" y="3385346"/>
            <a:ext cx="37052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svalový pohy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r="6541"/>
          <a:stretch>
            <a:fillRect/>
          </a:stretch>
        </p:blipFill>
        <p:spPr bwMode="auto">
          <a:xfrm>
            <a:off x="8229600" y="1985170"/>
            <a:ext cx="3814537" cy="36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val pohyb"/>
          <p:cNvPicPr>
            <a:picLocks noChangeAspect="1" noChangeArrowheads="1"/>
          </p:cNvPicPr>
          <p:nvPr/>
        </p:nvPicPr>
        <p:blipFill>
          <a:blip r:embed="rId6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225" y="220663"/>
            <a:ext cx="3341912" cy="155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38200" y="207964"/>
            <a:ext cx="10515600" cy="985838"/>
          </a:xfrm>
        </p:spPr>
        <p:txBody>
          <a:bodyPr/>
          <a:lstStyle/>
          <a:p>
            <a:pPr algn="ctr"/>
            <a:r>
              <a:rPr lang="cs-CZ" b="1" dirty="0" smtClean="0"/>
              <a:t>Kontraktilní proteiny</a:t>
            </a:r>
            <a:endParaRPr lang="cs-CZ" b="1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09548" y="1209677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F-aktin – polymerizace G aktinu, vazebné místo pro myozin</a:t>
            </a:r>
          </a:p>
          <a:p>
            <a:endParaRPr lang="cs-CZ" dirty="0" smtClean="0"/>
          </a:p>
          <a:p>
            <a:r>
              <a:rPr lang="cs-CZ" dirty="0" err="1" smtClean="0"/>
              <a:t>Tropomyozin</a:t>
            </a:r>
            <a:r>
              <a:rPr lang="cs-CZ" dirty="0" smtClean="0"/>
              <a:t> – dvoušroubovice kolem aktinu</a:t>
            </a:r>
          </a:p>
          <a:p>
            <a:endParaRPr lang="cs-CZ" dirty="0" smtClean="0"/>
          </a:p>
          <a:p>
            <a:r>
              <a:rPr lang="cs-CZ" dirty="0" smtClean="0"/>
              <a:t>Troponin -3 podjednotky: T, C, I </a:t>
            </a:r>
          </a:p>
          <a:p>
            <a:endParaRPr lang="cs-CZ" dirty="0" smtClean="0"/>
          </a:p>
          <a:p>
            <a:r>
              <a:rPr lang="cs-CZ" dirty="0" smtClean="0"/>
              <a:t>Myozin – tvar golfové hole</a:t>
            </a:r>
          </a:p>
          <a:p>
            <a:pPr marL="0" indent="0">
              <a:buNone/>
            </a:pPr>
            <a:r>
              <a:rPr lang="cs-CZ" dirty="0" smtClean="0"/>
              <a:t>  - vazebné místo pro ATP</a:t>
            </a:r>
          </a:p>
          <a:p>
            <a:pPr marL="0" indent="0">
              <a:buNone/>
            </a:pPr>
            <a:r>
              <a:rPr lang="cs-CZ" dirty="0" smtClean="0"/>
              <a:t>  - pro aktin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- </a:t>
            </a:r>
            <a:r>
              <a:rPr lang="cs-CZ" dirty="0" err="1" smtClean="0"/>
              <a:t>ATPázová</a:t>
            </a:r>
            <a:r>
              <a:rPr lang="cs-CZ" dirty="0" smtClean="0"/>
              <a:t> aktivita</a:t>
            </a:r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54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115"/>
    </mc:Choice>
    <mc:Fallback>
      <p:transition spd="slow" advTm="123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139700"/>
            <a:ext cx="10515600" cy="74295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Přenos vzruchu a mechanismus kontrakce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1762" y="749635"/>
            <a:ext cx="11606211" cy="3898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rgbClr val="C00000"/>
                </a:solidFill>
              </a:rPr>
              <a:t>Nervosvalová ploténka: </a:t>
            </a:r>
          </a:p>
          <a:p>
            <a:pPr marL="0" indent="0">
              <a:buNone/>
            </a:pPr>
            <a:r>
              <a:rPr lang="cs-CZ" dirty="0" smtClean="0"/>
              <a:t>motorické nervové vlákno – </a:t>
            </a:r>
            <a:r>
              <a:rPr lang="cs-CZ" dirty="0" smtClean="0">
                <a:solidFill>
                  <a:srgbClr val="C00000"/>
                </a:solidFill>
              </a:rPr>
              <a:t>acetylcholin</a:t>
            </a:r>
            <a:r>
              <a:rPr lang="cs-CZ" dirty="0" smtClean="0"/>
              <a:t> – depolarizace sarkolemy – přenos depolarizace na sarkoplazmatické retikulum – vylití Ca</a:t>
            </a:r>
            <a:r>
              <a:rPr lang="cs-CZ" baseline="30000" dirty="0" smtClean="0"/>
              <a:t>2+</a:t>
            </a:r>
            <a:r>
              <a:rPr lang="cs-CZ" dirty="0" smtClean="0"/>
              <a:t> - vazba na troponin – změna prostorové konfigurace </a:t>
            </a:r>
            <a:r>
              <a:rPr lang="cs-CZ" dirty="0" smtClean="0">
                <a:solidFill>
                  <a:srgbClr val="C00000"/>
                </a:solidFill>
              </a:rPr>
              <a:t>troponin- </a:t>
            </a:r>
            <a:r>
              <a:rPr lang="cs-CZ" dirty="0" err="1" smtClean="0">
                <a:solidFill>
                  <a:srgbClr val="C00000"/>
                </a:solidFill>
              </a:rPr>
              <a:t>tropomyozinového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smtClean="0"/>
              <a:t>komplexu - uvolnění vazebného místa pro aktin – vazba aktinu na myozin – posun tenkého </a:t>
            </a:r>
            <a:r>
              <a:rPr lang="cs-CZ" dirty="0" err="1" smtClean="0"/>
              <a:t>filamenta</a:t>
            </a:r>
            <a:r>
              <a:rPr lang="cs-CZ" dirty="0" smtClean="0"/>
              <a:t> do středu </a:t>
            </a:r>
            <a:r>
              <a:rPr lang="cs-CZ" dirty="0" err="1" smtClean="0"/>
              <a:t>sarkomery</a:t>
            </a:r>
            <a:r>
              <a:rPr lang="cs-CZ" dirty="0" smtClean="0"/>
              <a:t> – kontrakce 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2473" r="3986" b="28575"/>
          <a:stretch/>
        </p:blipFill>
        <p:spPr>
          <a:xfrm>
            <a:off x="5092700" y="3236241"/>
            <a:ext cx="6805734" cy="362175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31762" y="4025900"/>
            <a:ext cx="4858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Zastavení impulzu -  konec depolarizace Ca</a:t>
            </a:r>
            <a:r>
              <a:rPr lang="cs-CZ" sz="2400" baseline="30000" dirty="0" smtClean="0"/>
              <a:t>2+</a:t>
            </a:r>
            <a:r>
              <a:rPr lang="cs-CZ" sz="2400" dirty="0" smtClean="0"/>
              <a:t> ze sarkoplasmy na </a:t>
            </a:r>
            <a:r>
              <a:rPr lang="cs-CZ" sz="2400" dirty="0" err="1" smtClean="0"/>
              <a:t>sarkopl</a:t>
            </a:r>
            <a:r>
              <a:rPr lang="cs-CZ" sz="2400" dirty="0" smtClean="0"/>
              <a:t>. </a:t>
            </a:r>
            <a:r>
              <a:rPr lang="cs-CZ" sz="2400" dirty="0"/>
              <a:t>r</a:t>
            </a:r>
            <a:r>
              <a:rPr lang="cs-CZ" sz="2400" dirty="0" smtClean="0"/>
              <a:t>etikulum – obnova troponin – </a:t>
            </a:r>
            <a:r>
              <a:rPr lang="cs-CZ" sz="2400" dirty="0" err="1" smtClean="0"/>
              <a:t>tropomyozinového</a:t>
            </a:r>
            <a:r>
              <a:rPr lang="cs-CZ" sz="2400" dirty="0" smtClean="0"/>
              <a:t> komplexu - pasivní návrat filament do </a:t>
            </a:r>
            <a:r>
              <a:rPr lang="cs-CZ" sz="2400" dirty="0" err="1" smtClean="0"/>
              <a:t>relax</a:t>
            </a:r>
            <a:r>
              <a:rPr lang="cs-CZ" sz="2400" dirty="0" smtClean="0"/>
              <a:t>. stavu</a:t>
            </a:r>
            <a:endParaRPr lang="cs-CZ" sz="24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2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858"/>
    </mc:Choice>
    <mc:Fallback>
      <p:transition spd="slow" advTm="15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1042</Words>
  <Application>Microsoft Office PowerPoint</Application>
  <PresentationFormat>Vlastní</PresentationFormat>
  <Paragraphs>95</Paragraphs>
  <Slides>31</Slides>
  <Notes>0</Notes>
  <HiddenSlides>0</HiddenSlides>
  <MMClips>31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33" baseType="lpstr">
      <vt:lpstr>1_Motiv Office</vt:lpstr>
      <vt:lpstr>Výchozí návrh</vt:lpstr>
      <vt:lpstr>Svalové tkáně</vt:lpstr>
      <vt:lpstr>Pohybová soustava - bezobratlí </vt:lpstr>
      <vt:lpstr>Prezentace aplikace PowerPoint</vt:lpstr>
      <vt:lpstr>Prezentace aplikace PowerPoint</vt:lpstr>
      <vt:lpstr>Kosterní svalovina – struktura svalu</vt:lpstr>
      <vt:lpstr>Prezentace aplikace PowerPoint</vt:lpstr>
      <vt:lpstr>Kosterní svalovina – struktura svalového vlákna</vt:lpstr>
      <vt:lpstr>Kontraktilní proteiny</vt:lpstr>
      <vt:lpstr>Přenos vzruchu a mechanismus kontrakce</vt:lpstr>
      <vt:lpstr>Srdeční svalovina</vt:lpstr>
      <vt:lpstr>Mechanismus kontrakce srdeční svaloviny</vt:lpstr>
      <vt:lpstr>Prezentace aplikace PowerPoint</vt:lpstr>
      <vt:lpstr>Prezentace aplikace PowerPoint</vt:lpstr>
      <vt:lpstr>Prezentace aplikace PowerPoint</vt:lpstr>
      <vt:lpstr>Prezentace aplikace PowerPoint</vt:lpstr>
      <vt:lpstr>Hladká svalovina</vt:lpstr>
      <vt:lpstr>Kontrakce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Žákovská</dc:creator>
  <cp:lastModifiedBy>Alena Žákovská</cp:lastModifiedBy>
  <cp:revision>37</cp:revision>
  <cp:lastPrinted>2018-03-14T18:32:14Z</cp:lastPrinted>
  <dcterms:created xsi:type="dcterms:W3CDTF">2018-03-13T12:32:38Z</dcterms:created>
  <dcterms:modified xsi:type="dcterms:W3CDTF">2020-04-04T13:12:00Z</dcterms:modified>
</cp:coreProperties>
</file>