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58457-5A0B-4267-90B5-47866E87B721}" type="datetimeFigureOut">
              <a:rPr lang="cs-CZ" smtClean="0"/>
              <a:t>24.02.2020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27B87-CD6D-4912-8CB1-75D2708608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1450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58457-5A0B-4267-90B5-47866E87B721}" type="datetimeFigureOut">
              <a:rPr lang="cs-CZ" smtClean="0"/>
              <a:t>24.02.2020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27B87-CD6D-4912-8CB1-75D2708608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0134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58457-5A0B-4267-90B5-47866E87B721}" type="datetimeFigureOut">
              <a:rPr lang="cs-CZ" smtClean="0"/>
              <a:t>24.02.2020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27B87-CD6D-4912-8CB1-75D2708608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1477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58457-5A0B-4267-90B5-47866E87B721}" type="datetimeFigureOut">
              <a:rPr lang="cs-CZ" smtClean="0"/>
              <a:t>24.02.2020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27B87-CD6D-4912-8CB1-75D2708608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3877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58457-5A0B-4267-90B5-47866E87B721}" type="datetimeFigureOut">
              <a:rPr lang="cs-CZ" smtClean="0"/>
              <a:t>24.02.2020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27B87-CD6D-4912-8CB1-75D2708608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6984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58457-5A0B-4267-90B5-47866E87B721}" type="datetimeFigureOut">
              <a:rPr lang="cs-CZ" smtClean="0"/>
              <a:t>24.02.2020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27B87-CD6D-4912-8CB1-75D2708608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4092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58457-5A0B-4267-90B5-47866E87B721}" type="datetimeFigureOut">
              <a:rPr lang="cs-CZ" smtClean="0"/>
              <a:t>24.02.2020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27B87-CD6D-4912-8CB1-75D2708608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3607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58457-5A0B-4267-90B5-47866E87B721}" type="datetimeFigureOut">
              <a:rPr lang="cs-CZ" smtClean="0"/>
              <a:t>24.02.2020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27B87-CD6D-4912-8CB1-75D2708608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9258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58457-5A0B-4267-90B5-47866E87B721}" type="datetimeFigureOut">
              <a:rPr lang="cs-CZ" smtClean="0"/>
              <a:t>24.02.2020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27B87-CD6D-4912-8CB1-75D2708608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6376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58457-5A0B-4267-90B5-47866E87B721}" type="datetimeFigureOut">
              <a:rPr lang="cs-CZ" smtClean="0"/>
              <a:t>24.02.2020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27B87-CD6D-4912-8CB1-75D2708608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5565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58457-5A0B-4267-90B5-47866E87B721}" type="datetimeFigureOut">
              <a:rPr lang="cs-CZ" smtClean="0"/>
              <a:t>24.02.2020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27B87-CD6D-4912-8CB1-75D2708608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3893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58457-5A0B-4267-90B5-47866E87B721}" type="datetimeFigureOut">
              <a:rPr lang="cs-CZ" smtClean="0"/>
              <a:t>24.02.2020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27B87-CD6D-4912-8CB1-75D2708608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4895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Úvod do cvičení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7717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7912" y="67732"/>
            <a:ext cx="9153822" cy="664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831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7895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sz="4000" b="1" dirty="0" smtClean="0">
                <a:solidFill>
                  <a:srgbClr val="FFC000"/>
                </a:solidFill>
              </a:rPr>
              <a:t>POKYNY PRO STUDENTY VE CVIČENÍ Z obecné zoologie: </a:t>
            </a:r>
            <a:r>
              <a:rPr lang="pl-PL" sz="4000" dirty="0" smtClean="0"/>
              <a:t/>
            </a:r>
            <a:br>
              <a:rPr lang="pl-PL" sz="4000" dirty="0" smtClean="0"/>
            </a:b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04513"/>
            <a:ext cx="10515600" cy="515859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 smtClean="0"/>
              <a:t>1. </a:t>
            </a:r>
            <a:r>
              <a:rPr lang="cs-CZ" dirty="0" smtClean="0">
                <a:solidFill>
                  <a:srgbClr val="FF0000"/>
                </a:solidFill>
              </a:rPr>
              <a:t>Bezpečnost práce: ve cvičení obecné zoologie hrozí nebezpečí úrazu nebo poškození zdraví při práci: </a:t>
            </a:r>
          </a:p>
          <a:p>
            <a:pPr>
              <a:buFontTx/>
              <a:buChar char="-"/>
            </a:pPr>
            <a:r>
              <a:rPr lang="cs-CZ" dirty="0" smtClean="0"/>
              <a:t>s elektrickým proudem  </a:t>
            </a:r>
          </a:p>
          <a:p>
            <a:pPr marL="0" indent="0">
              <a:buNone/>
            </a:pPr>
            <a:r>
              <a:rPr lang="cs-CZ" dirty="0" smtClean="0"/>
              <a:t>- s preparačními nástroji a mikroskopickými sklíčky </a:t>
            </a:r>
          </a:p>
          <a:p>
            <a:pPr marL="0" indent="0">
              <a:buNone/>
            </a:pPr>
            <a:r>
              <a:rPr lang="cs-CZ" dirty="0" smtClean="0"/>
              <a:t>- s chemikáliemi (čištění preparátů) </a:t>
            </a:r>
          </a:p>
          <a:p>
            <a:pPr>
              <a:buFontTx/>
              <a:buChar char="-"/>
            </a:pPr>
            <a:r>
              <a:rPr lang="cs-CZ" dirty="0" smtClean="0"/>
              <a:t>s biologickým materiálem </a:t>
            </a:r>
          </a:p>
          <a:p>
            <a:pPr marL="0" indent="0">
              <a:buNone/>
            </a:pPr>
            <a:r>
              <a:rPr lang="cs-CZ" dirty="0" smtClean="0"/>
              <a:t>2. </a:t>
            </a:r>
            <a:r>
              <a:rPr lang="cs-CZ" dirty="0" smtClean="0">
                <a:solidFill>
                  <a:srgbClr val="FF0000"/>
                </a:solidFill>
              </a:rPr>
              <a:t>Ochranné pomůcky: pláště dle vlastního uvážení, rukavice jsou ve cvičení k dispozici (týká se jen několika úloh). </a:t>
            </a:r>
          </a:p>
          <a:p>
            <a:pPr marL="0" indent="0">
              <a:buNone/>
            </a:pPr>
            <a:r>
              <a:rPr lang="cs-CZ" dirty="0" smtClean="0"/>
              <a:t>3. </a:t>
            </a:r>
            <a:r>
              <a:rPr lang="cs-CZ" dirty="0" smtClean="0">
                <a:solidFill>
                  <a:srgbClr val="FF0000"/>
                </a:solidFill>
              </a:rPr>
              <a:t>Udělení zápočtu:</a:t>
            </a:r>
            <a:r>
              <a:rPr lang="cs-CZ" dirty="0" smtClean="0"/>
              <a:t> Pro udělení zápočtu je nutné: – Účast  ve cvičení – cvičení jsou povinná. V průběhu semestru není tolerována žádná absence. Na podobě protokolu při absenci je nutné se dohodnout s vyučujícím. Ve výjimečných případech déletrvajících absencí (nemoc, cesta do zahraničí apod.) je nutné se předem s vyučujícím domluvit na řešení.  Náhrada st. </a:t>
            </a:r>
            <a:r>
              <a:rPr lang="cs-CZ" dirty="0"/>
              <a:t>s</a:t>
            </a:r>
            <a:r>
              <a:rPr lang="cs-CZ" dirty="0" smtClean="0"/>
              <a:t>vátku?</a:t>
            </a:r>
          </a:p>
          <a:p>
            <a:pPr marL="0" indent="0">
              <a:buNone/>
            </a:pPr>
            <a:r>
              <a:rPr lang="cs-CZ" dirty="0" smtClean="0"/>
              <a:t>– Protokoly uznané vyučujícím </a:t>
            </a:r>
          </a:p>
          <a:p>
            <a:pPr marL="0" indent="0">
              <a:buNone/>
            </a:pPr>
            <a:r>
              <a:rPr lang="cs-CZ" dirty="0" smtClean="0"/>
              <a:t>– Závěrečné poznávání preparátů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4318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40" y="67198"/>
            <a:ext cx="4010823" cy="3008118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791" y="67199"/>
            <a:ext cx="3904891" cy="292866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62" y="3488957"/>
            <a:ext cx="4060166" cy="304512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899" y="3653286"/>
            <a:ext cx="4768844" cy="2692994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2261345" y="3093370"/>
            <a:ext cx="1603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Lamblia</a:t>
            </a:r>
            <a:r>
              <a:rPr lang="cs-CZ" dirty="0" smtClean="0"/>
              <a:t> </a:t>
            </a:r>
            <a:r>
              <a:rPr lang="cs-CZ" dirty="0" err="1" smtClean="0"/>
              <a:t>střevni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908202" y="6560338"/>
            <a:ext cx="3521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Trypanosoma </a:t>
            </a:r>
            <a:r>
              <a:rPr lang="cs-CZ" dirty="0" err="1" smtClean="0"/>
              <a:t>spavičná</a:t>
            </a:r>
            <a:r>
              <a:rPr lang="cs-CZ" dirty="0" smtClean="0"/>
              <a:t> (</a:t>
            </a:r>
            <a:r>
              <a:rPr lang="cs-CZ" dirty="0" err="1" smtClean="0"/>
              <a:t>gambiense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7887747" y="6375672"/>
            <a:ext cx="2785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Trypanosoma ptačí v klíštěti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8267734" y="3216711"/>
            <a:ext cx="1603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Lamblia</a:t>
            </a:r>
            <a:r>
              <a:rPr lang="cs-CZ" dirty="0" smtClean="0"/>
              <a:t> </a:t>
            </a:r>
            <a:r>
              <a:rPr lang="cs-CZ" dirty="0" err="1" smtClean="0"/>
              <a:t>střevni</a:t>
            </a:r>
            <a:endParaRPr lang="cs-CZ" dirty="0"/>
          </a:p>
        </p:txBody>
      </p:sp>
      <p:graphicFrame>
        <p:nvGraphicFramePr>
          <p:cNvPr id="16" name="Tabulka 15"/>
          <p:cNvGraphicFramePr>
            <a:graphicFrameLocks noGrp="1"/>
          </p:cNvGraphicFramePr>
          <p:nvPr>
            <p:extLst/>
          </p:nvPr>
        </p:nvGraphicFramePr>
        <p:xfrm>
          <a:off x="5092928" y="1087997"/>
          <a:ext cx="2658500" cy="640080"/>
        </p:xfrm>
        <a:graphic>
          <a:graphicData uri="http://schemas.openxmlformats.org/drawingml/2006/table">
            <a:tbl>
              <a:tblPr/>
              <a:tblGrid>
                <a:gridCol w="1329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9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sz="1800" b="0" dirty="0" smtClean="0"/>
                        <a:t>KMEN:</a:t>
                      </a:r>
                      <a:r>
                        <a:rPr lang="cs-CZ" sz="1800" b="1" dirty="0" smtClean="0"/>
                        <a:t> FORNICATA</a:t>
                      </a:r>
                      <a:endParaRPr lang="cs-CZ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ulka 16"/>
          <p:cNvGraphicFramePr>
            <a:graphicFrameLocks noGrp="1"/>
          </p:cNvGraphicFramePr>
          <p:nvPr>
            <p:extLst/>
          </p:nvPr>
        </p:nvGraphicFramePr>
        <p:xfrm>
          <a:off x="5146317" y="4359703"/>
          <a:ext cx="3284618" cy="640080"/>
        </p:xfrm>
        <a:graphic>
          <a:graphicData uri="http://schemas.openxmlformats.org/drawingml/2006/table">
            <a:tbl>
              <a:tblPr/>
              <a:tblGrid>
                <a:gridCol w="16423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23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sz="1800" b="0" dirty="0" smtClean="0"/>
                        <a:t>KMEN:</a:t>
                      </a:r>
                      <a:r>
                        <a:rPr lang="cs-CZ" sz="1800" b="1" dirty="0" smtClean="0"/>
                        <a:t> EUGLENOZOA</a:t>
                      </a:r>
                      <a:endParaRPr lang="cs-CZ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2000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18" y="106863"/>
            <a:ext cx="3922743" cy="2942057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160" y="35980"/>
            <a:ext cx="4051840" cy="303888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160" y="3420373"/>
            <a:ext cx="4224068" cy="316805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71" y="3383261"/>
            <a:ext cx="4224068" cy="3168051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863306" y="3097332"/>
            <a:ext cx="2901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Rod Dírkonožci - </a:t>
            </a:r>
            <a:r>
              <a:rPr lang="cs-CZ" dirty="0" err="1" smtClean="0"/>
              <a:t>foraminifera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7944248" y="3074860"/>
            <a:ext cx="11354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dírkonožci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863306" y="6579798"/>
            <a:ext cx="3227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/>
              <a:t>Rod Gregarina</a:t>
            </a:r>
            <a:r>
              <a:rPr lang="cs-CZ" dirty="0" smtClean="0"/>
              <a:t> – </a:t>
            </a:r>
            <a:r>
              <a:rPr lang="cs-CZ" dirty="0" err="1" smtClean="0"/>
              <a:t>ptř</a:t>
            </a:r>
            <a:r>
              <a:rPr lang="cs-CZ" dirty="0" smtClean="0"/>
              <a:t>. hromadinky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8075867" y="6551312"/>
            <a:ext cx="1304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hromadinky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4545661" y="1328793"/>
            <a:ext cx="24635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</a:rPr>
              <a:t>kmen: </a:t>
            </a:r>
            <a:r>
              <a:rPr lang="cs-CZ" dirty="0" smtClean="0">
                <a:latin typeface="Times New Roman" panose="02020603050405020304" pitchFamily="18" charset="0"/>
              </a:rPr>
              <a:t>DÍRKONOŽCI</a:t>
            </a:r>
            <a:endParaRPr lang="cs-CZ" dirty="0">
              <a:latin typeface="Times New Roman" panose="02020603050405020304" pitchFamily="18" charset="0"/>
            </a:endParaRPr>
          </a:p>
          <a:p>
            <a:r>
              <a:rPr lang="cs-CZ" dirty="0" smtClean="0">
                <a:latin typeface="Times New Roman" panose="02020603050405020304" pitchFamily="18" charset="0"/>
              </a:rPr>
              <a:t>FORAMINIFERA</a:t>
            </a:r>
          </a:p>
          <a:p>
            <a:r>
              <a:rPr lang="cs-CZ" dirty="0" smtClean="0">
                <a:latin typeface="Times New Roman" panose="02020603050405020304" pitchFamily="18" charset="0"/>
              </a:rPr>
              <a:t>Mořští prvoci</a:t>
            </a:r>
            <a:endParaRPr lang="cs-CZ" dirty="0">
              <a:latin typeface="Times New Roman" panose="02020603050405020304" pitchFamily="18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4742239" y="4058444"/>
            <a:ext cx="22670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</a:rPr>
              <a:t>kmen: </a:t>
            </a:r>
            <a:r>
              <a:rPr lang="cs-CZ" dirty="0" smtClean="0">
                <a:latin typeface="Times New Roman" panose="02020603050405020304" pitchFamily="18" charset="0"/>
              </a:rPr>
              <a:t>MYZOZOA</a:t>
            </a:r>
            <a:endParaRPr lang="cs-CZ" dirty="0"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99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7895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sz="4000" b="1" dirty="0" smtClean="0">
                <a:solidFill>
                  <a:srgbClr val="FFC000"/>
                </a:solidFill>
              </a:rPr>
              <a:t>POKYNY PRO STUDENTY VE CVIČENÍ Z obecné zoologie: </a:t>
            </a:r>
            <a:r>
              <a:rPr lang="pl-PL" sz="4000" dirty="0" smtClean="0"/>
              <a:t/>
            </a:r>
            <a:br>
              <a:rPr lang="pl-PL" sz="4000" dirty="0" smtClean="0"/>
            </a:b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04513"/>
            <a:ext cx="10515600" cy="515859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 smtClean="0"/>
              <a:t>1. </a:t>
            </a:r>
            <a:r>
              <a:rPr lang="cs-CZ" dirty="0" smtClean="0">
                <a:solidFill>
                  <a:srgbClr val="FF0000"/>
                </a:solidFill>
              </a:rPr>
              <a:t>Bezpečnost práce: ve cvičení obecné zoologie hrozí nebezpečí úrazu nebo poškození zdraví při práci: </a:t>
            </a:r>
          </a:p>
          <a:p>
            <a:pPr>
              <a:buFontTx/>
              <a:buChar char="-"/>
            </a:pPr>
            <a:r>
              <a:rPr lang="cs-CZ" dirty="0" smtClean="0"/>
              <a:t>s elektrickým proudem  </a:t>
            </a:r>
          </a:p>
          <a:p>
            <a:pPr marL="0" indent="0">
              <a:buNone/>
            </a:pPr>
            <a:r>
              <a:rPr lang="cs-CZ" dirty="0" smtClean="0"/>
              <a:t>- s preparačními nástroji a mikroskopickými sklíčky </a:t>
            </a:r>
          </a:p>
          <a:p>
            <a:pPr marL="0" indent="0">
              <a:buNone/>
            </a:pPr>
            <a:r>
              <a:rPr lang="cs-CZ" dirty="0" smtClean="0"/>
              <a:t>- s chemikáliemi (čištění preparátů) </a:t>
            </a:r>
          </a:p>
          <a:p>
            <a:pPr>
              <a:buFontTx/>
              <a:buChar char="-"/>
            </a:pPr>
            <a:r>
              <a:rPr lang="cs-CZ" dirty="0" smtClean="0"/>
              <a:t>s biologickým materiálem </a:t>
            </a:r>
          </a:p>
          <a:p>
            <a:pPr marL="0" indent="0">
              <a:buNone/>
            </a:pPr>
            <a:r>
              <a:rPr lang="cs-CZ" dirty="0" smtClean="0"/>
              <a:t>2. </a:t>
            </a:r>
            <a:r>
              <a:rPr lang="cs-CZ" dirty="0" smtClean="0">
                <a:solidFill>
                  <a:srgbClr val="FF0000"/>
                </a:solidFill>
              </a:rPr>
              <a:t>Ochranné pomůcky: pláště dle vlastního uvážení, rukavice jsou ve cvičení k dispozici (týká se jen několika úloh). </a:t>
            </a:r>
          </a:p>
          <a:p>
            <a:pPr marL="0" indent="0">
              <a:buNone/>
            </a:pPr>
            <a:r>
              <a:rPr lang="cs-CZ" dirty="0" smtClean="0"/>
              <a:t>3. </a:t>
            </a:r>
            <a:r>
              <a:rPr lang="cs-CZ" dirty="0" smtClean="0">
                <a:solidFill>
                  <a:srgbClr val="FF0000"/>
                </a:solidFill>
              </a:rPr>
              <a:t>Udělení zápočtu:</a:t>
            </a:r>
            <a:r>
              <a:rPr lang="cs-CZ" dirty="0" smtClean="0"/>
              <a:t> Pro udělení zápočtu je nutné: – Účast  ve cvičení – cvičení jsou povinná. V průběhu semestru není tolerována žádná absence. Jediná či dvě náhrady budou probíhat 3.5. ve 12.05 nebo 13.00 hod. Na podobě protokolu při absenci je nutné se dohodnout s vyučujícím. Ve výjimečných případech déletrvajících absencí (nemoc, cesta do zahraničí apod.) je nutné se předem s vyučujícím domluvit na řešení.  Alespoň jeden státní svátek bude nahrazen v termínu 21. nebo 22.5.</a:t>
            </a:r>
          </a:p>
          <a:p>
            <a:pPr marL="0" indent="0">
              <a:buNone/>
            </a:pPr>
            <a:r>
              <a:rPr lang="cs-CZ" dirty="0" smtClean="0"/>
              <a:t>– Protokoly uznané vyučujícím </a:t>
            </a:r>
          </a:p>
          <a:p>
            <a:pPr marL="0" indent="0">
              <a:buNone/>
            </a:pPr>
            <a:r>
              <a:rPr lang="cs-CZ" dirty="0" smtClean="0"/>
              <a:t>– Závěrečné poznávání preparátů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6909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r>
              <a:rPr lang="cs-CZ" b="1" dirty="0" smtClean="0">
                <a:solidFill>
                  <a:srgbClr val="FFC000"/>
                </a:solidFill>
              </a:rPr>
              <a:t>Protokoly: </a:t>
            </a:r>
            <a:endParaRPr lang="cs-CZ" b="1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8800" y="1328468"/>
            <a:ext cx="10960100" cy="509773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/>
              <a:t>Na nelinkované listy A4, v záhlaví protokolu z jednotlivých cvičení uvést jméno, skupinu (např. Pá 7.00), datum a téma cvičení. </a:t>
            </a:r>
          </a:p>
          <a:p>
            <a:pPr marL="0" indent="0">
              <a:buNone/>
            </a:pPr>
            <a:r>
              <a:rPr lang="cs-CZ" dirty="0" smtClean="0"/>
              <a:t>• Konečná úprava protokolů je individuální. </a:t>
            </a:r>
          </a:p>
          <a:p>
            <a:pPr marL="0" indent="0">
              <a:buNone/>
            </a:pPr>
            <a:r>
              <a:rPr lang="cs-CZ" dirty="0" smtClean="0"/>
              <a:t>• Jednotlivé listy protokolu spojit sešívačkou. • Protokoly se odevzdávají v průběhu semestru, vždy následující hodinu. V případě vážných nedostatků a chyb musí student protokol přepracovat, nedostatky odstranit a opravený protokol předložit co nejdříve znovu ke kontrole. Neopravené nedostatky v protokolech mohou být důvodem neudělení zápočtu.  </a:t>
            </a:r>
          </a:p>
          <a:p>
            <a:pPr marL="0" indent="0">
              <a:buNone/>
            </a:pPr>
            <a:r>
              <a:rPr lang="cs-CZ" dirty="0" smtClean="0"/>
              <a:t>• Obrázky: kreslit měkkou tužkou, na stránku maximálně 2 obrázky, každý obrázek musí být popsaný (perem), popis co nejvíc podrobný. U každého obrázku musí být uveden: - název preparátu - použité zvětšení - podrobný popis • KRESLÍME V HODINĚ PODLE MIKROSKOPU, NEPŘEKRESLUJEME DOMA!!!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8586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38200" y="1009291"/>
            <a:ext cx="10617200" cy="4994694"/>
          </a:xfrm>
        </p:spPr>
        <p:txBody>
          <a:bodyPr>
            <a:noAutofit/>
          </a:bodyPr>
          <a:lstStyle/>
          <a:p>
            <a:pPr algn="l"/>
            <a:r>
              <a:rPr lang="cs-CZ" sz="3200" b="1" dirty="0" smtClean="0">
                <a:solidFill>
                  <a:srgbClr val="FFC000"/>
                </a:solidFill>
              </a:rPr>
              <a:t>Co do protokolu z tohoto cvičení? </a:t>
            </a:r>
            <a:br>
              <a:rPr lang="cs-CZ" sz="3200" b="1" dirty="0" smtClean="0">
                <a:solidFill>
                  <a:srgbClr val="FFC000"/>
                </a:solidFill>
              </a:rPr>
            </a:br>
            <a:r>
              <a:rPr lang="cs-CZ" sz="3200" dirty="0" smtClean="0"/>
              <a:t>Schéma mikroskopu (můžete nakreslit nebo vytisknout a nalepit) s popisem mechanických a optických částí  Základní pojmy (numerická apertura, rozlišovací schopnost, hloubka ostrosti, pracovní vzdálenost, zvětšení užitečné a prázdné…)</a:t>
            </a:r>
            <a:br>
              <a:rPr lang="cs-CZ" sz="3200" dirty="0" smtClean="0"/>
            </a:br>
            <a:r>
              <a:rPr lang="cs-CZ" sz="3200" dirty="0" smtClean="0"/>
              <a:t>Postup přípravy histologického řezu  </a:t>
            </a:r>
            <a:br>
              <a:rPr lang="cs-CZ" sz="3200" dirty="0" smtClean="0"/>
            </a:br>
            <a:r>
              <a:rPr lang="cs-CZ" sz="3200" dirty="0" smtClean="0"/>
              <a:t>Postup při mikroskopování  </a:t>
            </a:r>
            <a:br>
              <a:rPr lang="cs-CZ" sz="3200" dirty="0" smtClean="0"/>
            </a:br>
            <a:r>
              <a:rPr lang="cs-CZ" sz="3200" dirty="0" smtClean="0"/>
              <a:t>Postup práce s imerzí  </a:t>
            </a:r>
            <a:br>
              <a:rPr lang="cs-CZ" sz="3200" dirty="0" smtClean="0"/>
            </a:br>
            <a:r>
              <a:rPr lang="cs-CZ" sz="3200" dirty="0" smtClean="0"/>
              <a:t>Nákres (s popisky!) a zvětšení pozorovaného preparátu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400041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63600" y="98425"/>
            <a:ext cx="10515600" cy="1325563"/>
          </a:xfrm>
        </p:spPr>
        <p:txBody>
          <a:bodyPr/>
          <a:lstStyle/>
          <a:p>
            <a:r>
              <a:rPr lang="cs-CZ" b="1" dirty="0" smtClean="0">
                <a:solidFill>
                  <a:srgbClr val="FFC000"/>
                </a:solidFill>
              </a:rPr>
              <a:t>Stavba mikroskopu</a:t>
            </a:r>
            <a:endParaRPr lang="cs-CZ" b="1" dirty="0">
              <a:solidFill>
                <a:srgbClr val="FFC000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2282" y="1270000"/>
            <a:ext cx="5720918" cy="540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676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400" y="241300"/>
            <a:ext cx="8514310" cy="3142688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3507813"/>
            <a:ext cx="10845800" cy="266915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 smtClean="0"/>
              <a:t>• NA – charakterizuje společně s vlnovou délkou rozlišovací schopnost = RS (čím blíže k 1, tím RS větší) </a:t>
            </a:r>
          </a:p>
          <a:p>
            <a:pPr marL="0" indent="0">
              <a:buNone/>
            </a:pPr>
            <a:r>
              <a:rPr lang="cs-CZ" dirty="0" smtClean="0"/>
              <a:t>• RS – vzdálenost  dvou bodů, které mikroskop zobrazí jako dva samostatné body </a:t>
            </a:r>
          </a:p>
          <a:p>
            <a:pPr marL="0" indent="0">
              <a:buNone/>
            </a:pPr>
            <a:r>
              <a:rPr lang="cs-CZ" dirty="0" smtClean="0"/>
              <a:t>• RS lze zvýšit </a:t>
            </a:r>
          </a:p>
          <a:p>
            <a:pPr marL="0" indent="0">
              <a:buNone/>
            </a:pPr>
            <a:r>
              <a:rPr lang="cs-CZ" dirty="0" smtClean="0"/>
              <a:t>A) snížením </a:t>
            </a:r>
            <a:r>
              <a:rPr lang="el-GR" dirty="0" smtClean="0"/>
              <a:t>λ – </a:t>
            </a:r>
            <a:r>
              <a:rPr lang="cs-CZ" dirty="0" smtClean="0"/>
              <a:t>využití vlastností elektronů (elektronová mikroskopie) </a:t>
            </a:r>
          </a:p>
          <a:p>
            <a:pPr marL="0" indent="0">
              <a:buNone/>
            </a:pPr>
            <a:r>
              <a:rPr lang="cs-CZ" dirty="0" smtClean="0"/>
              <a:t>B) zvyšováním n – použití imerzního oleje  RS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8795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7454" y="439044"/>
            <a:ext cx="8847646" cy="632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057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2975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FFC000"/>
                </a:solidFill>
              </a:rPr>
              <a:t>Objektivy: imerzní pozorování</a:t>
            </a:r>
            <a:endParaRPr lang="cs-CZ" sz="3600" b="1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35100"/>
            <a:ext cx="10515600" cy="4952999"/>
          </a:xfrm>
        </p:spPr>
        <p:txBody>
          <a:bodyPr>
            <a:normAutofit/>
          </a:bodyPr>
          <a:lstStyle/>
          <a:p>
            <a:r>
              <a:rPr lang="cs-CZ" dirty="0" smtClean="0"/>
              <a:t>4x • 10x • 40x • 100x* (imerzní)</a:t>
            </a:r>
          </a:p>
          <a:p>
            <a:pPr marL="0" indent="0">
              <a:buNone/>
            </a:pPr>
            <a:r>
              <a:rPr lang="cs-CZ" dirty="0" smtClean="0"/>
              <a:t>• * Imerzní tekutina se kápne (1 kapka) na krycí sklíčko preparátu a objektiv se omočí v této kapce </a:t>
            </a:r>
          </a:p>
          <a:p>
            <a:pPr marL="0" indent="0">
              <a:buNone/>
            </a:pPr>
            <a:r>
              <a:rPr lang="cs-CZ" dirty="0" smtClean="0"/>
              <a:t>• v průběhu mikroskopování musí být objektiv stále spojen imerzní tekutinou s krycím sklíčkem </a:t>
            </a:r>
          </a:p>
          <a:p>
            <a:pPr marL="0" indent="0">
              <a:buNone/>
            </a:pPr>
            <a:r>
              <a:rPr lang="cs-CZ" dirty="0" smtClean="0"/>
              <a:t>• po ukončení mikroskopování se musí objektiv očistit! – ether + alkohol (7:3) </a:t>
            </a:r>
          </a:p>
          <a:p>
            <a:pPr marL="0" indent="0">
              <a:buNone/>
            </a:pPr>
            <a:r>
              <a:rPr lang="cs-CZ" dirty="0" smtClean="0"/>
              <a:t>• Imerzní objektivy mají na svém povrchu vyznačeny zkratky imerzních tekutin, které se smí používat. </a:t>
            </a:r>
          </a:p>
          <a:p>
            <a:pPr marL="0" indent="0">
              <a:buNone/>
            </a:pPr>
            <a:r>
              <a:rPr lang="cs-CZ" dirty="0" smtClean="0"/>
              <a:t>• Imerzní tekutina se nesmí používat s objektivy, které nejsou imerzní!!!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8195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0430" y="266700"/>
            <a:ext cx="8927070" cy="640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43114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728</Words>
  <Application>Microsoft Office PowerPoint</Application>
  <PresentationFormat>Širokoúhlá obrazovka</PresentationFormat>
  <Paragraphs>54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Motiv Office</vt:lpstr>
      <vt:lpstr>Úvod do cvičení</vt:lpstr>
      <vt:lpstr> POKYNY PRO STUDENTY VE CVIČENÍ Z obecné zoologie:  </vt:lpstr>
      <vt:lpstr> Protokoly: </vt:lpstr>
      <vt:lpstr>Co do protokolu z tohoto cvičení?  Schéma mikroskopu (můžete nakreslit nebo vytisknout a nalepit) s popisem mechanických a optických částí  Základní pojmy (numerická apertura, rozlišovací schopnost, hloubka ostrosti, pracovní vzdálenost, zvětšení užitečné a prázdné…) Postup přípravy histologického řezu   Postup při mikroskopování   Postup práce s imerzí   Nákres (s popisky!) a zvětšení pozorovaného preparátu</vt:lpstr>
      <vt:lpstr>Stavba mikroskopu</vt:lpstr>
      <vt:lpstr>Prezentace aplikace PowerPoint</vt:lpstr>
      <vt:lpstr>Prezentace aplikace PowerPoint</vt:lpstr>
      <vt:lpstr>Objektivy: imerzní pozorování</vt:lpstr>
      <vt:lpstr>Prezentace aplikace PowerPoint</vt:lpstr>
      <vt:lpstr>Prezentace aplikace PowerPoint</vt:lpstr>
      <vt:lpstr> POKYNY PRO STUDENTY VE CVIČENÍ Z obecné zoologie:  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cvičení</dc:title>
  <dc:creator>Žákovská</dc:creator>
  <cp:lastModifiedBy>Lektor</cp:lastModifiedBy>
  <cp:revision>2</cp:revision>
  <dcterms:created xsi:type="dcterms:W3CDTF">2018-02-26T10:28:25Z</dcterms:created>
  <dcterms:modified xsi:type="dcterms:W3CDTF">2020-02-24T15:49:46Z</dcterms:modified>
</cp:coreProperties>
</file>