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13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76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17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1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9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35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92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06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89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3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24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5BAF-9C36-4A9B-891D-A7A7BD917353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00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57456"/>
            <a:ext cx="117983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5. -6. cvičení ze Základů obecné zoologie (ZOZL):</a:t>
            </a:r>
          </a:p>
          <a:p>
            <a:r>
              <a:rPr lang="cs-CZ" b="1" dirty="0" smtClean="0"/>
              <a:t>Tkáně (histologie) II. – POJIVA 1 </a:t>
            </a:r>
          </a:p>
          <a:p>
            <a:endParaRPr lang="cs-CZ" dirty="0" smtClean="0"/>
          </a:p>
          <a:p>
            <a:r>
              <a:rPr lang="cs-CZ" b="1" dirty="0" smtClean="0"/>
              <a:t>Úkol 1: Pozorování a zakreslení trvalých preparátů pojiv I. – primitivní pojiva a vaziva:</a:t>
            </a:r>
          </a:p>
          <a:p>
            <a:r>
              <a:rPr lang="cs-CZ" dirty="0" smtClean="0"/>
              <a:t>1.	</a:t>
            </a:r>
            <a:r>
              <a:rPr lang="cs-CZ" dirty="0" err="1" smtClean="0"/>
              <a:t>vesikulární</a:t>
            </a:r>
            <a:r>
              <a:rPr lang="cs-CZ" dirty="0" smtClean="0"/>
              <a:t> pojivo, </a:t>
            </a:r>
            <a:r>
              <a:rPr lang="cs-CZ" dirty="0" err="1" smtClean="0"/>
              <a:t>chondroidní</a:t>
            </a:r>
            <a:r>
              <a:rPr lang="cs-CZ" dirty="0" smtClean="0"/>
              <a:t> tkáň: bezobratlí, struna hřbetní (= chorda dorsalis) - chorda dorsalis</a:t>
            </a:r>
          </a:p>
          <a:p>
            <a:r>
              <a:rPr lang="cs-CZ" dirty="0" smtClean="0"/>
              <a:t>2.	retikulární (= síťovité) pojivo – např. červená kostní dřeň (řez kostí ptáka)</a:t>
            </a:r>
          </a:p>
          <a:p>
            <a:r>
              <a:rPr lang="cs-CZ" dirty="0" smtClean="0"/>
              <a:t>3.	zárodečný mezenchym</a:t>
            </a:r>
          </a:p>
          <a:p>
            <a:r>
              <a:rPr lang="cs-CZ" dirty="0" smtClean="0"/>
              <a:t>4.	rosolovité vazivo: podkoží u larev obojživelníků, pupečník, pulpa zubu - zubní dřeň, pulpa – vývoj zubů (tele), Zub kamzíka, houbovitá kost čelisti</a:t>
            </a:r>
          </a:p>
          <a:p>
            <a:endParaRPr lang="cs-CZ" dirty="0" smtClean="0"/>
          </a:p>
          <a:p>
            <a:r>
              <a:rPr lang="cs-CZ" dirty="0" smtClean="0"/>
              <a:t>5.	řídké vláknité vazivo: nejrozšířenější, např. podslizniční a podkožní vazivo, </a:t>
            </a:r>
            <a:r>
              <a:rPr lang="cs-CZ" dirty="0" err="1" smtClean="0"/>
              <a:t>peritendineum</a:t>
            </a:r>
            <a:r>
              <a:rPr lang="cs-CZ" dirty="0" smtClean="0"/>
              <a:t> (obal šlachy), kůže - z epitely 2</a:t>
            </a:r>
          </a:p>
          <a:p>
            <a:r>
              <a:rPr lang="cs-CZ" dirty="0" smtClean="0"/>
              <a:t>6.	tukové vazivo: podkoží, břišní dutina aj. (kůže z hlavy) -  kůže z hlavy – homo</a:t>
            </a:r>
          </a:p>
          <a:p>
            <a:r>
              <a:rPr lang="cs-CZ" dirty="0" smtClean="0"/>
              <a:t>7.	husté vazivo neuspořádané = tuhé kolagenní vazivo: např. hlubší vrstvy škáry, kůže epitely 2</a:t>
            </a:r>
          </a:p>
          <a:p>
            <a:r>
              <a:rPr lang="cs-CZ" dirty="0" smtClean="0"/>
              <a:t>8.	ochrustavice (hyalinní chrupavky), ozubice, Hyalinní chrupavka – homo.</a:t>
            </a:r>
          </a:p>
          <a:p>
            <a:r>
              <a:rPr lang="cs-CZ" dirty="0" smtClean="0"/>
              <a:t>9.	husté vazivo uspořádané: šlachy, aponeurózy, vazy - šlacha psa, podélný řez</a:t>
            </a:r>
          </a:p>
          <a:p>
            <a:r>
              <a:rPr lang="cs-CZ" b="1" dirty="0" smtClean="0"/>
              <a:t>Úkol 2: Pozorování a zakreslení trvalých preparátů pojiv II. – chrupavky:</a:t>
            </a:r>
          </a:p>
          <a:p>
            <a:r>
              <a:rPr lang="cs-CZ" dirty="0" smtClean="0"/>
              <a:t>1.	</a:t>
            </a:r>
            <a:r>
              <a:rPr lang="cs-CZ" dirty="0" err="1" smtClean="0"/>
              <a:t>chondroidní</a:t>
            </a:r>
            <a:r>
              <a:rPr lang="cs-CZ" dirty="0" smtClean="0"/>
              <a:t> tkáň (= </a:t>
            </a:r>
            <a:r>
              <a:rPr lang="cs-CZ" dirty="0" err="1" smtClean="0"/>
              <a:t>praecartilago</a:t>
            </a:r>
            <a:r>
              <a:rPr lang="cs-CZ" dirty="0" smtClean="0"/>
              <a:t>): např. larvy obojživelníků (kuňka) anebo</a:t>
            </a:r>
          </a:p>
          <a:p>
            <a:r>
              <a:rPr lang="cs-CZ" dirty="0" smtClean="0"/>
              <a:t>2.	parenchymová chrupavka: ušní boltce hlodavců (a mladých králíků?) boltec ucha,</a:t>
            </a:r>
          </a:p>
          <a:p>
            <a:r>
              <a:rPr lang="cs-CZ" dirty="0" smtClean="0"/>
              <a:t>3.	hyalinní chrupavka: nejrozšířenější, např.: zárod. kostra a k. žraloků, hrtan, nos, klouby Hyalinní chrupavka – homo</a:t>
            </a:r>
          </a:p>
          <a:p>
            <a:r>
              <a:rPr lang="cs-CZ" dirty="0" smtClean="0"/>
              <a:t>4.	elastická chrupavka: ušní boltec, příklopka hrtanová (= </a:t>
            </a:r>
            <a:r>
              <a:rPr lang="cs-CZ" dirty="0" err="1" smtClean="0"/>
              <a:t>epiglotis</a:t>
            </a:r>
            <a:r>
              <a:rPr lang="cs-CZ" dirty="0" smtClean="0"/>
              <a:t>) -  příklopka hrtanová (elastická chrupavka)</a:t>
            </a:r>
          </a:p>
          <a:p>
            <a:r>
              <a:rPr lang="cs-CZ" dirty="0" smtClean="0"/>
              <a:t>5.	vláknitá („vazivová“) =fibrilární (fibrózní) chrupavka: meziobratlové ploténky, stydká spona, některé klouby</a:t>
            </a:r>
          </a:p>
          <a:p>
            <a:r>
              <a:rPr lang="cs-CZ" dirty="0" smtClean="0"/>
              <a:t>Chrupavka ze sterna skokana, Řez chrupavkou – kuňka 2x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29356" y="348734"/>
            <a:ext cx="467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parenchymová chrupavka: ušní boltce hlodavců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33" y="1565683"/>
            <a:ext cx="8808081" cy="39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7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3200" y="349935"/>
            <a:ext cx="859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hyalinní chrupavka: nejrozšířenější, např.: zárod. kostra a k. žraloků, hrtan, nos, klouby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15" y="945645"/>
            <a:ext cx="9055070" cy="56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08300" y="375335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elastická chrupavka: ušní boltec, příklopka hrtanová (= </a:t>
            </a:r>
            <a:r>
              <a:rPr lang="cs-CZ" dirty="0" err="1" smtClean="0"/>
              <a:t>epiglotis</a:t>
            </a:r>
            <a:r>
              <a:rPr lang="cs-CZ" dirty="0" smtClean="0"/>
              <a:t>)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37" y="1098654"/>
            <a:ext cx="8015963" cy="52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03400" y="426135"/>
            <a:ext cx="935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vláknitá („vazivová“) =fibrilární (fibrózní) chrupavka: meziobratlové ploténky, stydká spona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92" y="1169524"/>
            <a:ext cx="3530537" cy="51931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435600" y="1778000"/>
            <a:ext cx="347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Řady chondrocytů oddělené vlákny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86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Buněčné – vezikulární pojivo neboli také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634" y="2040873"/>
            <a:ext cx="3838332" cy="42256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74" y="1913840"/>
            <a:ext cx="6073925" cy="412705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358900" y="6266514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73900" y="6266514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praxe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596" y="1244928"/>
            <a:ext cx="718780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010"/>
            <a:ext cx="6053853" cy="51271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853" y="689427"/>
            <a:ext cx="5975358" cy="517434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70800" y="5981700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00100" y="6273800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02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04" y="1288621"/>
            <a:ext cx="7432792" cy="491575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560696" y="368555"/>
            <a:ext cx="838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rosolovité vazivo: podkoží u larev obojživelníků, pupečník, pulpa zubu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47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729734"/>
            <a:ext cx="4648200" cy="34254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81200" y="14450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řídké vláknité vazivo: nejrozšířenější, např. podslizniční a podkožní vazivo </a:t>
            </a:r>
            <a:r>
              <a:rPr lang="cs-CZ" dirty="0" err="1" smtClean="0"/>
              <a:t>atd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729734"/>
            <a:ext cx="6563411" cy="59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8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1" y="134215"/>
            <a:ext cx="4333906" cy="672378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360147" y="272534"/>
            <a:ext cx="231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zárodečný mezenchym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54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627" y="2235601"/>
            <a:ext cx="3432345" cy="246299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333514" y="805934"/>
            <a:ext cx="379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tukové vazivo: podkoží, břišní dutina aj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666" y="2418690"/>
            <a:ext cx="4701229" cy="2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5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952" y="1491902"/>
            <a:ext cx="3603048" cy="165825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398359" y="495300"/>
            <a:ext cx="5034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husté vazivo uspořádané: šlachy, aponeurózy, vazy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66" y="1333771"/>
            <a:ext cx="7362263" cy="49387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" y="1472642"/>
            <a:ext cx="5078898" cy="16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484" y="1868861"/>
            <a:ext cx="4571722" cy="269043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49205" y="274471"/>
            <a:ext cx="498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husté vazivo neuspořádané = tuhé kolagenní vazivo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" y="643803"/>
            <a:ext cx="6565961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713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159</Words>
  <Application>Microsoft Office PowerPoint</Application>
  <PresentationFormat>Širokoúhlá obrazovka</PresentationFormat>
  <Paragraphs>37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Prezentace aplikace PowerPoint</vt:lpstr>
      <vt:lpstr>Buněčné – vezikulární pojivo neboli také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Žákovská</cp:lastModifiedBy>
  <cp:revision>7</cp:revision>
  <dcterms:created xsi:type="dcterms:W3CDTF">2020-03-24T14:05:16Z</dcterms:created>
  <dcterms:modified xsi:type="dcterms:W3CDTF">2020-03-24T14:38:18Z</dcterms:modified>
</cp:coreProperties>
</file>