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9" r:id="rId2"/>
    <p:sldId id="260" r:id="rId3"/>
    <p:sldId id="256" r:id="rId4"/>
    <p:sldId id="262" r:id="rId5"/>
    <p:sldId id="263" r:id="rId6"/>
    <p:sldId id="257" r:id="rId7"/>
    <p:sldId id="258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5D9EB-E055-43AD-9E67-D4C3FC38B1AC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B1642-A7C1-46F3-B907-AEDC4B589A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449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11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61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89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55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0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19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59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41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79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5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00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5EFE-33D3-4878-8609-4D8630A5E96D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BA02-3966-473E-AA34-C0B3CC686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5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89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solidFill>
                  <a:srgbClr val="FFC000"/>
                </a:solidFill>
              </a:rPr>
              <a:t>POKYNY PRO STUDENTY VE CVIČENÍ Z obecné zoologie: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4513"/>
            <a:ext cx="10515600" cy="51585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dirty="0" smtClean="0">
                <a:solidFill>
                  <a:srgbClr val="FF0000"/>
                </a:solidFill>
              </a:rPr>
              <a:t>Bezpečnost práce: ve cvičení obecné zoologie hrozí nebezpečí úrazu nebo poškození zdraví při práci: </a:t>
            </a:r>
          </a:p>
          <a:p>
            <a:pPr>
              <a:buFontTx/>
              <a:buChar char="-"/>
            </a:pPr>
            <a:r>
              <a:rPr lang="cs-CZ" dirty="0" smtClean="0"/>
              <a:t>s elektrickým proudem  </a:t>
            </a:r>
          </a:p>
          <a:p>
            <a:pPr marL="0" indent="0">
              <a:buNone/>
            </a:pPr>
            <a:r>
              <a:rPr lang="cs-CZ" dirty="0" smtClean="0"/>
              <a:t>- s preparačními nástroji a mikroskopickými sklíčky </a:t>
            </a:r>
          </a:p>
          <a:p>
            <a:pPr marL="0" indent="0">
              <a:buNone/>
            </a:pPr>
            <a:r>
              <a:rPr lang="cs-CZ" dirty="0" smtClean="0"/>
              <a:t>- s chemikáliemi (čištění preparátů) </a:t>
            </a:r>
          </a:p>
          <a:p>
            <a:pPr>
              <a:buFontTx/>
              <a:buChar char="-"/>
            </a:pPr>
            <a:r>
              <a:rPr lang="cs-CZ" dirty="0" smtClean="0"/>
              <a:t>s biologickým materiálem </a:t>
            </a:r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 smtClean="0">
                <a:solidFill>
                  <a:srgbClr val="FF0000"/>
                </a:solidFill>
              </a:rPr>
              <a:t>Ochranné pomůcky: pláště dle vlastního uvážení, rukavice jsou ve cvičení k dispozici (týká se jen několika úloh). 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 smtClean="0">
                <a:solidFill>
                  <a:srgbClr val="FF0000"/>
                </a:solidFill>
              </a:rPr>
              <a:t>Udělení zápočtu:</a:t>
            </a:r>
            <a:r>
              <a:rPr lang="cs-CZ" dirty="0" smtClean="0"/>
              <a:t> Pro udělení zápočtu je nutné: – Účast  ve cvičení – cvičení jsou povinná. V průběhu semestru není tolerována žádná absence. Na podobě protokolu při absenci je nutné se dohodnout s vyučujícím. Ve výjimečných případech déletrvajících absencí (nemoc, cesta do zahraničí apod.) je nutné se předem s vyučujícím domluvit na řešení.  Náhrada st. </a:t>
            </a:r>
            <a:r>
              <a:rPr lang="cs-CZ" dirty="0"/>
              <a:t>s</a:t>
            </a:r>
            <a:r>
              <a:rPr lang="cs-CZ" dirty="0" smtClean="0"/>
              <a:t>vátku?</a:t>
            </a:r>
          </a:p>
          <a:p>
            <a:pPr marL="0" indent="0">
              <a:buNone/>
            </a:pPr>
            <a:r>
              <a:rPr lang="cs-CZ" dirty="0" smtClean="0"/>
              <a:t>– Protokoly uznané vyučujícím </a:t>
            </a:r>
          </a:p>
          <a:p>
            <a:pPr marL="0" indent="0">
              <a:buNone/>
            </a:pPr>
            <a:r>
              <a:rPr lang="cs-CZ" dirty="0" smtClean="0"/>
              <a:t>– Závěrečné poznávání preparátů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59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454" y="439044"/>
            <a:ext cx="8847646" cy="63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6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Objektivy: imerzní pozorování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952999"/>
          </a:xfrm>
        </p:spPr>
        <p:txBody>
          <a:bodyPr>
            <a:normAutofit/>
          </a:bodyPr>
          <a:lstStyle/>
          <a:p>
            <a:r>
              <a:rPr lang="cs-CZ" dirty="0" smtClean="0"/>
              <a:t>4x • 10x • 40x • 100x* (imerzní)</a:t>
            </a:r>
          </a:p>
          <a:p>
            <a:pPr marL="0" indent="0">
              <a:buNone/>
            </a:pPr>
            <a:r>
              <a:rPr lang="cs-CZ" dirty="0" smtClean="0"/>
              <a:t>• * Imerzní tekutina se kápne (1 kapka) na krycí sklíčko preparátu a objektiv se omočí v této kapce </a:t>
            </a:r>
          </a:p>
          <a:p>
            <a:pPr marL="0" indent="0">
              <a:buNone/>
            </a:pPr>
            <a:r>
              <a:rPr lang="cs-CZ" dirty="0" smtClean="0"/>
              <a:t>• v průběhu mikroskopování musí být objektiv stále spojen imerzní tekutinou s krycím sklíčkem </a:t>
            </a:r>
          </a:p>
          <a:p>
            <a:pPr marL="0" indent="0">
              <a:buNone/>
            </a:pPr>
            <a:r>
              <a:rPr lang="cs-CZ" dirty="0" smtClean="0"/>
              <a:t>• po ukončení mikroskopování se musí objektiv očistit! – ether + alkohol (7:3) </a:t>
            </a:r>
          </a:p>
          <a:p>
            <a:pPr marL="0" indent="0">
              <a:buNone/>
            </a:pPr>
            <a:r>
              <a:rPr lang="cs-CZ" dirty="0" smtClean="0"/>
              <a:t>• Imerzní objektivy mají na svém povrchu vyznačeny zkratky imerzních tekutin, které se smí používat. </a:t>
            </a:r>
          </a:p>
          <a:p>
            <a:pPr marL="0" indent="0">
              <a:buNone/>
            </a:pPr>
            <a:r>
              <a:rPr lang="cs-CZ" dirty="0" smtClean="0"/>
              <a:t>• Imerzní tekutina se nesmí používat s objektivy, které nejsou imerzní!!!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37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112" y="203377"/>
            <a:ext cx="9978887" cy="65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65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430" y="266700"/>
            <a:ext cx="8927070" cy="64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0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912" y="67732"/>
            <a:ext cx="9153822" cy="66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0" y="67198"/>
            <a:ext cx="4010823" cy="30081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1" y="67199"/>
            <a:ext cx="3904891" cy="29286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2" y="3488957"/>
            <a:ext cx="4060166" cy="3045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9" y="3653286"/>
            <a:ext cx="4768844" cy="269299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61345" y="3093370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08202" y="6560338"/>
            <a:ext cx="352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</a:t>
            </a:r>
            <a:r>
              <a:rPr lang="cs-CZ" dirty="0" err="1" smtClean="0"/>
              <a:t>spavičná</a:t>
            </a:r>
            <a:r>
              <a:rPr lang="cs-CZ" dirty="0" smtClean="0"/>
              <a:t> (</a:t>
            </a:r>
            <a:r>
              <a:rPr lang="cs-CZ" dirty="0" err="1" smtClean="0"/>
              <a:t>gambiense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87747" y="6375672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ptačí v klíštěti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67734" y="3216711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72915"/>
              </p:ext>
            </p:extLst>
          </p:nvPr>
        </p:nvGraphicFramePr>
        <p:xfrm>
          <a:off x="5092928" y="1087997"/>
          <a:ext cx="2658500" cy="640080"/>
        </p:xfrm>
        <a:graphic>
          <a:graphicData uri="http://schemas.openxmlformats.org/drawingml/2006/table">
            <a:tbl>
              <a:tblPr/>
              <a:tblGrid>
                <a:gridCol w="132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KMEN:</a:t>
                      </a:r>
                      <a:r>
                        <a:rPr lang="cs-CZ" sz="1800" b="1" dirty="0" smtClean="0"/>
                        <a:t> FORNICATA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80876"/>
              </p:ext>
            </p:extLst>
          </p:nvPr>
        </p:nvGraphicFramePr>
        <p:xfrm>
          <a:off x="5146317" y="4359703"/>
          <a:ext cx="3284618" cy="640080"/>
        </p:xfrm>
        <a:graphic>
          <a:graphicData uri="http://schemas.openxmlformats.org/drawingml/2006/table">
            <a:tbl>
              <a:tblPr/>
              <a:tblGrid>
                <a:gridCol w="1642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KMEN:</a:t>
                      </a:r>
                      <a:r>
                        <a:rPr lang="cs-CZ" sz="1800" b="1" dirty="0" smtClean="0"/>
                        <a:t> EUGLENOZOA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91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106863"/>
            <a:ext cx="3922743" cy="294205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5980"/>
            <a:ext cx="4051840" cy="3038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420373"/>
            <a:ext cx="4224068" cy="31680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1" y="3383261"/>
            <a:ext cx="4224068" cy="31680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63306" y="3097332"/>
            <a:ext cx="290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Rod Dírkonožci - </a:t>
            </a:r>
            <a:r>
              <a:rPr lang="cs-CZ" dirty="0" err="1" smtClean="0"/>
              <a:t>foraminifera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944248" y="3074860"/>
            <a:ext cx="11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dírkonožci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63306" y="6579798"/>
            <a:ext cx="322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Rod Gregarina</a:t>
            </a:r>
            <a:r>
              <a:rPr lang="cs-CZ" dirty="0" smtClean="0"/>
              <a:t> – </a:t>
            </a:r>
            <a:r>
              <a:rPr lang="cs-CZ" dirty="0" err="1" smtClean="0"/>
              <a:t>ptř</a:t>
            </a:r>
            <a:r>
              <a:rPr lang="cs-CZ" dirty="0" smtClean="0"/>
              <a:t>. hromadinky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8075867" y="6551312"/>
            <a:ext cx="13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hromadinky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545661" y="1328793"/>
            <a:ext cx="2463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smtClean="0">
                <a:latin typeface="Times New Roman" panose="02020603050405020304" pitchFamily="18" charset="0"/>
              </a:rPr>
              <a:t>DÍRKONOŽCI</a:t>
            </a:r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</a:rPr>
              <a:t>FORAMINIFERA</a:t>
            </a:r>
          </a:p>
          <a:p>
            <a:r>
              <a:rPr lang="cs-CZ" dirty="0" smtClean="0">
                <a:latin typeface="Times New Roman" panose="02020603050405020304" pitchFamily="18" charset="0"/>
              </a:rPr>
              <a:t>Mořští prvoci</a:t>
            </a:r>
            <a:endParaRPr lang="cs-CZ" dirty="0">
              <a:latin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742239" y="4058444"/>
            <a:ext cx="2267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smtClean="0">
                <a:latin typeface="Times New Roman" panose="02020603050405020304" pitchFamily="18" charset="0"/>
              </a:rPr>
              <a:t>MYZOZOA</a:t>
            </a:r>
            <a:endParaRPr lang="cs-CZ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7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FFC000"/>
                </a:solidFill>
              </a:rPr>
              <a:t>Protokoly: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28468"/>
            <a:ext cx="10960100" cy="5097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Na nelinkované listy A4, v záhlaví protokolu z jednotlivých cvičení uvést jméno, skupinu (např. čt 7.00), datum a téma cvičení. </a:t>
            </a:r>
          </a:p>
          <a:p>
            <a:pPr marL="0" indent="0">
              <a:buNone/>
            </a:pPr>
            <a:r>
              <a:rPr lang="cs-CZ" dirty="0" smtClean="0"/>
              <a:t>• Konečná úprava protokolů je individuální. </a:t>
            </a:r>
          </a:p>
          <a:p>
            <a:pPr marL="0" indent="0">
              <a:buNone/>
            </a:pPr>
            <a:r>
              <a:rPr lang="cs-CZ" dirty="0" smtClean="0"/>
              <a:t>• Jednotlivé listy protokolu spojit sešívačkou. • Protokoly se odevzdávají v průběhu semestru, vždy následující hodinu. V případě vážných nedostatků a chyb musí student protokol přepracovat, nedostatky odstranit a opravený protokol předložit co nejdříve znovu ke kontrole. Neopravené nedostatky v protokolech mohou být důvodem neudělení zápočtu.  </a:t>
            </a:r>
          </a:p>
          <a:p>
            <a:pPr marL="0" indent="0">
              <a:buNone/>
            </a:pPr>
            <a:r>
              <a:rPr lang="cs-CZ" dirty="0" smtClean="0"/>
              <a:t>• Obrázky: kreslit měkkou tužkou, na stránku maximálně 2 obrázky, každý obrázek musí být popsaný (perem), popis co nejvíc podrobný. U každého obrázku musí být uveden: - název preparátu - použité zvětšení - podrobný popis • KRESLÍME V HODINĚ PODLE MIKROSKOPU, NEPŘEKRESLUJEME DOMA!!!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23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009291"/>
            <a:ext cx="10617200" cy="4994694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FFC000"/>
                </a:solidFill>
              </a:rPr>
              <a:t>Co do protokolu z tohoto cvičení? </a:t>
            </a:r>
            <a:br>
              <a:rPr lang="cs-CZ" sz="3200" b="1" dirty="0" smtClean="0">
                <a:solidFill>
                  <a:srgbClr val="FFC000"/>
                </a:solidFill>
              </a:rPr>
            </a:br>
            <a:r>
              <a:rPr lang="cs-CZ" sz="3200" dirty="0" smtClean="0"/>
              <a:t>Schéma mikroskopu (můžete nakreslit nebo vytisknout a nalepit) s popisem mechanických a optických částí, tabulka se   základními pojmy (numerická apertura, rozlišovací schopnost, hloubka ostrosti, pracovní vzdálenost, zvětšení užitečné a prázdné…)</a:t>
            </a:r>
            <a:br>
              <a:rPr lang="cs-CZ" sz="3200" dirty="0" smtClean="0"/>
            </a:br>
            <a:r>
              <a:rPr lang="cs-CZ" sz="3200" dirty="0" smtClean="0"/>
              <a:t>Postup přípravy histologického řezu - ne </a:t>
            </a:r>
            <a:br>
              <a:rPr lang="cs-CZ" sz="3200" dirty="0" smtClean="0"/>
            </a:br>
            <a:r>
              <a:rPr lang="cs-CZ" sz="3200" dirty="0" smtClean="0"/>
              <a:t>Postup při mikroskopování - ne</a:t>
            </a:r>
            <a:br>
              <a:rPr lang="cs-CZ" sz="3200" dirty="0" smtClean="0"/>
            </a:br>
            <a:r>
              <a:rPr lang="cs-CZ" sz="3200" dirty="0" smtClean="0"/>
              <a:t>Postup práce s imerzí - ano</a:t>
            </a:r>
            <a:br>
              <a:rPr lang="cs-CZ" sz="3200" dirty="0" smtClean="0"/>
            </a:br>
            <a:r>
              <a:rPr lang="cs-CZ" sz="3200" dirty="0" smtClean="0"/>
              <a:t>Nákres (s popisky!) a zvětšení pozorovaného preparátu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2238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763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HISTOLOGIE, HISTOLOGICKÉ METODY</a:t>
            </a:r>
            <a:br>
              <a:rPr lang="cs-CZ" sz="3600" b="1" dirty="0" smtClean="0">
                <a:solidFill>
                  <a:srgbClr val="FFC000"/>
                </a:solidFill>
              </a:rPr>
            </a:b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000" y="1266824"/>
            <a:ext cx="8445500" cy="523557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• Histologie - z řečtiny: </a:t>
            </a:r>
            <a:r>
              <a:rPr lang="cs-CZ" dirty="0" err="1" smtClean="0"/>
              <a:t>histos</a:t>
            </a:r>
            <a:r>
              <a:rPr lang="cs-CZ" dirty="0" smtClean="0"/>
              <a:t> = tkáň, logos = nauka) </a:t>
            </a:r>
          </a:p>
          <a:p>
            <a:pPr marL="0" indent="0">
              <a:buNone/>
            </a:pPr>
            <a:r>
              <a:rPr lang="cs-CZ" dirty="0" smtClean="0"/>
              <a:t>• Příprava řezů tkání z orgánů • Mikroskopie – analýza tkáně pomocí světelné a elektronové mikroskopie </a:t>
            </a:r>
          </a:p>
          <a:p>
            <a:pPr marL="0" indent="0">
              <a:buNone/>
            </a:pPr>
            <a:r>
              <a:rPr lang="cs-CZ" dirty="0" smtClean="0"/>
              <a:t>• Zpracování tkání pro mikroskopii (krájení, barvení) </a:t>
            </a:r>
          </a:p>
          <a:p>
            <a:pPr marL="0" indent="0">
              <a:buNone/>
            </a:pPr>
            <a:r>
              <a:rPr lang="cs-CZ" dirty="0" smtClean="0"/>
              <a:t>ZPRACOVÁNÍ TKÁNÍ PRO MIKROSKOPII I. </a:t>
            </a:r>
          </a:p>
          <a:p>
            <a:pPr marL="0" indent="0">
              <a:buNone/>
            </a:pPr>
            <a:r>
              <a:rPr lang="cs-CZ" dirty="0" smtClean="0"/>
              <a:t>• ! Omezení → artefakty (při zpracování struktur základních </a:t>
            </a:r>
            <a:r>
              <a:rPr lang="cs-CZ" dirty="0" err="1" smtClean="0"/>
              <a:t>org</a:t>
            </a:r>
            <a:r>
              <a:rPr lang="cs-CZ" dirty="0" smtClean="0"/>
              <a:t>. </a:t>
            </a:r>
            <a:r>
              <a:rPr lang="cs-CZ" dirty="0"/>
              <a:t>l</a:t>
            </a:r>
            <a:r>
              <a:rPr lang="cs-CZ" dirty="0" smtClean="0"/>
              <a:t>átek, </a:t>
            </a:r>
            <a:r>
              <a:rPr lang="cs-CZ" dirty="0" smtClean="0"/>
              <a:t>preparátů</a:t>
            </a:r>
            <a:r>
              <a:rPr lang="cs-CZ" dirty="0" smtClean="0"/>
              <a:t>, barvení apod</a:t>
            </a:r>
            <a:r>
              <a:rPr lang="cs-CZ" dirty="0" smtClean="0"/>
              <a:t>.)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Řezy → ! 2D představa 3D struktur → série řezů (rekonstrukce)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640" y="995775"/>
            <a:ext cx="3117319" cy="51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ZPRACOVÁNÍ TKÁNÍ PRO MIKROSKOPII 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830763"/>
          </a:xfrm>
        </p:spPr>
        <p:txBody>
          <a:bodyPr>
            <a:normAutofit/>
          </a:bodyPr>
          <a:lstStyle/>
          <a:p>
            <a:r>
              <a:rPr lang="cs-CZ" dirty="0" smtClean="0"/>
              <a:t>SM • Fixace (</a:t>
            </a:r>
            <a:r>
              <a:rPr lang="cs-CZ" dirty="0" err="1" smtClean="0"/>
              <a:t>chem</a:t>
            </a:r>
            <a:r>
              <a:rPr lang="cs-CZ" dirty="0" smtClean="0"/>
              <a:t>., </a:t>
            </a:r>
            <a:r>
              <a:rPr lang="cs-CZ" dirty="0" err="1" smtClean="0"/>
              <a:t>fyz</a:t>
            </a:r>
            <a:r>
              <a:rPr lang="cs-CZ" dirty="0" smtClean="0"/>
              <a:t>.) • Odvodnění (</a:t>
            </a:r>
            <a:r>
              <a:rPr lang="cs-CZ" dirty="0" err="1" smtClean="0"/>
              <a:t>ethanol</a:t>
            </a:r>
            <a:r>
              <a:rPr lang="cs-CZ" dirty="0" smtClean="0"/>
              <a:t>) • Projasnění (xylen) • Prosycení (xylen/parafin) • Zalití (parafín) • Krájení (mikrotom) • Montování (na podlož. sklo) • Odparafinovaní • Rehydratace • Barvení • Odvodnění • Xylen • Kanadský balzám • Světelná mikroskopie </a:t>
            </a:r>
          </a:p>
          <a:p>
            <a:r>
              <a:rPr lang="cs-CZ" dirty="0" smtClean="0"/>
              <a:t>EM • Fixace (</a:t>
            </a:r>
            <a:r>
              <a:rPr lang="cs-CZ" dirty="0" err="1" smtClean="0"/>
              <a:t>chem</a:t>
            </a:r>
            <a:r>
              <a:rPr lang="cs-CZ" dirty="0" smtClean="0"/>
              <a:t>., </a:t>
            </a:r>
            <a:r>
              <a:rPr lang="cs-CZ" dirty="0" err="1" smtClean="0"/>
              <a:t>fyz</a:t>
            </a:r>
            <a:r>
              <a:rPr lang="cs-CZ" dirty="0" smtClean="0"/>
              <a:t>.) • Odvodnění (</a:t>
            </a:r>
            <a:r>
              <a:rPr lang="cs-CZ" dirty="0" err="1" smtClean="0"/>
              <a:t>ethanol</a:t>
            </a:r>
            <a:r>
              <a:rPr lang="cs-CZ" dirty="0" smtClean="0"/>
              <a:t>) • Projasnění (propylenoxid) • Prosycení (</a:t>
            </a:r>
            <a:r>
              <a:rPr lang="cs-CZ" dirty="0" err="1" smtClean="0"/>
              <a:t>prop</a:t>
            </a:r>
            <a:r>
              <a:rPr lang="cs-CZ" dirty="0" smtClean="0"/>
              <a:t>./pryskyřice) • Zalití (pryskyřice) • Krájení (</a:t>
            </a:r>
            <a:r>
              <a:rPr lang="cs-CZ" dirty="0" err="1" smtClean="0"/>
              <a:t>ultramikrotom</a:t>
            </a:r>
            <a:r>
              <a:rPr lang="cs-CZ" dirty="0" smtClean="0"/>
              <a:t>) • Montování (</a:t>
            </a:r>
            <a:r>
              <a:rPr lang="cs-CZ" dirty="0" err="1" smtClean="0"/>
              <a:t>Cu</a:t>
            </a:r>
            <a:r>
              <a:rPr lang="cs-CZ" dirty="0" smtClean="0"/>
              <a:t> síťka) • Barvení, </a:t>
            </a:r>
            <a:r>
              <a:rPr lang="cs-CZ" dirty="0" err="1" smtClean="0"/>
              <a:t>kontastování</a:t>
            </a:r>
            <a:r>
              <a:rPr lang="cs-CZ" dirty="0" smtClean="0"/>
              <a:t> • TEM  (transmisní)</a:t>
            </a:r>
          </a:p>
          <a:p>
            <a:pPr marL="0" indent="0">
              <a:buNone/>
            </a:pPr>
            <a:r>
              <a:rPr lang="cs-CZ" dirty="0" smtClean="0"/>
              <a:t>• Fixace • Odvodnění (</a:t>
            </a:r>
            <a:r>
              <a:rPr lang="cs-CZ" dirty="0" err="1" smtClean="0"/>
              <a:t>ethanol</a:t>
            </a:r>
            <a:r>
              <a:rPr lang="cs-CZ" dirty="0" smtClean="0"/>
              <a:t>) • Vysoušení (kritický bod) • Montování (držák) • Pokovení • SEM (skenovací)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27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1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Druhy mikroskopů </a:t>
            </a:r>
            <a:r>
              <a:rPr lang="cs-CZ" sz="3200" b="1" dirty="0" smtClean="0">
                <a:solidFill>
                  <a:srgbClr val="FFC000"/>
                </a:solidFill>
              </a:rPr>
              <a:t>(světelný, elektronový)</a:t>
            </a:r>
            <a:endParaRPr lang="cs-CZ" sz="3200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258" y="969010"/>
            <a:ext cx="8799183" cy="542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5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600" y="156593"/>
            <a:ext cx="8940800" cy="67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1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600" y="9842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Stavba mikroskopu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82" y="1270000"/>
            <a:ext cx="5720918" cy="54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41300"/>
            <a:ext cx="8514310" cy="314268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507813"/>
            <a:ext cx="10845800" cy="2669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• NA – charakterizuje společně s vlnovou délkou rozlišovací schopnost = RS (čím blíže k 1, tím RS větší) </a:t>
            </a:r>
          </a:p>
          <a:p>
            <a:pPr marL="0" indent="0">
              <a:buNone/>
            </a:pPr>
            <a:r>
              <a:rPr lang="cs-CZ" dirty="0" smtClean="0"/>
              <a:t>• RS – vzdálenost  dvou bodů, které mikroskop zobrazí jako dva samostatné body </a:t>
            </a:r>
          </a:p>
          <a:p>
            <a:pPr marL="0" indent="0">
              <a:buNone/>
            </a:pPr>
            <a:r>
              <a:rPr lang="cs-CZ" dirty="0" smtClean="0"/>
              <a:t>• RS lze zvýšit </a:t>
            </a:r>
          </a:p>
          <a:p>
            <a:pPr marL="0" indent="0">
              <a:buNone/>
            </a:pPr>
            <a:r>
              <a:rPr lang="cs-CZ" dirty="0" smtClean="0"/>
              <a:t>A) snížením </a:t>
            </a:r>
            <a:r>
              <a:rPr lang="el-GR" dirty="0" smtClean="0"/>
              <a:t>λ – </a:t>
            </a:r>
            <a:r>
              <a:rPr lang="cs-CZ" dirty="0" smtClean="0"/>
              <a:t>využití vlastností elektronů (elektronová mikroskopie) </a:t>
            </a:r>
          </a:p>
          <a:p>
            <a:pPr marL="0" indent="0">
              <a:buNone/>
            </a:pPr>
            <a:r>
              <a:rPr lang="cs-CZ" dirty="0" smtClean="0"/>
              <a:t>B) zvyšováním n – použití imerzního oleje  RS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94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709</Words>
  <Application>Microsoft Office PowerPoint</Application>
  <PresentationFormat>Širokoúhlá obrazovka</PresentationFormat>
  <Paragraphs>55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 POKYNY PRO STUDENTY VE CVIČENÍ Z obecné zoologie:  </vt:lpstr>
      <vt:lpstr> Protokoly: </vt:lpstr>
      <vt:lpstr>Co do protokolu z tohoto cvičení?  Schéma mikroskopu (můžete nakreslit nebo vytisknout a nalepit) s popisem mechanických a optických částí, tabulka se   základními pojmy (numerická apertura, rozlišovací schopnost, hloubka ostrosti, pracovní vzdálenost, zvětšení užitečné a prázdné…) Postup přípravy histologického řezu - ne  Postup při mikroskopování - ne Postup práce s imerzí - ano Nákres (s popisky!) a zvětšení pozorovaného preparátu</vt:lpstr>
      <vt:lpstr>HISTOLOGIE, HISTOLOGICKÉ METODY </vt:lpstr>
      <vt:lpstr>ZPRACOVÁNÍ TKÁNÍ PRO MIKROSKOPII </vt:lpstr>
      <vt:lpstr>Druhy mikroskopů (světelný, elektronový)</vt:lpstr>
      <vt:lpstr>Prezentace aplikace PowerPoint</vt:lpstr>
      <vt:lpstr>Stavba mikroskopu</vt:lpstr>
      <vt:lpstr>Prezentace aplikace PowerPoint</vt:lpstr>
      <vt:lpstr>Prezentace aplikace PowerPoint</vt:lpstr>
      <vt:lpstr>Objektivy: imerzní pozorování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Co do protokolu z tohoto cvičení?  Schéma mikroskopu (můžete nakreslit nebo vytisknout a nalepit) s popisem mechanických a optických částí  Základní pojmy (numerická apertura, rozlišovací schopnost, hloubka ostrosti, pracovní vzdálenost, zvětšení užitečné a prázdné…)• Postup přípravy histologického řezu   Postup při mikroskopování   Postup práce s imerzí   Nákres (s popisky!) pozorovaného preparátu</dc:title>
  <dc:creator>Žákovská</dc:creator>
  <cp:lastModifiedBy>Žákovská</cp:lastModifiedBy>
  <cp:revision>31</cp:revision>
  <cp:lastPrinted>2018-02-16T16:42:35Z</cp:lastPrinted>
  <dcterms:created xsi:type="dcterms:W3CDTF">2018-02-15T14:58:19Z</dcterms:created>
  <dcterms:modified xsi:type="dcterms:W3CDTF">2020-02-24T10:51:09Z</dcterms:modified>
</cp:coreProperties>
</file>