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327" r:id="rId2"/>
    <p:sldId id="349" r:id="rId3"/>
    <p:sldId id="340" r:id="rId4"/>
    <p:sldId id="359" r:id="rId5"/>
    <p:sldId id="341" r:id="rId6"/>
    <p:sldId id="342" r:id="rId7"/>
    <p:sldId id="347" r:id="rId8"/>
    <p:sldId id="348" r:id="rId9"/>
    <p:sldId id="354" r:id="rId10"/>
    <p:sldId id="350" r:id="rId11"/>
    <p:sldId id="351" r:id="rId12"/>
    <p:sldId id="352" r:id="rId13"/>
    <p:sldId id="356" r:id="rId14"/>
    <p:sldId id="358" r:id="rId15"/>
    <p:sldId id="357" r:id="rId16"/>
    <p:sldId id="355" r:id="rId17"/>
    <p:sldId id="353" r:id="rId18"/>
    <p:sldId id="360" r:id="rId19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ADB52557-F80F-4A37-B2E1-5E9F1AE46411}" type="datetimeFigureOut">
              <a:rPr lang="cs-CZ" smtClean="0"/>
              <a:pPr/>
              <a:t>26.11.2017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0D443F30-856A-4230-BF7D-45DC9CFE9F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0171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52557-F80F-4A37-B2E1-5E9F1AE46411}" type="datetimeFigureOut">
              <a:rPr lang="cs-CZ" smtClean="0"/>
              <a:pPr/>
              <a:t>26.11.2017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43F30-856A-4230-BF7D-45DC9CFE9F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7556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52557-F80F-4A37-B2E1-5E9F1AE46411}" type="datetimeFigureOut">
              <a:rPr lang="cs-CZ" smtClean="0"/>
              <a:pPr/>
              <a:t>26.11.2017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43F30-856A-4230-BF7D-45DC9CFE9F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225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52557-F80F-4A37-B2E1-5E9F1AE46411}" type="datetimeFigureOut">
              <a:rPr lang="cs-CZ" smtClean="0"/>
              <a:pPr/>
              <a:t>26.11.2017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43F30-856A-4230-BF7D-45DC9CFE9F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2576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52557-F80F-4A37-B2E1-5E9F1AE46411}" type="datetimeFigureOut">
              <a:rPr lang="cs-CZ" smtClean="0"/>
              <a:pPr/>
              <a:t>26.11.2017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43F30-856A-4230-BF7D-45DC9CFE9F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5966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52557-F80F-4A37-B2E1-5E9F1AE46411}" type="datetimeFigureOut">
              <a:rPr lang="cs-CZ" smtClean="0"/>
              <a:pPr/>
              <a:t>26.11.2017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43F30-856A-4230-BF7D-45DC9CFE9F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6993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52557-F80F-4A37-B2E1-5E9F1AE46411}" type="datetimeFigureOut">
              <a:rPr lang="cs-CZ" smtClean="0"/>
              <a:pPr/>
              <a:t>26.11.2017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43F30-856A-4230-BF7D-45DC9CFE9F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6232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52557-F80F-4A37-B2E1-5E9F1AE46411}" type="datetimeFigureOut">
              <a:rPr lang="cs-CZ" smtClean="0"/>
              <a:pPr/>
              <a:t>26.11.2017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43F30-856A-4230-BF7D-45DC9CFE9F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8504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52557-F80F-4A37-B2E1-5E9F1AE46411}" type="datetimeFigureOut">
              <a:rPr lang="cs-CZ" smtClean="0"/>
              <a:pPr/>
              <a:t>26.11.2017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43F30-856A-4230-BF7D-45DC9CFE9F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779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52557-F80F-4A37-B2E1-5E9F1AE46411}" type="datetimeFigureOut">
              <a:rPr lang="cs-CZ" smtClean="0"/>
              <a:pPr/>
              <a:t>26.11.2017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0D443F30-856A-4230-BF7D-45DC9CFE9F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185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 cstate="print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ADB52557-F80F-4A37-B2E1-5E9F1AE46411}" type="datetimeFigureOut">
              <a:rPr lang="cs-CZ" smtClean="0"/>
              <a:pPr/>
              <a:t>26.11.2017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0D443F30-856A-4230-BF7D-45DC9CFE9F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826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ADB52557-F80F-4A37-B2E1-5E9F1AE46411}" type="datetimeFigureOut">
              <a:rPr lang="cs-CZ" smtClean="0"/>
              <a:pPr/>
              <a:t>26.11.2017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0D443F30-856A-4230-BF7D-45DC9CFE9F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7633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Uyxom1fj7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3504" y="478972"/>
            <a:ext cx="10782300" cy="696686"/>
          </a:xfrm>
        </p:spPr>
        <p:txBody>
          <a:bodyPr/>
          <a:lstStyle/>
          <a:p>
            <a:r>
              <a:rPr lang="cs-CZ" sz="4000" b="1" dirty="0" smtClean="0"/>
              <a:t>Školní (školská) komunikace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3504" y="1436914"/>
            <a:ext cx="11297344" cy="5254172"/>
          </a:xfrm>
        </p:spPr>
        <p:txBody>
          <a:bodyPr>
            <a:normAutofit/>
          </a:bodyPr>
          <a:lstStyle/>
          <a:p>
            <a:pPr marL="457200" indent="-457200">
              <a:buFontTx/>
              <a:buChar char="-"/>
            </a:pPr>
            <a:r>
              <a:rPr lang="cs-CZ" dirty="0" smtClean="0"/>
              <a:t>pedagogická komunikace</a:t>
            </a:r>
          </a:p>
          <a:p>
            <a:pPr marL="457200" indent="-457200">
              <a:buFontTx/>
              <a:buChar char="-"/>
            </a:pPr>
            <a:r>
              <a:rPr lang="cs-CZ" dirty="0" smtClean="0"/>
              <a:t>veškerá komunikace v prostředí školy</a:t>
            </a:r>
          </a:p>
          <a:p>
            <a:pPr marL="457200" indent="-457200">
              <a:buFontTx/>
              <a:buChar char="-"/>
            </a:pPr>
            <a:r>
              <a:rPr lang="cs-CZ" dirty="0"/>
              <a:t>k</a:t>
            </a:r>
            <a:r>
              <a:rPr lang="cs-CZ" dirty="0" smtClean="0"/>
              <a:t>omplexní (verbální + neverbální)</a:t>
            </a:r>
          </a:p>
          <a:p>
            <a:pPr marL="457200" indent="-457200">
              <a:buFontTx/>
              <a:buChar char="-"/>
            </a:pPr>
            <a:r>
              <a:rPr lang="cs-CZ" dirty="0"/>
              <a:t>v</a:t>
            </a:r>
            <a:r>
              <a:rPr lang="cs-CZ" dirty="0" smtClean="0"/>
              <a:t>ýuková/nevýuková</a:t>
            </a:r>
          </a:p>
          <a:p>
            <a:pPr marL="457200" indent="-457200">
              <a:buFontTx/>
              <a:buChar char="-"/>
            </a:pPr>
            <a:r>
              <a:rPr lang="cs-CZ" dirty="0" smtClean="0"/>
              <a:t>funkce (cíle)?</a:t>
            </a:r>
            <a:endParaRPr lang="cs-CZ" dirty="0"/>
          </a:p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 smtClean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667512" y="5286323"/>
            <a:ext cx="11233336" cy="1132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578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3504" y="478972"/>
            <a:ext cx="10782300" cy="696686"/>
          </a:xfrm>
        </p:spPr>
        <p:txBody>
          <a:bodyPr/>
          <a:lstStyle/>
          <a:p>
            <a:r>
              <a:rPr lang="cs-CZ" sz="4000" b="1" dirty="0" smtClean="0"/>
              <a:t>Žánry ve školní komunikaci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3504" y="1436914"/>
            <a:ext cx="11297344" cy="5254172"/>
          </a:xfrm>
        </p:spPr>
        <p:txBody>
          <a:bodyPr>
            <a:normAutofit/>
          </a:bodyPr>
          <a:lstStyle/>
          <a:p>
            <a:pPr marL="457200" indent="-457200">
              <a:buFontTx/>
              <a:buChar char="-"/>
            </a:pPr>
            <a:r>
              <a:rPr lang="cs-CZ" dirty="0" smtClean="0"/>
              <a:t>mluvené</a:t>
            </a:r>
            <a:endParaRPr lang="cs-CZ" dirty="0"/>
          </a:p>
          <a:p>
            <a:pPr marL="457200" indent="-457200">
              <a:buFontTx/>
              <a:buChar char="-"/>
            </a:pPr>
            <a:r>
              <a:rPr lang="cs-CZ" dirty="0" smtClean="0"/>
              <a:t>psané</a:t>
            </a:r>
            <a:endParaRPr lang="cs-CZ" dirty="0"/>
          </a:p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 smtClean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667512" y="5286323"/>
            <a:ext cx="11233336" cy="1132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554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3504" y="478972"/>
            <a:ext cx="10782300" cy="696686"/>
          </a:xfrm>
        </p:spPr>
        <p:txBody>
          <a:bodyPr/>
          <a:lstStyle/>
          <a:p>
            <a:r>
              <a:rPr lang="cs-CZ" sz="4000" b="1" dirty="0"/>
              <a:t>Žánry ve školní </a:t>
            </a:r>
            <a:r>
              <a:rPr lang="cs-CZ" sz="4000" b="1" dirty="0" smtClean="0"/>
              <a:t>komunikaci – mluvené 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3504" y="1436914"/>
            <a:ext cx="11297344" cy="5254172"/>
          </a:xfrm>
        </p:spPr>
        <p:txBody>
          <a:bodyPr>
            <a:normAutofit/>
          </a:bodyPr>
          <a:lstStyle/>
          <a:p>
            <a:pPr marL="457200" indent="-457200">
              <a:buFontTx/>
              <a:buChar char="-"/>
            </a:pPr>
            <a:r>
              <a:rPr lang="cs-CZ" dirty="0"/>
              <a:t>výklad (monolog učitele)</a:t>
            </a:r>
          </a:p>
          <a:p>
            <a:pPr marL="457200" indent="-457200">
              <a:buFontTx/>
              <a:buChar char="-"/>
            </a:pPr>
            <a:r>
              <a:rPr lang="cs-CZ" dirty="0"/>
              <a:t>organizační dialog učitel </a:t>
            </a:r>
            <a:r>
              <a:rPr lang="cs-CZ" dirty="0" smtClean="0"/>
              <a:t>– žák </a:t>
            </a:r>
            <a:endParaRPr lang="cs-CZ" dirty="0"/>
          </a:p>
          <a:p>
            <a:pPr marL="457200" indent="-457200">
              <a:buFontTx/>
              <a:buChar char="-"/>
            </a:pPr>
            <a:r>
              <a:rPr lang="cs-CZ" dirty="0"/>
              <a:t>výukový dialog učitel </a:t>
            </a:r>
            <a:r>
              <a:rPr lang="cs-CZ" dirty="0" smtClean="0"/>
              <a:t>– žák </a:t>
            </a:r>
            <a:r>
              <a:rPr lang="cs-CZ" dirty="0"/>
              <a:t>(žáci), zkoušení</a:t>
            </a:r>
          </a:p>
          <a:p>
            <a:pPr marL="457200" indent="-457200">
              <a:buFontTx/>
              <a:buChar char="-"/>
            </a:pPr>
            <a:r>
              <a:rPr lang="cs-CZ" dirty="0"/>
              <a:t>mluvený monolog žáka</a:t>
            </a:r>
          </a:p>
          <a:p>
            <a:pPr marL="457200" indent="-457200">
              <a:buFontTx/>
              <a:buChar char="-"/>
            </a:pPr>
            <a:r>
              <a:rPr lang="cs-CZ" dirty="0"/>
              <a:t>dialogy mezi žáky při skupinových pracích aj.</a:t>
            </a:r>
          </a:p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 smtClean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667512" y="5286323"/>
            <a:ext cx="11233336" cy="1132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558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3504" y="478972"/>
            <a:ext cx="10782300" cy="696686"/>
          </a:xfrm>
        </p:spPr>
        <p:txBody>
          <a:bodyPr/>
          <a:lstStyle/>
          <a:p>
            <a:r>
              <a:rPr lang="cs-CZ" sz="4000" b="1" dirty="0"/>
              <a:t>Žánry ve školní </a:t>
            </a:r>
            <a:r>
              <a:rPr lang="cs-CZ" sz="4000" b="1" dirty="0" smtClean="0"/>
              <a:t>komunikaci – psané 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3504" y="1436914"/>
            <a:ext cx="11297344" cy="5254172"/>
          </a:xfrm>
        </p:spPr>
        <p:txBody>
          <a:bodyPr>
            <a:normAutofit/>
          </a:bodyPr>
          <a:lstStyle/>
          <a:p>
            <a:pPr marL="457200" indent="-457200">
              <a:buFontTx/>
              <a:buChar char="-"/>
            </a:pPr>
            <a:r>
              <a:rPr lang="cs-CZ" dirty="0"/>
              <a:t>výukové texty (učebnice, pracovní sešity), učitelské přípravy, testy</a:t>
            </a:r>
          </a:p>
          <a:p>
            <a:pPr marL="457200" indent="-457200">
              <a:buFontTx/>
              <a:buChar char="-"/>
            </a:pPr>
            <a:r>
              <a:rPr lang="cs-CZ" dirty="0"/>
              <a:t>žákovské výpisky, žákovské práce, testy</a:t>
            </a:r>
          </a:p>
          <a:p>
            <a:pPr marL="457200" indent="-457200">
              <a:buFontTx/>
              <a:buChar char="-"/>
            </a:pPr>
            <a:r>
              <a:rPr lang="cs-CZ" dirty="0"/>
              <a:t>p</a:t>
            </a:r>
            <a:r>
              <a:rPr lang="cs-CZ" dirty="0" smtClean="0"/>
              <a:t>rezentace</a:t>
            </a:r>
          </a:p>
          <a:p>
            <a:pPr marL="457200" indent="-457200">
              <a:buFontTx/>
              <a:buChar char="-"/>
            </a:pPr>
            <a:r>
              <a:rPr lang="cs-CZ" dirty="0"/>
              <a:t>a</a:t>
            </a:r>
            <a:r>
              <a:rPr lang="cs-CZ" dirty="0" smtClean="0"/>
              <a:t>j.</a:t>
            </a:r>
            <a:endParaRPr lang="cs-CZ" dirty="0"/>
          </a:p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 smtClean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667512" y="5286323"/>
            <a:ext cx="11233336" cy="1132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624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3504" y="478972"/>
            <a:ext cx="10782300" cy="696686"/>
          </a:xfrm>
        </p:spPr>
        <p:txBody>
          <a:bodyPr/>
          <a:lstStyle/>
          <a:p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3504" y="1436914"/>
            <a:ext cx="11297344" cy="5254172"/>
          </a:xfrm>
        </p:spPr>
        <p:txBody>
          <a:bodyPr>
            <a:normAutofit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 smtClean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667512" y="5286323"/>
            <a:ext cx="11233336" cy="1132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29947"/>
            <a:ext cx="9492844" cy="672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8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3504" y="478972"/>
            <a:ext cx="10782300" cy="696686"/>
          </a:xfrm>
        </p:spPr>
        <p:txBody>
          <a:bodyPr/>
          <a:lstStyle/>
          <a:p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3504" y="1436914"/>
            <a:ext cx="11297344" cy="5254172"/>
          </a:xfrm>
        </p:spPr>
        <p:txBody>
          <a:bodyPr>
            <a:normAutofit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 smtClean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667512" y="5286323"/>
            <a:ext cx="11233336" cy="1132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403" y="207154"/>
            <a:ext cx="9206394" cy="648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48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3504" y="478972"/>
            <a:ext cx="10782300" cy="696686"/>
          </a:xfrm>
        </p:spPr>
        <p:txBody>
          <a:bodyPr/>
          <a:lstStyle/>
          <a:p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3504" y="1436914"/>
            <a:ext cx="11297344" cy="5254172"/>
          </a:xfrm>
        </p:spPr>
        <p:txBody>
          <a:bodyPr>
            <a:normAutofit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 smtClean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667512" y="5286323"/>
            <a:ext cx="11233336" cy="1132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306" y="0"/>
            <a:ext cx="4243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71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3504" y="478972"/>
            <a:ext cx="10782300" cy="696686"/>
          </a:xfrm>
        </p:spPr>
        <p:txBody>
          <a:bodyPr/>
          <a:lstStyle/>
          <a:p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3504" y="1436914"/>
            <a:ext cx="11297344" cy="5254172"/>
          </a:xfrm>
        </p:spPr>
        <p:txBody>
          <a:bodyPr>
            <a:normAutofit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 smtClean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667512" y="5286323"/>
            <a:ext cx="11233336" cy="1132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945" y="0"/>
            <a:ext cx="9132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15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3504" y="478972"/>
            <a:ext cx="10782300" cy="696686"/>
          </a:xfrm>
        </p:spPr>
        <p:txBody>
          <a:bodyPr/>
          <a:lstStyle/>
          <a:p>
            <a:r>
              <a:rPr lang="cs-CZ" sz="4000" b="1" dirty="0" smtClean="0"/>
              <a:t>Organizace vyučovací jednotky v učebnici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3504" y="1436914"/>
            <a:ext cx="11297344" cy="5254172"/>
          </a:xfrm>
        </p:spPr>
        <p:txBody>
          <a:bodyPr>
            <a:normAutofit/>
          </a:bodyPr>
          <a:lstStyle/>
          <a:p>
            <a:pPr marL="457200" indent="-457200">
              <a:buFontTx/>
              <a:buChar char="-"/>
            </a:pPr>
            <a:r>
              <a:rPr lang="cs-CZ" b="1" dirty="0"/>
              <a:t>Motivační fáze </a:t>
            </a:r>
            <a:r>
              <a:rPr lang="cs-CZ" dirty="0"/>
              <a:t>- uvedení do </a:t>
            </a:r>
            <a:r>
              <a:rPr lang="cs-CZ" dirty="0" smtClean="0"/>
              <a:t>tématu (výchozí text; tvořivá cvičení; pokyny </a:t>
            </a:r>
            <a:r>
              <a:rPr lang="cs-CZ" dirty="0"/>
              <a:t>ke </a:t>
            </a:r>
            <a:r>
              <a:rPr lang="cs-CZ" dirty="0" smtClean="0"/>
              <a:t>cvičením)</a:t>
            </a:r>
            <a:endParaRPr lang="cs-CZ" dirty="0"/>
          </a:p>
          <a:p>
            <a:pPr marL="457200" indent="-457200">
              <a:buFontTx/>
              <a:buChar char="-"/>
            </a:pPr>
            <a:r>
              <a:rPr lang="cs-CZ" b="1" dirty="0"/>
              <a:t>Expoziční fáze </a:t>
            </a:r>
            <a:r>
              <a:rPr lang="cs-CZ" dirty="0"/>
              <a:t>- výkladový </a:t>
            </a:r>
            <a:r>
              <a:rPr lang="cs-CZ" dirty="0" smtClean="0"/>
              <a:t>text (poučení</a:t>
            </a:r>
            <a:r>
              <a:rPr lang="cs-CZ" dirty="0"/>
              <a:t>, </a:t>
            </a:r>
            <a:r>
              <a:rPr lang="cs-CZ" dirty="0" smtClean="0"/>
              <a:t>poučka, shrnutí, přehledy</a:t>
            </a:r>
            <a:r>
              <a:rPr lang="cs-CZ" dirty="0"/>
              <a:t>, </a:t>
            </a:r>
            <a:r>
              <a:rPr lang="cs-CZ" dirty="0" smtClean="0"/>
              <a:t>pravidla, odborné </a:t>
            </a:r>
            <a:r>
              <a:rPr lang="cs-CZ" dirty="0"/>
              <a:t>poznámky, </a:t>
            </a:r>
            <a:r>
              <a:rPr lang="cs-CZ" dirty="0" smtClean="0"/>
              <a:t>vysvětlivky)</a:t>
            </a:r>
            <a:endParaRPr lang="cs-CZ" dirty="0"/>
          </a:p>
          <a:p>
            <a:pPr marL="457200" indent="-457200">
              <a:buFontTx/>
              <a:buChar char="-"/>
            </a:pPr>
            <a:r>
              <a:rPr lang="cs-CZ" b="1" dirty="0"/>
              <a:t>Fixační fáze </a:t>
            </a:r>
            <a:r>
              <a:rPr lang="cs-CZ" dirty="0"/>
              <a:t>- cvičení a pokyny k nim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 smtClean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667512" y="5286323"/>
            <a:ext cx="11233336" cy="1132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506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3504" y="478972"/>
            <a:ext cx="10782300" cy="696686"/>
          </a:xfrm>
        </p:spPr>
        <p:txBody>
          <a:bodyPr/>
          <a:lstStyle/>
          <a:p>
            <a:r>
              <a:rPr lang="cs-CZ" sz="4000" b="1" smtClean="0"/>
              <a:t>TED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3504" y="1436914"/>
            <a:ext cx="11297344" cy="5254172"/>
          </a:xfrm>
        </p:spPr>
        <p:txBody>
          <a:bodyPr>
            <a:normAutofit/>
          </a:bodyPr>
          <a:lstStyle/>
          <a:p>
            <a:pPr marL="457200" indent="-457200">
              <a:buFontTx/>
              <a:buChar char="-"/>
            </a:pPr>
            <a:endParaRPr lang="cs-CZ" b="1" dirty="0" smtClean="0"/>
          </a:p>
          <a:p>
            <a:pPr marL="457200" indent="-457200">
              <a:buFontTx/>
              <a:buChar char="-"/>
            </a:pPr>
            <a:endParaRPr lang="cs-CZ" b="1" dirty="0"/>
          </a:p>
          <a:p>
            <a:pPr marL="457200" indent="-457200">
              <a:buFontTx/>
              <a:buChar char="-"/>
            </a:pPr>
            <a:r>
              <a:rPr lang="cs-CZ" dirty="0">
                <a:hlinkClick r:id="rId2"/>
              </a:rPr>
              <a:t>https</a:t>
            </a:r>
            <a:r>
              <a:rPr lang="cs-CZ">
                <a:hlinkClick r:id="rId2"/>
              </a:rPr>
              <a:t>://</a:t>
            </a:r>
            <a:r>
              <a:rPr lang="cs-CZ" smtClean="0">
                <a:hlinkClick r:id="rId2"/>
              </a:rPr>
              <a:t>www.youtube.com/watch?v=rUyxom1fj7M</a:t>
            </a:r>
            <a:endParaRPr lang="cs-CZ" smtClean="0"/>
          </a:p>
          <a:p>
            <a:pPr marL="457200" indent="-457200">
              <a:buFontTx/>
              <a:buChar char="-"/>
            </a:pP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 smtClean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667512" y="5286323"/>
            <a:ext cx="11233336" cy="1132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216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3504" y="478972"/>
            <a:ext cx="10782300" cy="696686"/>
          </a:xfrm>
        </p:spPr>
        <p:txBody>
          <a:bodyPr/>
          <a:lstStyle/>
          <a:p>
            <a:r>
              <a:rPr lang="cs-CZ" sz="4000" b="1" dirty="0" smtClean="0"/>
              <a:t>Učební styl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3504" y="1436914"/>
            <a:ext cx="11297344" cy="5254172"/>
          </a:xfrm>
        </p:spPr>
        <p:txBody>
          <a:bodyPr>
            <a:normAutofit/>
          </a:bodyPr>
          <a:lstStyle/>
          <a:p>
            <a:pPr marL="457200" indent="-457200">
              <a:buFontTx/>
              <a:buChar char="-"/>
            </a:pPr>
            <a:r>
              <a:rPr lang="cs-CZ" dirty="0" smtClean="0"/>
              <a:t>„komunikační </a:t>
            </a:r>
            <a:r>
              <a:rPr lang="cs-CZ" dirty="0"/>
              <a:t>proces, dorozumívací styk mezi </a:t>
            </a:r>
            <a:r>
              <a:rPr lang="cs-CZ" dirty="0" smtClean="0"/>
              <a:t>„učícím“ </a:t>
            </a:r>
            <a:br>
              <a:rPr lang="cs-CZ" dirty="0" smtClean="0"/>
            </a:br>
            <a:r>
              <a:rPr lang="cs-CZ" dirty="0" smtClean="0"/>
              <a:t>a „učeným“ </a:t>
            </a:r>
            <a:r>
              <a:rPr lang="cs-CZ" dirty="0"/>
              <a:t>v nejrůznějších jeho </a:t>
            </a:r>
            <a:r>
              <a:rPr lang="cs-CZ" dirty="0" smtClean="0"/>
              <a:t>modifikacích“ (</a:t>
            </a:r>
            <a:r>
              <a:rPr lang="cs-CZ" dirty="0" err="1" smtClean="0"/>
              <a:t>Hausenblas</a:t>
            </a:r>
            <a:r>
              <a:rPr lang="cs-CZ" dirty="0" smtClean="0"/>
              <a:t>, 1973)</a:t>
            </a:r>
          </a:p>
          <a:p>
            <a:pPr marL="457200" indent="-457200">
              <a:buFontTx/>
              <a:buChar char="-"/>
            </a:pPr>
            <a:r>
              <a:rPr lang="cs-CZ" dirty="0"/>
              <a:t>v</a:t>
            </a:r>
            <a:r>
              <a:rPr lang="cs-CZ" dirty="0" smtClean="0"/>
              <a:t>ztah k odbornému stylu</a:t>
            </a:r>
            <a:endParaRPr lang="cs-CZ" dirty="0"/>
          </a:p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 smtClean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667512" y="5286323"/>
            <a:ext cx="11233336" cy="1132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334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3504" y="478972"/>
            <a:ext cx="10782300" cy="696686"/>
          </a:xfrm>
        </p:spPr>
        <p:txBody>
          <a:bodyPr/>
          <a:lstStyle/>
          <a:p>
            <a:r>
              <a:rPr lang="cs-CZ" sz="4000" b="1" dirty="0" smtClean="0"/>
              <a:t>Charakteristické rysy školní komunikace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3504" y="1436914"/>
            <a:ext cx="11297344" cy="5254172"/>
          </a:xfrm>
        </p:spPr>
        <p:txBody>
          <a:bodyPr>
            <a:normAutofit/>
          </a:bodyPr>
          <a:lstStyle/>
          <a:p>
            <a:r>
              <a:rPr lang="cs-CZ" dirty="0"/>
              <a:t>- </a:t>
            </a:r>
            <a:r>
              <a:rPr lang="cs-CZ" dirty="0" smtClean="0"/>
              <a:t>asymetričnost 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 smtClean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667512" y="5286323"/>
            <a:ext cx="11233336" cy="1132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620" y="2248626"/>
            <a:ext cx="3726525" cy="399270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420" y="2607850"/>
            <a:ext cx="5242428" cy="363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47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3504" y="478972"/>
            <a:ext cx="10782300" cy="696686"/>
          </a:xfrm>
        </p:spPr>
        <p:txBody>
          <a:bodyPr/>
          <a:lstStyle/>
          <a:p>
            <a:r>
              <a:rPr lang="cs-CZ" sz="4000" b="1" dirty="0" smtClean="0"/>
              <a:t>V rámci třídy existují různé vztahy → různé typy k.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3504" y="1436914"/>
            <a:ext cx="11297344" cy="5254172"/>
          </a:xfrm>
        </p:spPr>
        <p:txBody>
          <a:bodyPr>
            <a:normAutofit/>
          </a:bodyPr>
          <a:lstStyle/>
          <a:p>
            <a:pPr marL="457200" indent="-457200">
              <a:buFontTx/>
              <a:buChar char="-"/>
            </a:pPr>
            <a:endParaRPr lang="cs-CZ" dirty="0" smtClean="0"/>
          </a:p>
          <a:p>
            <a:pPr marL="457200" indent="-457200">
              <a:buFontTx/>
              <a:buChar char="-"/>
            </a:pPr>
            <a:endParaRPr lang="cs-CZ" dirty="0"/>
          </a:p>
          <a:p>
            <a:pPr marL="457200" indent="-457200">
              <a:buFontTx/>
              <a:buChar char="-"/>
            </a:pPr>
            <a:endParaRPr lang="cs-CZ" dirty="0" smtClean="0"/>
          </a:p>
          <a:p>
            <a:pPr marL="457200" indent="-457200">
              <a:buFontTx/>
              <a:buChar char="-"/>
            </a:pPr>
            <a:r>
              <a:rPr lang="cs-CZ" sz="3600" dirty="0" smtClean="0"/>
              <a:t>Učitel – žák – skupina žáků – třída </a:t>
            </a:r>
            <a:endParaRPr lang="cs-CZ" sz="3600" dirty="0"/>
          </a:p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 smtClean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667512" y="5286323"/>
            <a:ext cx="11233336" cy="1132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523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3504" y="478972"/>
            <a:ext cx="10782300" cy="696686"/>
          </a:xfrm>
        </p:spPr>
        <p:txBody>
          <a:bodyPr/>
          <a:lstStyle/>
          <a:p>
            <a:r>
              <a:rPr lang="cs-CZ" sz="4000" b="1" dirty="0" smtClean="0"/>
              <a:t>Školní (edukační) dialog 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3504" y="1436914"/>
            <a:ext cx="11297344" cy="5254172"/>
          </a:xfrm>
        </p:spPr>
        <p:txBody>
          <a:bodyPr>
            <a:normAutofit/>
          </a:bodyPr>
          <a:lstStyle/>
          <a:p>
            <a:pPr marL="457200" indent="-457200">
              <a:buFontTx/>
              <a:buChar char="-"/>
            </a:pPr>
            <a:r>
              <a:rPr lang="cs-CZ" dirty="0" smtClean="0"/>
              <a:t>X monolog</a:t>
            </a:r>
          </a:p>
          <a:p>
            <a:pPr marL="457200" indent="-457200">
              <a:buFontTx/>
              <a:buChar char="-"/>
            </a:pPr>
            <a:r>
              <a:rPr lang="cs-CZ" dirty="0" smtClean="0"/>
              <a:t>struktura: tzv. školská triáda:</a:t>
            </a:r>
          </a:p>
          <a:p>
            <a:pPr marL="457200" indent="-457200">
              <a:buFontTx/>
              <a:buChar char="-"/>
            </a:pPr>
            <a:r>
              <a:rPr lang="cs-CZ" dirty="0"/>
              <a:t>repliky iniciační (zpravidla učitelovy)</a:t>
            </a:r>
          </a:p>
          <a:p>
            <a:pPr marL="457200" indent="-457200">
              <a:buFontTx/>
              <a:buChar char="-"/>
            </a:pPr>
            <a:r>
              <a:rPr lang="cs-CZ" dirty="0"/>
              <a:t>repliky reaktivní (zpravidla žákovy)</a:t>
            </a:r>
          </a:p>
          <a:p>
            <a:pPr marL="457200" indent="-457200">
              <a:buFontTx/>
              <a:buChar char="-"/>
            </a:pPr>
            <a:r>
              <a:rPr lang="cs-CZ" dirty="0"/>
              <a:t>repliky evaluativní (zpravidla učitelovy)</a:t>
            </a:r>
          </a:p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 smtClean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667512" y="5286323"/>
            <a:ext cx="11233336" cy="1132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974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3504" y="478972"/>
            <a:ext cx="10782300" cy="696686"/>
          </a:xfrm>
        </p:spPr>
        <p:txBody>
          <a:bodyPr/>
          <a:lstStyle/>
          <a:p>
            <a:r>
              <a:rPr lang="cs-CZ" sz="4000" dirty="0" smtClean="0"/>
              <a:t>Dialog 1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3504" y="1436914"/>
            <a:ext cx="11297344" cy="525417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1 </a:t>
            </a:r>
            <a:r>
              <a:rPr lang="cs-CZ" dirty="0"/>
              <a:t>U to je sice pravda / ale ještě jedno chování cívky je důležité / které / </a:t>
            </a:r>
          </a:p>
          <a:p>
            <a:r>
              <a:rPr lang="cs-CZ" dirty="0"/>
              <a:t>2 Ž … </a:t>
            </a:r>
            <a:br>
              <a:rPr lang="cs-CZ" dirty="0"/>
            </a:br>
            <a:r>
              <a:rPr lang="cs-CZ" dirty="0"/>
              <a:t>3 U no nikdo neví / no přece se </a:t>
            </a:r>
            <a:r>
              <a:rPr lang="cs-CZ" dirty="0" err="1"/>
              <a:t>NAtáčí</a:t>
            </a:r>
            <a:r>
              <a:rPr lang="cs-CZ" dirty="0"/>
              <a:t> Honzo zopakuj nám to ještě jednou </a:t>
            </a:r>
          </a:p>
          <a:p>
            <a:r>
              <a:rPr lang="cs-CZ" dirty="0"/>
              <a:t>4 Ž natáčí se  </a:t>
            </a:r>
          </a:p>
          <a:p>
            <a:r>
              <a:rPr lang="cs-CZ" dirty="0"/>
              <a:t>5 U CO KDO PROČ řekni nám to CELÉ </a:t>
            </a:r>
          </a:p>
          <a:p>
            <a:r>
              <a:rPr lang="cs-CZ" dirty="0"/>
              <a:t>6 Ž cívka se v magnetickém poli natáčí </a:t>
            </a:r>
          </a:p>
          <a:p>
            <a:r>
              <a:rPr lang="cs-CZ" dirty="0"/>
              <a:t>7 U no to byla doba </a:t>
            </a:r>
          </a:p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 smtClean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667512" y="5286323"/>
            <a:ext cx="11233336" cy="1132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522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3504" y="478972"/>
            <a:ext cx="10782300" cy="696686"/>
          </a:xfrm>
        </p:spPr>
        <p:txBody>
          <a:bodyPr/>
          <a:lstStyle/>
          <a:p>
            <a:r>
              <a:rPr lang="cs-CZ" sz="4000" dirty="0" smtClean="0"/>
              <a:t>Učitel </a:t>
            </a:r>
            <a:r>
              <a:rPr lang="cs-CZ" sz="4000" dirty="0"/>
              <a:t>se vyjadřuje: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3504" y="1436914"/>
            <a:ext cx="11297344" cy="5254172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■ </a:t>
            </a:r>
            <a:r>
              <a:rPr lang="cs-CZ" dirty="0"/>
              <a:t>k obsahu sdělení (schválení, odmítnutí, námitka); </a:t>
            </a:r>
          </a:p>
          <a:p>
            <a:r>
              <a:rPr lang="cs-CZ" dirty="0"/>
              <a:t>■ k formě sdělení (slovosled, tvary slov, výslovnost); </a:t>
            </a:r>
          </a:p>
          <a:p>
            <a:r>
              <a:rPr lang="cs-CZ" dirty="0"/>
              <a:t>■ k autorovi sdělení (přítomnost </a:t>
            </a:r>
            <a:r>
              <a:rPr lang="cs-CZ" dirty="0" smtClean="0"/>
              <a:t>oslovení, </a:t>
            </a:r>
            <a:r>
              <a:rPr lang="cs-CZ" dirty="0"/>
              <a:t>reakce opomíjející mluvčího – učitelův postoj </a:t>
            </a:r>
            <a:r>
              <a:rPr lang="cs-CZ" dirty="0" smtClean="0"/>
              <a:t>k </a:t>
            </a:r>
            <a:r>
              <a:rPr lang="cs-CZ" dirty="0"/>
              <a:t>obsahu nemusí být sdělen mluvčímu, ale předložen k diskuzi ostatním).</a:t>
            </a:r>
          </a:p>
          <a:p>
            <a:r>
              <a:rPr lang="cs-CZ" dirty="0"/>
              <a:t/>
            </a:r>
            <a:br>
              <a:rPr lang="cs-CZ" dirty="0"/>
            </a:br>
            <a:r>
              <a:rPr lang="cs-CZ" i="1" dirty="0"/>
              <a:t>ano, ne, dobře, správně, tak, to se mi nelíbí, </a:t>
            </a:r>
            <a:r>
              <a:rPr lang="cs-CZ" i="1" dirty="0" err="1"/>
              <a:t>pěkněs</a:t>
            </a:r>
            <a:r>
              <a:rPr lang="cs-CZ" i="1" dirty="0"/>
              <a:t> to udělal, dá se říct, to nemyslíš vážně…</a:t>
            </a:r>
            <a:endParaRPr lang="cs-CZ" dirty="0"/>
          </a:p>
          <a:p>
            <a:r>
              <a:rPr lang="cs-CZ" dirty="0"/>
              <a:t/>
            </a:r>
            <a:br>
              <a:rPr lang="cs-CZ" dirty="0"/>
            </a:br>
            <a:r>
              <a:rPr lang="cs-CZ" i="1" dirty="0"/>
              <a:t>Tak ty jsi čet? A co jsi čet?</a:t>
            </a:r>
          </a:p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 smtClean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667512" y="5286323"/>
            <a:ext cx="11233336" cy="1132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433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3504" y="478972"/>
            <a:ext cx="10782300" cy="696686"/>
          </a:xfrm>
        </p:spPr>
        <p:txBody>
          <a:bodyPr/>
          <a:lstStyle/>
          <a:p>
            <a:r>
              <a:rPr lang="cs-CZ" sz="4000" b="1" dirty="0" smtClean="0"/>
              <a:t>Tzv. učitelské echo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3504" y="1436914"/>
            <a:ext cx="11297344" cy="525417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Tx/>
              <a:buChar char="-"/>
            </a:pPr>
            <a:r>
              <a:rPr lang="cs-CZ" i="1" dirty="0" smtClean="0"/>
              <a:t>Ve </a:t>
            </a:r>
            <a:r>
              <a:rPr lang="cs-CZ" i="1" dirty="0"/>
              <a:t>kterém útvaru můžeme ponaučení vidět? – V bajkách. – V bajkách</a:t>
            </a:r>
            <a:r>
              <a:rPr lang="cs-CZ" i="1" dirty="0" smtClean="0"/>
              <a:t>. </a:t>
            </a:r>
            <a:endParaRPr lang="cs-CZ" i="1" dirty="0"/>
          </a:p>
          <a:p>
            <a:pPr marL="457200" indent="-457200">
              <a:buFontTx/>
              <a:buChar char="-"/>
            </a:pPr>
            <a:r>
              <a:rPr lang="cs-CZ" i="1" dirty="0" smtClean="0"/>
              <a:t>Přídavná </a:t>
            </a:r>
            <a:r>
              <a:rPr lang="cs-CZ" i="1" dirty="0"/>
              <a:t>jména. – Přídavná jména</a:t>
            </a:r>
            <a:r>
              <a:rPr lang="cs-CZ" i="1" dirty="0" smtClean="0"/>
              <a:t>?</a:t>
            </a:r>
            <a:endParaRPr lang="cs-CZ" i="1" dirty="0"/>
          </a:p>
          <a:p>
            <a:pPr marL="457200" indent="-457200">
              <a:buFontTx/>
              <a:buChar char="-"/>
            </a:pPr>
            <a:r>
              <a:rPr lang="cs-CZ" i="1" dirty="0" smtClean="0"/>
              <a:t>A </a:t>
            </a:r>
            <a:r>
              <a:rPr lang="cs-CZ" i="1" dirty="0"/>
              <a:t>potkali se s </a:t>
            </a:r>
            <a:r>
              <a:rPr lang="cs-CZ" i="1" dirty="0" err="1"/>
              <a:t>lupičama</a:t>
            </a:r>
            <a:r>
              <a:rPr lang="cs-CZ" i="1" dirty="0"/>
              <a:t>. – Ano, potkali se s lupiči</a:t>
            </a:r>
            <a:r>
              <a:rPr lang="cs-CZ" i="1" dirty="0" smtClean="0"/>
              <a:t>.</a:t>
            </a:r>
            <a:endParaRPr lang="cs-CZ" i="1" dirty="0"/>
          </a:p>
          <a:p>
            <a:pPr marL="457200" indent="-457200">
              <a:buFontTx/>
              <a:buChar char="-"/>
            </a:pPr>
            <a:r>
              <a:rPr lang="cs-CZ" i="1" dirty="0" smtClean="0"/>
              <a:t>V </a:t>
            </a:r>
            <a:r>
              <a:rPr lang="cs-CZ" i="1" dirty="0" err="1"/>
              <a:t>tajemce</a:t>
            </a:r>
            <a:r>
              <a:rPr lang="cs-CZ" i="1" dirty="0"/>
              <a:t> vyšlo slovo příroda. – Ano, v tajence, neříká se v </a:t>
            </a:r>
            <a:r>
              <a:rPr lang="cs-CZ" i="1" dirty="0" err="1"/>
              <a:t>tajemce</a:t>
            </a:r>
            <a:r>
              <a:rPr lang="cs-CZ" i="1" dirty="0"/>
              <a:t>, vyšlo slovo příroda</a:t>
            </a:r>
            <a:r>
              <a:rPr lang="cs-CZ" i="1" dirty="0" smtClean="0"/>
              <a:t>.</a:t>
            </a:r>
            <a:endParaRPr lang="cs-CZ" i="1" dirty="0"/>
          </a:p>
          <a:p>
            <a:pPr marL="457200" indent="-457200">
              <a:buFontTx/>
              <a:buChar char="-"/>
            </a:pPr>
            <a:r>
              <a:rPr lang="cs-CZ" dirty="0" smtClean="0"/>
              <a:t>oprava </a:t>
            </a:r>
            <a:r>
              <a:rPr lang="cs-CZ" dirty="0"/>
              <a:t>pádu klíčového výrazu užitého původně v nominativu – cílem je snaha o vyjádření ve správných souvislostech</a:t>
            </a:r>
            <a:r>
              <a:rPr lang="cs-CZ" dirty="0" smtClean="0"/>
              <a:t>;</a:t>
            </a:r>
            <a:endParaRPr lang="cs-CZ" dirty="0"/>
          </a:p>
          <a:p>
            <a:pPr marL="457200" indent="-457200">
              <a:buFontTx/>
              <a:buChar char="-"/>
            </a:pPr>
            <a:r>
              <a:rPr lang="cs-CZ" dirty="0" smtClean="0"/>
              <a:t>jiný </a:t>
            </a:r>
            <a:r>
              <a:rPr lang="cs-CZ" dirty="0"/>
              <a:t>typ výpovědi s „echem“ – obsahuje navíc učitelovo doplnění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o </a:t>
            </a:r>
            <a:r>
              <a:rPr lang="cs-CZ" dirty="0"/>
              <a:t>další skutečnosti nutné pro souvislosti jevů.</a:t>
            </a:r>
          </a:p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 smtClean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667512" y="5286323"/>
            <a:ext cx="11233336" cy="1132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926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3504" y="478972"/>
            <a:ext cx="10782300" cy="696686"/>
          </a:xfrm>
        </p:spPr>
        <p:txBody>
          <a:bodyPr/>
          <a:lstStyle/>
          <a:p>
            <a:r>
              <a:rPr lang="cs-CZ" sz="4000" b="1" dirty="0" smtClean="0"/>
              <a:t>Tendence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3504" y="1436914"/>
            <a:ext cx="11297344" cy="5254172"/>
          </a:xfrm>
        </p:spPr>
        <p:txBody>
          <a:bodyPr>
            <a:normAutofit/>
          </a:bodyPr>
          <a:lstStyle/>
          <a:p>
            <a:pPr marL="457200" indent="-457200">
              <a:buFontTx/>
              <a:buChar char="-"/>
            </a:pPr>
            <a:r>
              <a:rPr lang="cs-CZ" dirty="0"/>
              <a:t>kombinace jazykových a piktografických prostředků (významová </a:t>
            </a:r>
            <a:r>
              <a:rPr lang="cs-CZ" dirty="0" smtClean="0"/>
              <a:t>redundance, opakování)</a:t>
            </a:r>
            <a:endParaRPr lang="cs-CZ" dirty="0"/>
          </a:p>
          <a:p>
            <a:pPr marL="457200" indent="-457200">
              <a:buFontTx/>
              <a:buChar char="-"/>
            </a:pPr>
            <a:r>
              <a:rPr lang="cs-CZ" dirty="0"/>
              <a:t>užívání grafických prostředků</a:t>
            </a:r>
          </a:p>
          <a:p>
            <a:pPr marL="457200" indent="-457200">
              <a:buFontTx/>
              <a:buChar char="-"/>
            </a:pPr>
            <a:r>
              <a:rPr lang="cs-CZ" dirty="0" smtClean="0"/>
              <a:t>soudržnost, spojitost textu</a:t>
            </a:r>
            <a:endParaRPr lang="cs-CZ" dirty="0"/>
          </a:p>
          <a:p>
            <a:pPr marL="457200" indent="-457200">
              <a:buFontTx/>
              <a:buChar char="-"/>
            </a:pPr>
            <a:r>
              <a:rPr lang="cs-CZ" dirty="0"/>
              <a:t>termíny a definiční formule</a:t>
            </a:r>
          </a:p>
          <a:p>
            <a:pPr marL="457200" indent="-457200">
              <a:buFontTx/>
              <a:buChar char="-"/>
            </a:pPr>
            <a:r>
              <a:rPr lang="cs-CZ" dirty="0"/>
              <a:t>učební texty směřují k větší konkrétnosti než texty obecně odborné</a:t>
            </a:r>
          </a:p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 smtClean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667512" y="5286323"/>
            <a:ext cx="11233336" cy="1132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702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etropolitní">
  <a:themeElements>
    <a:clrScheme name="Metropolitní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ní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ní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TM03457491[[fn=Metropolitní]]</Template>
  <TotalTime>3372</TotalTime>
  <Words>417</Words>
  <Application>Microsoft Office PowerPoint</Application>
  <PresentationFormat>Širokoúhlá obrazovka</PresentationFormat>
  <Paragraphs>86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1" baseType="lpstr">
      <vt:lpstr>Arial</vt:lpstr>
      <vt:lpstr>Calibri Light</vt:lpstr>
      <vt:lpstr>Metropolitní</vt:lpstr>
      <vt:lpstr>Školní (školská) komunikace</vt:lpstr>
      <vt:lpstr>Učební styl</vt:lpstr>
      <vt:lpstr>Charakteristické rysy školní komunikace</vt:lpstr>
      <vt:lpstr>V rámci třídy existují různé vztahy → různé typy k.</vt:lpstr>
      <vt:lpstr>Školní (edukační) dialog </vt:lpstr>
      <vt:lpstr>Dialog 1</vt:lpstr>
      <vt:lpstr>Učitel se vyjadřuje:</vt:lpstr>
      <vt:lpstr>Tzv. učitelské echo</vt:lpstr>
      <vt:lpstr>Tendence</vt:lpstr>
      <vt:lpstr>Žánry ve školní komunikaci</vt:lpstr>
      <vt:lpstr>Žánry ve školní komunikaci – mluvené </vt:lpstr>
      <vt:lpstr>Žánry ve školní komunikaci – psané </vt:lpstr>
      <vt:lpstr>Prezentace aplikace PowerPoint</vt:lpstr>
      <vt:lpstr>Prezentace aplikace PowerPoint</vt:lpstr>
      <vt:lpstr>Prezentace aplikace PowerPoint</vt:lpstr>
      <vt:lpstr>Prezentace aplikace PowerPoint</vt:lpstr>
      <vt:lpstr>Organizace vyučovací jednotky v učebnici</vt:lpstr>
      <vt:lpstr>TED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Hledání hodnot a měřítek: chaos či soulad v české polistopadové literární kritice?  K diskuzím o reflexi české literatury  na počátku 90. let 20. století</dc:title>
  <dc:creator>Pavlína Sedláčková</dc:creator>
  <cp:lastModifiedBy>Pavlína Lolloková</cp:lastModifiedBy>
  <cp:revision>370</cp:revision>
  <cp:lastPrinted>2017-10-23T05:02:32Z</cp:lastPrinted>
  <dcterms:created xsi:type="dcterms:W3CDTF">2015-09-01T15:06:33Z</dcterms:created>
  <dcterms:modified xsi:type="dcterms:W3CDTF">2017-11-26T16:53:57Z</dcterms:modified>
</cp:coreProperties>
</file>