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37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6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97" r:id="rId27"/>
    <p:sldId id="280" r:id="rId28"/>
    <p:sldId id="281" r:id="rId29"/>
    <p:sldId id="282" r:id="rId30"/>
    <p:sldId id="283" r:id="rId31"/>
    <p:sldId id="299" r:id="rId32"/>
    <p:sldId id="287" r:id="rId33"/>
    <p:sldId id="298" r:id="rId34"/>
    <p:sldId id="291" r:id="rId35"/>
    <p:sldId id="295" r:id="rId36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248F3073-BC1A-43A3-B510-ED0E2D516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CD24B271-BBC0-4F6F-B96A-B68F3701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84F3EDA6-77DD-4B4D-9BA5-870DEEF07CF1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665CA76-5D2A-4978-A8F3-C8A3281055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0BE1544-EBAD-43D8-ABF4-6DF418E1A0A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7F486C7-7508-4045-9749-53A9F892BA1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5013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2B2C191-A5CB-41F0-BC53-EA73979B2BC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BB772B1-9EF7-4898-8BEE-270D95BAA2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5013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EF2417FA-92E4-47A8-983A-8E94C643BE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>
            <a:extLst>
              <a:ext uri="{FF2B5EF4-FFF2-40B4-BE49-F238E27FC236}">
                <a16:creationId xmlns:a16="http://schemas.microsoft.com/office/drawing/2014/main" id="{308A82E2-7B62-4225-9E9E-709AD446D0F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D0FF32-C881-476A-A675-406D80EBFEB7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FBE1F4C-6D86-4B86-AC89-CC10D5DC42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7B34B6B5-15EB-4C1B-B36C-9F4298B2D8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F32FD755-71B0-4C35-9ADC-9762D44ED3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CAF8ED-22BC-4309-A946-6534625B54F8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832AFC90-5573-4FB4-922C-EED11D9A56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F17F6CF-6A72-4326-A2E9-297A0BE8A7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>
            <a:extLst>
              <a:ext uri="{FF2B5EF4-FFF2-40B4-BE49-F238E27FC236}">
                <a16:creationId xmlns:a16="http://schemas.microsoft.com/office/drawing/2014/main" id="{CE390B2E-286B-405F-AAE9-BE87135CC31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8A5341-9D91-4970-84EF-29ED8009A5C1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AD3EB73E-EBF9-420C-937A-46EFADE759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96920C4-0423-4C7E-93C3-1653376EA41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>
            <a:extLst>
              <a:ext uri="{FF2B5EF4-FFF2-40B4-BE49-F238E27FC236}">
                <a16:creationId xmlns:a16="http://schemas.microsoft.com/office/drawing/2014/main" id="{423F8B7A-1169-46E7-B260-C63A86FCB1C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5C958E-9759-4DAE-92F2-5BF9A95EC7C7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8AA5E8E3-645C-47F2-83CF-B3CDCA5A47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6EB9B12A-7627-47B5-9F2E-4816DE51A0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>
            <a:extLst>
              <a:ext uri="{FF2B5EF4-FFF2-40B4-BE49-F238E27FC236}">
                <a16:creationId xmlns:a16="http://schemas.microsoft.com/office/drawing/2014/main" id="{990ADAAB-9DE6-4EAD-97D0-EF161B88D1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B73204-0747-47E7-A3B7-1CCB7A91EDCC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28675" name="Rectangle 1">
            <a:extLst>
              <a:ext uri="{FF2B5EF4-FFF2-40B4-BE49-F238E27FC236}">
                <a16:creationId xmlns:a16="http://schemas.microsoft.com/office/drawing/2014/main" id="{1E4EA0F0-2261-40E4-8A1E-477732CEE3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8BC3F960-1AF1-4D75-A69E-15681E2A961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>
            <a:extLst>
              <a:ext uri="{FF2B5EF4-FFF2-40B4-BE49-F238E27FC236}">
                <a16:creationId xmlns:a16="http://schemas.microsoft.com/office/drawing/2014/main" id="{98FADBC5-FA9E-4B99-8CF4-CBC1E3FFF5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2DBE57-AD97-4DC9-84DA-ED0F793372F6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72A718A8-B8B0-4C68-863A-9B6702A2E0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6BC90DA-BA7F-47CF-8F82-43BD95132A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>
            <a:extLst>
              <a:ext uri="{FF2B5EF4-FFF2-40B4-BE49-F238E27FC236}">
                <a16:creationId xmlns:a16="http://schemas.microsoft.com/office/drawing/2014/main" id="{DF61A7FE-553A-4F5F-9773-02A532C5D8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04A4FA-2543-43A8-8DD7-83675D14D500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A5CAFF46-0CE6-4363-806E-EB4064D351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B6749BE8-BFB3-426B-97B7-64E17556C4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>
            <a:extLst>
              <a:ext uri="{FF2B5EF4-FFF2-40B4-BE49-F238E27FC236}">
                <a16:creationId xmlns:a16="http://schemas.microsoft.com/office/drawing/2014/main" id="{ACE92763-FCD1-4473-B3FD-5CD11F33D95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9F6889-3975-4E17-A681-14FC12CEC670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6E0927A2-3DBC-42B9-B841-EE2015F3C1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A1BE7078-C292-4B24-95CE-929169DF17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0F414C89-9137-4377-9149-8AD01C2B78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863426-A9D1-4433-8ED0-C98951659A8B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8D6691A8-D988-4586-907C-DB5C6A1F08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029C4C7-54DC-4FB1-BC9E-39EE2D29DC5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>
            <a:extLst>
              <a:ext uri="{FF2B5EF4-FFF2-40B4-BE49-F238E27FC236}">
                <a16:creationId xmlns:a16="http://schemas.microsoft.com/office/drawing/2014/main" id="{E3D4DB00-2021-40CB-99D6-D4CA7DBA51F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470A11-E868-4FB6-B1D4-281A704DCA49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DD3AC054-2AF5-42C5-BF17-017C3EB388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1431912B-4F0E-41D8-8E8C-06538E760A7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A16F98F1-AC31-44BC-9E45-83C8121735B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B126BD-12D7-4057-BF61-CF26100A1759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E043768B-1853-4484-B355-3C7DEF4469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9E47BBAD-1E5F-4908-B191-9B5C1FF638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CFC7554D-BCF7-4E42-8767-54B507A880C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0B1FD9-7882-486C-B515-EEC32D2F72CA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90866CCE-58C6-48F9-88F7-0843C20512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AAA55E1F-C678-469E-8B07-690AF75222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>
            <a:extLst>
              <a:ext uri="{FF2B5EF4-FFF2-40B4-BE49-F238E27FC236}">
                <a16:creationId xmlns:a16="http://schemas.microsoft.com/office/drawing/2014/main" id="{821F105C-F466-4B58-B371-A82AA58E46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501AED-6465-4FBD-A627-D77393CE35FA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4CCEB377-9A4C-4E7E-9887-9CE6E11FD8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A7F4766E-17BB-4D5B-A08F-63B53A1F45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D41EFE7E-3B99-4373-B49A-9FDE838BCF3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9ABE71-5543-4BCF-9AFF-E3352B125881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70F51418-E345-4A19-B64B-CA47BE998C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7BE51BBB-CC3B-4B60-8427-3EFCA603EC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>
            <a:extLst>
              <a:ext uri="{FF2B5EF4-FFF2-40B4-BE49-F238E27FC236}">
                <a16:creationId xmlns:a16="http://schemas.microsoft.com/office/drawing/2014/main" id="{A83F47F1-18B6-47D0-99CB-0C47536D5D6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71B73B-B949-4450-9BA9-552FF64B1DC8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48131" name="Rectangle 1">
            <a:extLst>
              <a:ext uri="{FF2B5EF4-FFF2-40B4-BE49-F238E27FC236}">
                <a16:creationId xmlns:a16="http://schemas.microsoft.com/office/drawing/2014/main" id="{260C7682-AECA-4FC1-B246-BE5EF422DE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423BC206-3F06-4593-9D81-8CE4B475B1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>
            <a:extLst>
              <a:ext uri="{FF2B5EF4-FFF2-40B4-BE49-F238E27FC236}">
                <a16:creationId xmlns:a16="http://schemas.microsoft.com/office/drawing/2014/main" id="{F8F72B38-83E8-42A7-B57C-B3B65D2DA86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444CFB-ADF7-46C1-987F-8186E97732A3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51203" name="Rectangle 1">
            <a:extLst>
              <a:ext uri="{FF2B5EF4-FFF2-40B4-BE49-F238E27FC236}">
                <a16:creationId xmlns:a16="http://schemas.microsoft.com/office/drawing/2014/main" id="{CCA30C90-AF92-4740-A3F5-1437C402F7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74B704E8-BC1C-4DC6-BC99-002F80EF5F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>
            <a:extLst>
              <a:ext uri="{FF2B5EF4-FFF2-40B4-BE49-F238E27FC236}">
                <a16:creationId xmlns:a16="http://schemas.microsoft.com/office/drawing/2014/main" id="{6BADA05F-5DF4-493C-8217-8CE4E464234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85F20A-F5C1-4004-A073-9430E2F56D47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79DE0582-9276-483A-AC44-A655785699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3B24F899-716D-4187-90DD-06A8944F393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>
            <a:extLst>
              <a:ext uri="{FF2B5EF4-FFF2-40B4-BE49-F238E27FC236}">
                <a16:creationId xmlns:a16="http://schemas.microsoft.com/office/drawing/2014/main" id="{41D7018A-FAF0-4330-ABE4-E4364F12DE2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D6C2AC7-B2E3-44FC-A66F-C63558C38CC9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55299" name="Rectangle 1">
            <a:extLst>
              <a:ext uri="{FF2B5EF4-FFF2-40B4-BE49-F238E27FC236}">
                <a16:creationId xmlns:a16="http://schemas.microsoft.com/office/drawing/2014/main" id="{88B00A13-0367-4535-9BE0-A244C43366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143C4500-0B9B-43F5-A676-C46A4AC6574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8">
            <a:extLst>
              <a:ext uri="{FF2B5EF4-FFF2-40B4-BE49-F238E27FC236}">
                <a16:creationId xmlns:a16="http://schemas.microsoft.com/office/drawing/2014/main" id="{95194C2D-8B16-4198-9A38-745940FB96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48DEB7-EC28-40A8-8F9F-2F88E35FCFE7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57347" name="Rectangle 1">
            <a:extLst>
              <a:ext uri="{FF2B5EF4-FFF2-40B4-BE49-F238E27FC236}">
                <a16:creationId xmlns:a16="http://schemas.microsoft.com/office/drawing/2014/main" id="{FFD02F4A-720D-4700-9B01-E97DCEC8FD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756F69C0-9D5D-47F6-947A-2CBC2A921B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>
            <a:extLst>
              <a:ext uri="{FF2B5EF4-FFF2-40B4-BE49-F238E27FC236}">
                <a16:creationId xmlns:a16="http://schemas.microsoft.com/office/drawing/2014/main" id="{ADCF7609-C3F4-4817-BC4E-B7DF393B45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9CD84A-AECB-45D9-8D1A-72C3784ED6A6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9BEA70EE-347A-4F6C-AECB-EE096C7771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17CB54F5-8FB7-4838-9AC0-DD242E139B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>
            <a:extLst>
              <a:ext uri="{FF2B5EF4-FFF2-40B4-BE49-F238E27FC236}">
                <a16:creationId xmlns:a16="http://schemas.microsoft.com/office/drawing/2014/main" id="{7070DB53-3D60-49A2-BF47-3809F45AE0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298ADB-576F-4578-89F5-BB2FA8322B7A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46586AD6-C7EE-4266-83AA-8A231B44A2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1937" cy="40052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35C24A90-6339-4432-8F13-BB3C98FCDEE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>
            <a:extLst>
              <a:ext uri="{FF2B5EF4-FFF2-40B4-BE49-F238E27FC236}">
                <a16:creationId xmlns:a16="http://schemas.microsoft.com/office/drawing/2014/main" id="{9E803D1D-1D5E-42C4-8F91-8D7B941470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4FF178-A94E-4AC5-8E82-AB6E37A98EF3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3D3C78AF-3BB9-4D42-8F6A-3CE96632D0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4E8DDAFB-A501-46EF-894D-564175A035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:a16="http://schemas.microsoft.com/office/drawing/2014/main" id="{B9CD3667-79B0-4FB2-B9A0-498BB222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DE855A-CB0A-43AC-AEA7-4398FE6FA5CD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FF9C0E9D-F2D7-4342-B155-D3B516D736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144467C1-E237-4216-ADCF-95D9774B2AC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>
            <a:extLst>
              <a:ext uri="{FF2B5EF4-FFF2-40B4-BE49-F238E27FC236}">
                <a16:creationId xmlns:a16="http://schemas.microsoft.com/office/drawing/2014/main" id="{D820881E-FAD1-44F0-853D-4C73B89B7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7651B2-08DB-4B06-9371-B65DF38CEB46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0317DF1B-C137-4084-A79C-8394C5B0EC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4545C4EB-93FF-4D4E-B142-DAB1B79897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>
            <a:extLst>
              <a:ext uri="{FF2B5EF4-FFF2-40B4-BE49-F238E27FC236}">
                <a16:creationId xmlns:a16="http://schemas.microsoft.com/office/drawing/2014/main" id="{B13FB333-E4AB-4179-9F66-554F2381025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33EFCD-D751-441F-934B-50F3D38AF91F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F5C2CABA-DDAF-4633-ABBE-05257B6D39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26B972A4-4D5D-4A26-A89D-A5C829CA9F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>
            <a:extLst>
              <a:ext uri="{FF2B5EF4-FFF2-40B4-BE49-F238E27FC236}">
                <a16:creationId xmlns:a16="http://schemas.microsoft.com/office/drawing/2014/main" id="{F7E3C6EF-D02E-4506-89B1-0244C47888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6318D9-969D-4A4B-ACBD-BCF7ACF00B48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E289A24A-B7E7-4E59-9D64-DF27F1E8D0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A8095B75-C024-4784-99B6-92596F9AA82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>
            <a:extLst>
              <a:ext uri="{FF2B5EF4-FFF2-40B4-BE49-F238E27FC236}">
                <a16:creationId xmlns:a16="http://schemas.microsoft.com/office/drawing/2014/main" id="{9895D229-C938-483A-8A63-6182B22C127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779259-CF39-4001-B2AC-D595A65483E7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463A3A85-2ABE-468A-8E28-8ABB8157C7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247B5BEB-D74D-4EE2-BD14-998788B0A7B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58002FA1-6E73-46C4-9DD8-DA725FA2F5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E566B5C-AFE8-41FD-A93F-5FCCF1B57E1E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FCAE16F9-80D7-423B-BD79-3FAD115016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D56D688-39AB-4504-99A2-1A9F54143E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>
            <a:extLst>
              <a:ext uri="{FF2B5EF4-FFF2-40B4-BE49-F238E27FC236}">
                <a16:creationId xmlns:a16="http://schemas.microsoft.com/office/drawing/2014/main" id="{F6FCFAD2-0DB0-4F3B-A70A-735EB2AA96E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B8D5F9-7E9E-4924-BEC4-2FF646A2DB9D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AD4A7192-2256-41CB-A16A-603506C26E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F166297-3558-46A0-A36E-874F933B41D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>
            <a:extLst>
              <a:ext uri="{FF2B5EF4-FFF2-40B4-BE49-F238E27FC236}">
                <a16:creationId xmlns:a16="http://schemas.microsoft.com/office/drawing/2014/main" id="{B5A0CEEE-F2FF-44E4-959F-8FFE2370C61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8EB231-819F-4FAC-B341-C81A90EB662C}" type="slidenum">
              <a:rPr lang="cs-CZ" altLang="cs-CZ" sz="1400" smtClean="0"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400">
              <a:ea typeface="WenQuanYi Micro Hei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02741A49-DC5D-42AA-9185-82144AA1EE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FD6B19BD-36C0-40D0-8839-D140BCEA3A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91DFB-15F7-42DF-9D49-9A37A785B6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478176-8215-4264-9DF5-920A002EBB8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716479-E00A-4F27-879F-5187F085C1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3985-CF46-43DD-9667-87589934E7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36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A6110D-7A43-4635-AEDA-0502E945EEF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CBFE31-06F4-4E5E-BD0E-BEEED8FD44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AE5A84-8E9F-4AE9-B467-775419DBD9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C515B-C048-4305-9CCE-A7296A2884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89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58467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46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933708-FED0-4BC3-B4E9-6E763C4C68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078DC8-8E67-401B-9434-E3924442DD3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ABAD17-F163-4798-8B32-8C83EB065E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81EF9-F6D0-4BEB-B4F6-17E2E9B2F9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85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F29790-3F33-4742-863C-FAC152086FD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0E66FD-12BB-4C8E-AE61-7F3711EA114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F44CD9-9409-4CFE-AA83-23414E18380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C9C4-9EAF-4F1D-9640-85121AD0B8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97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E7AB54-42DB-4D8C-846A-C4EB3DE970C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851A7E-F4DA-4B7D-8639-65F350392D1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BBFB23-4046-4799-9506-047AB67AE00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76BB-F63D-4592-B27D-F73B9A21C2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562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610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11738" y="1768475"/>
            <a:ext cx="435610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ED22E77-19B1-4113-A65A-A157817FC3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EB786FC-1C12-467E-96E8-086BB1EB75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A01BC9D-7CAC-431A-A9EE-3A3135D9ACA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26E7B-2341-4B01-B8FD-1356D26C1F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00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9F882D-E544-4F83-A1AB-FD49F73CEF6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E55D860-F20E-457E-9210-29CAD10728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BD174DE9-5B29-4FF6-B222-6E00A71BCB6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CCFC-80CC-4C5F-A6A5-3DB496DC96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237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B299204-FDCC-4D25-BA2D-559ADEB4AD2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F95A2B-C185-4251-8770-0517A26A12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D293C0-84BE-4322-B11D-CC505B39284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C78B6-905E-437C-B0EC-75A2729BDB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026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719BAD4-9EE2-4C13-8AA3-53BC9956D45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CEFECE-F30E-41F3-A6F1-289EB19941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CD12B8-F352-451A-A3FE-A0B2B1C83D0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AB2CE-8240-4E30-B29D-948EF6545E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89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95350F-EB02-4A94-8023-640B2152BAA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AB9FB0C-D16D-4A05-938C-EE47E6BC1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B5D9448-0C4A-4361-BD8E-575BBB9424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CD210-B6B3-41F7-9F46-E9885BACE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906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E24219D-A425-43B7-8E31-8D3EC3DFB0F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7D5E276-5A2F-4946-9C75-905EB754B4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02AB588-0002-4CAF-8433-9666ECC6814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EFCB1-A56A-4985-85F0-327453FBD0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12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8A1F04E-3170-46B7-9524-882B5D784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FDCD6C-0810-48EF-BE7A-B86038D05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4600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C740CF7-25DA-4E65-ADDC-6E86768D3D4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877A49-7EA6-4E6E-8D6E-057F027532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A55F3D-D1DD-477B-86E5-A00C812E73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1D2371F-49F8-42F2-87FA-9AF82D1E76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1B3CB396-961E-48E3-8C15-D0E2BF773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/>
            <a:endParaRPr lang="cs-CZ" altLang="cs-CZ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80D224FB-8998-40AD-9C6E-6891F967D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algn="ctr" eaLnBrk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Interpretace antického dramatu</a:t>
            </a:r>
          </a:p>
          <a:p>
            <a:pPr algn="ctr" eaLnBrk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4000"/>
          </a:p>
          <a:p>
            <a:pPr algn="ctr" eaLnBrk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/>
              <a:t>strukturalistickým aparátem</a:t>
            </a:r>
          </a:p>
          <a:p>
            <a:pPr algn="ctr" eaLnBrk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/>
              <a:t>celostní filologie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CF53DD86-81AA-4131-A205-75ACF711C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solidFill>
                  <a:srgbClr val="00B050"/>
                </a:solidFill>
              </a:rPr>
              <a:t>Znak</a:t>
            </a:r>
            <a:r>
              <a:rPr lang="cs-CZ" altLang="cs-CZ"/>
              <a:t> – jednota </a:t>
            </a:r>
            <a:r>
              <a:rPr lang="cs-CZ" altLang="cs-CZ">
                <a:solidFill>
                  <a:srgbClr val="7030A0"/>
                </a:solidFill>
              </a:rPr>
              <a:t>výrazu</a:t>
            </a:r>
            <a:r>
              <a:rPr lang="cs-CZ" altLang="cs-CZ"/>
              <a:t> a </a:t>
            </a:r>
            <a:r>
              <a:rPr lang="cs-CZ" altLang="cs-CZ">
                <a:solidFill>
                  <a:srgbClr val="0070C0"/>
                </a:solidFill>
              </a:rPr>
              <a:t>obsahu</a:t>
            </a:r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FB618A63-357C-4AD7-9199-32036AEDC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3" y="1768475"/>
            <a:ext cx="4751387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615B1D27-A94C-4464-AE80-E9CC6F41D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Minimální znak — </a:t>
            </a:r>
            <a:r>
              <a:rPr lang="cs-CZ" altLang="cs-CZ">
                <a:solidFill>
                  <a:srgbClr val="00B050"/>
                </a:solidFill>
              </a:rPr>
              <a:t>morfém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9788B17-5BF5-4D00-8000-CF7FFF4D9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saussurovské: 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i="1"/>
              <a:t>- </a:t>
            </a:r>
            <a:r>
              <a:rPr lang="cs-CZ" altLang="cs-CZ" i="1">
                <a:solidFill>
                  <a:srgbClr val="7030A0"/>
                </a:solidFill>
              </a:rPr>
              <a:t>signifiant</a:t>
            </a:r>
            <a:r>
              <a:rPr lang="cs-CZ" altLang="cs-CZ"/>
              <a:t> lze přiřadit k </a:t>
            </a:r>
            <a:r>
              <a:rPr lang="cs-CZ" altLang="cs-CZ" i="1">
                <a:solidFill>
                  <a:srgbClr val="7030A0"/>
                </a:solidFill>
              </a:rPr>
              <a:t>výrazovému</a:t>
            </a:r>
            <a:r>
              <a:rPr lang="cs-CZ" altLang="cs-CZ">
                <a:solidFill>
                  <a:srgbClr val="7030A0"/>
                </a:solidFill>
              </a:rPr>
              <a:t> plánu (VP)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- a </a:t>
            </a:r>
            <a:r>
              <a:rPr lang="cs-CZ" altLang="cs-CZ" i="1">
                <a:solidFill>
                  <a:srgbClr val="0070C0"/>
                </a:solidFill>
              </a:rPr>
              <a:t>signifié</a:t>
            </a:r>
            <a:r>
              <a:rPr lang="cs-CZ" altLang="cs-CZ">
                <a:solidFill>
                  <a:srgbClr val="0070C0"/>
                </a:solidFill>
              </a:rPr>
              <a:t> </a:t>
            </a:r>
            <a:r>
              <a:rPr lang="cs-CZ" altLang="cs-CZ"/>
              <a:t>k plánu </a:t>
            </a:r>
            <a:r>
              <a:rPr lang="cs-CZ" altLang="cs-CZ" i="1">
                <a:solidFill>
                  <a:srgbClr val="0070C0"/>
                </a:solidFill>
              </a:rPr>
              <a:t>obsahovému </a:t>
            </a:r>
            <a:r>
              <a:rPr lang="cs-CZ" altLang="cs-CZ">
                <a:solidFill>
                  <a:srgbClr val="0070C0"/>
                </a:solidFill>
              </a:rPr>
              <a:t>(OP)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</p:txBody>
      </p:sp>
      <p:pic>
        <p:nvPicPr>
          <p:cNvPr id="23556" name="Picture 3">
            <a:extLst>
              <a:ext uri="{FF2B5EF4-FFF2-40B4-BE49-F238E27FC236}">
                <a16:creationId xmlns:a16="http://schemas.microsoft.com/office/drawing/2014/main" id="{59DDCB12-FB7E-4D3C-945F-6C43D119F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959225"/>
            <a:ext cx="7559675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DA7ABBA2-3CE4-47A0-8D2C-104454B9B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solidFill>
                  <a:srgbClr val="00B050"/>
                </a:solidFill>
              </a:rPr>
              <a:t>‘Morfém’</a:t>
            </a:r>
            <a:r>
              <a:rPr lang="cs-CZ" altLang="cs-CZ"/>
              <a:t> = </a:t>
            </a:r>
            <a:r>
              <a:rPr lang="cs-CZ" altLang="cs-CZ" u="sng">
                <a:solidFill>
                  <a:srgbClr val="7030A0"/>
                </a:solidFill>
              </a:rPr>
              <a:t>morf</a:t>
            </a:r>
            <a:r>
              <a:rPr lang="cs-CZ" altLang="cs-CZ">
                <a:solidFill>
                  <a:srgbClr val="7030A0"/>
                </a:solidFill>
              </a:rPr>
              <a:t> </a:t>
            </a:r>
            <a:r>
              <a:rPr lang="cs-CZ" altLang="cs-CZ"/>
              <a:t>+ </a:t>
            </a:r>
            <a:r>
              <a:rPr lang="cs-CZ" altLang="cs-CZ">
                <a:solidFill>
                  <a:srgbClr val="0070C0"/>
                </a:solidFill>
              </a:rPr>
              <a:t>’sémém’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93AA793-039E-49DE-8C1B-FE02B5AB8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 tIns="21240"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 b="1">
                <a:solidFill>
                  <a:srgbClr val="7030A0"/>
                </a:solidFill>
              </a:rPr>
              <a:t>VP</a:t>
            </a:r>
            <a:r>
              <a:rPr lang="cs-CZ" altLang="cs-CZ" sz="2400">
                <a:solidFill>
                  <a:srgbClr val="7030A0"/>
                </a:solidFill>
              </a:rPr>
              <a:t> </a:t>
            </a:r>
            <a:r>
              <a:rPr lang="cs-CZ" altLang="cs-CZ" sz="2400">
                <a:solidFill>
                  <a:srgbClr val="00B050"/>
                </a:solidFill>
              </a:rPr>
              <a:t>morfému</a:t>
            </a:r>
            <a:r>
              <a:rPr lang="cs-CZ" altLang="cs-CZ" sz="2400"/>
              <a:t> je </a:t>
            </a:r>
            <a:r>
              <a:rPr lang="cs-CZ" altLang="cs-CZ" sz="2400" b="1" u="sng">
                <a:solidFill>
                  <a:srgbClr val="7030A0"/>
                </a:solidFill>
              </a:rPr>
              <a:t>morf</a:t>
            </a:r>
            <a:r>
              <a:rPr lang="cs-CZ" altLang="cs-CZ" sz="2400"/>
              <a:t>; skládá se z </a:t>
            </a:r>
            <a:r>
              <a:rPr lang="cs-CZ" altLang="cs-CZ" sz="2400">
                <a:solidFill>
                  <a:srgbClr val="7878DE"/>
                </a:solidFill>
              </a:rPr>
              <a:t>fonémů a prosodémů</a:t>
            </a:r>
            <a:r>
              <a:rPr lang="cs-CZ" altLang="cs-CZ" sz="2400"/>
              <a:t>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 b="1">
                <a:solidFill>
                  <a:srgbClr val="0070C0"/>
                </a:solidFill>
              </a:rPr>
              <a:t>OP</a:t>
            </a:r>
            <a:r>
              <a:rPr lang="cs-CZ" altLang="cs-CZ" sz="2400">
                <a:solidFill>
                  <a:srgbClr val="0070C0"/>
                </a:solidFill>
              </a:rPr>
              <a:t> </a:t>
            </a:r>
            <a:r>
              <a:rPr lang="cs-CZ" altLang="cs-CZ" sz="2400">
                <a:solidFill>
                  <a:srgbClr val="00B050"/>
                </a:solidFill>
              </a:rPr>
              <a:t>morfému</a:t>
            </a:r>
            <a:r>
              <a:rPr lang="cs-CZ" altLang="cs-CZ" sz="2400"/>
              <a:t> je </a:t>
            </a:r>
            <a:r>
              <a:rPr lang="cs-CZ" altLang="cs-CZ" sz="2400" b="1">
                <a:solidFill>
                  <a:srgbClr val="0070C0"/>
                </a:solidFill>
              </a:rPr>
              <a:t>’sémém’</a:t>
            </a:r>
            <a:r>
              <a:rPr lang="cs-CZ" altLang="cs-CZ" sz="2400">
                <a:solidFill>
                  <a:srgbClr val="0070C0"/>
                </a:solidFill>
              </a:rPr>
              <a:t>;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000">
                <a:solidFill>
                  <a:srgbClr val="0070C0"/>
                </a:solidFill>
              </a:rPr>
              <a:t>’sémém’ </a:t>
            </a:r>
            <a:r>
              <a:rPr lang="cs-CZ" altLang="cs-CZ" sz="2000"/>
              <a:t>rozkládáme na významové rysy: </a:t>
            </a:r>
            <a:r>
              <a:rPr lang="cs-CZ" altLang="cs-CZ" sz="2000">
                <a:solidFill>
                  <a:srgbClr val="00B0F0"/>
                </a:solidFill>
              </a:rPr>
              <a:t>/sémata/</a:t>
            </a:r>
            <a:r>
              <a:rPr lang="cs-CZ" altLang="cs-CZ" sz="2000"/>
              <a:t>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 b="1" u="sng">
                <a:solidFill>
                  <a:srgbClr val="7030A0"/>
                </a:solidFill>
              </a:rPr>
              <a:t>Morf</a:t>
            </a:r>
            <a:r>
              <a:rPr lang="cs-CZ" altLang="cs-CZ" sz="2400">
                <a:solidFill>
                  <a:srgbClr val="7030A0"/>
                </a:solidFill>
              </a:rPr>
              <a:t> </a:t>
            </a:r>
            <a:r>
              <a:rPr lang="cs-CZ" altLang="cs-CZ" sz="2400"/>
              <a:t>je </a:t>
            </a:r>
            <a:r>
              <a:rPr lang="cs-CZ" altLang="cs-CZ" sz="1400"/>
              <a:t>(v konkr. textech) </a:t>
            </a:r>
            <a:r>
              <a:rPr lang="cs-CZ" altLang="cs-CZ" sz="2400" b="1">
                <a:solidFill>
                  <a:srgbClr val="7030A0"/>
                </a:solidFill>
              </a:rPr>
              <a:t>konstantní</a:t>
            </a:r>
            <a:r>
              <a:rPr lang="cs-CZ" altLang="cs-CZ" sz="2400">
                <a:solidFill>
                  <a:srgbClr val="7030A0"/>
                </a:solidFill>
              </a:rPr>
              <a:t> </a:t>
            </a:r>
            <a:r>
              <a:rPr lang="cs-CZ" altLang="cs-CZ" sz="2400"/>
              <a:t>záležitost,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oproti tomu </a:t>
            </a:r>
            <a:r>
              <a:rPr lang="cs-CZ" altLang="cs-CZ" sz="2400" b="1">
                <a:solidFill>
                  <a:srgbClr val="0070C0"/>
                </a:solidFill>
              </a:rPr>
              <a:t>’sémém’</a:t>
            </a:r>
            <a:r>
              <a:rPr lang="cs-CZ" altLang="cs-CZ" sz="2400"/>
              <a:t> je </a:t>
            </a:r>
            <a:r>
              <a:rPr lang="cs-CZ" altLang="cs-CZ" sz="2400" b="1">
                <a:solidFill>
                  <a:srgbClr val="0070C0"/>
                </a:solidFill>
              </a:rPr>
              <a:t>proměnlivý</a:t>
            </a:r>
            <a:r>
              <a:rPr lang="cs-CZ" altLang="cs-CZ" sz="2400"/>
              <a:t>. 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 sz="2400"/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46D05264-AA26-4D44-89A3-BFF85945C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535488"/>
            <a:ext cx="8243888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C1B1A6E3-05F3-49FC-A13C-1F9366096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Například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86FA100-A70A-4FD1-85CD-3AB43D451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5464175"/>
          </a:xfrm>
        </p:spPr>
        <p:txBody>
          <a:bodyPr/>
          <a:lstStyle/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>
                <a:cs typeface="Arial" panose="020B0604020202020204" pitchFamily="34" charset="0"/>
              </a:rPr>
              <a:t>●	</a:t>
            </a:r>
            <a:r>
              <a:rPr lang="cs-CZ" altLang="cs-CZ" b="1">
                <a:solidFill>
                  <a:srgbClr val="00B050"/>
                </a:solidFill>
              </a:rPr>
              <a:t>morfém</a:t>
            </a:r>
            <a:r>
              <a:rPr lang="cs-CZ" altLang="cs-CZ">
                <a:solidFill>
                  <a:srgbClr val="00B050"/>
                </a:solidFill>
              </a:rPr>
              <a:t> </a:t>
            </a:r>
            <a:r>
              <a:rPr lang="cs-CZ" altLang="cs-CZ"/>
              <a:t>(tj. znak) </a:t>
            </a:r>
            <a:r>
              <a:rPr lang="cs-CZ" altLang="cs-CZ">
                <a:solidFill>
                  <a:srgbClr val="00B050"/>
                </a:solidFill>
              </a:rPr>
              <a:t>‘svoboda’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/>
              <a:t>se skládá: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>
                <a:cs typeface="Arial" panose="020B0604020202020204" pitchFamily="34" charset="0"/>
              </a:rPr>
              <a:t>○	z </a:t>
            </a:r>
            <a:r>
              <a:rPr lang="cs-CZ" altLang="cs-CZ" b="1">
                <a:solidFill>
                  <a:srgbClr val="7030A0"/>
                </a:solidFill>
                <a:cs typeface="Arial" panose="020B0604020202020204" pitchFamily="34" charset="0"/>
              </a:rPr>
              <a:t>morfu</a:t>
            </a:r>
            <a:r>
              <a:rPr lang="cs-CZ" altLang="cs-CZ">
                <a:cs typeface="Arial" panose="020B0604020202020204" pitchFamily="34" charset="0"/>
              </a:rPr>
              <a:t>, který se může projevovat různými </a:t>
            </a:r>
            <a:r>
              <a:rPr lang="cs-CZ" altLang="cs-CZ" i="1">
                <a:solidFill>
                  <a:srgbClr val="7030A0"/>
                </a:solidFill>
                <a:cs typeface="Arial" panose="020B0604020202020204" pitchFamily="34" charset="0"/>
              </a:rPr>
              <a:t>alomorfy</a:t>
            </a:r>
            <a:r>
              <a:rPr lang="cs-CZ" altLang="cs-CZ">
                <a:solidFill>
                  <a:srgbClr val="7030A0"/>
                </a:solidFill>
                <a:cs typeface="Arial" panose="020B0604020202020204" pitchFamily="34" charset="0"/>
              </a:rPr>
              <a:t>: </a:t>
            </a:r>
            <a:r>
              <a:rPr lang="cs-CZ" altLang="cs-CZ" u="sng">
                <a:solidFill>
                  <a:srgbClr val="7030A0"/>
                </a:solidFill>
                <a:cs typeface="Arial" panose="020B0604020202020204" pitchFamily="34" charset="0"/>
              </a:rPr>
              <a:t>svoboda</a:t>
            </a:r>
            <a:r>
              <a:rPr lang="cs-CZ" altLang="cs-CZ">
                <a:solidFill>
                  <a:srgbClr val="7030A0"/>
                </a:solidFill>
                <a:cs typeface="Arial" panose="020B0604020202020204" pitchFamily="34" charset="0"/>
              </a:rPr>
              <a:t>, </a:t>
            </a:r>
            <a:r>
              <a:rPr lang="cs-CZ" altLang="cs-CZ" u="sng">
                <a:solidFill>
                  <a:srgbClr val="7030A0"/>
                </a:solidFill>
                <a:cs typeface="Arial" panose="020B0604020202020204" pitchFamily="34" charset="0"/>
              </a:rPr>
              <a:t>svobody</a:t>
            </a:r>
            <a:r>
              <a:rPr lang="cs-CZ" altLang="cs-CZ">
                <a:solidFill>
                  <a:srgbClr val="7030A0"/>
                </a:solidFill>
                <a:cs typeface="Arial" panose="020B0604020202020204" pitchFamily="34" charset="0"/>
              </a:rPr>
              <a:t>, </a:t>
            </a:r>
            <a:r>
              <a:rPr lang="cs-CZ" altLang="cs-CZ" u="sng">
                <a:solidFill>
                  <a:srgbClr val="7030A0"/>
                </a:solidFill>
                <a:cs typeface="Arial" panose="020B0604020202020204" pitchFamily="34" charset="0"/>
              </a:rPr>
              <a:t>svobodě</a:t>
            </a:r>
            <a:r>
              <a:rPr lang="cs-CZ" altLang="cs-CZ">
                <a:cs typeface="Arial" panose="020B0604020202020204" pitchFamily="34" charset="0"/>
              </a:rPr>
              <a:t>;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>
                <a:cs typeface="Arial" panose="020B0604020202020204" pitchFamily="34" charset="0"/>
              </a:rPr>
              <a:t>○	a ze </a:t>
            </a:r>
            <a:r>
              <a:rPr lang="cs-CZ" altLang="cs-CZ" b="1">
                <a:solidFill>
                  <a:srgbClr val="0070C0"/>
                </a:solidFill>
                <a:cs typeface="Arial" panose="020B0604020202020204" pitchFamily="34" charset="0"/>
              </a:rPr>
              <a:t>sémému</a:t>
            </a:r>
            <a:r>
              <a:rPr lang="cs-CZ" altLang="cs-CZ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cs-CZ" altLang="cs-CZ">
                <a:solidFill>
                  <a:srgbClr val="0070C0"/>
                </a:solidFill>
              </a:rPr>
              <a:t>’svoboda’</a:t>
            </a:r>
            <a:r>
              <a:rPr lang="cs-CZ" altLang="cs-CZ"/>
              <a:t>,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/>
              <a:t> 	který lze rozložit na </a:t>
            </a:r>
            <a:r>
              <a:rPr lang="cs-CZ" altLang="cs-CZ" b="1">
                <a:solidFill>
                  <a:srgbClr val="00B0F0"/>
                </a:solidFill>
              </a:rPr>
              <a:t>sémata</a:t>
            </a:r>
            <a:r>
              <a:rPr lang="cs-CZ" altLang="cs-CZ"/>
              <a:t>: </a:t>
            </a:r>
            <a:r>
              <a:rPr lang="cs-CZ" altLang="cs-CZ">
                <a:solidFill>
                  <a:srgbClr val="00B0F0"/>
                </a:solidFill>
              </a:rPr>
              <a:t>/nezávislost/, /volnost/, /neomezenost/</a:t>
            </a:r>
            <a:r>
              <a:rPr lang="cs-CZ" altLang="cs-CZ"/>
              <a:t>, ale také </a:t>
            </a:r>
            <a:r>
              <a:rPr lang="cs-CZ" altLang="cs-CZ">
                <a:solidFill>
                  <a:srgbClr val="00B0F0"/>
                </a:solidFill>
              </a:rPr>
              <a:t>/vnitřní svoboda/, /vnější svoboda/</a:t>
            </a:r>
            <a:r>
              <a:rPr lang="cs-CZ" altLang="cs-CZ"/>
              <a:t>, ad.;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>
                <a:solidFill>
                  <a:srgbClr val="808080"/>
                </a:solidFill>
                <a:cs typeface="Arial" panose="020B0604020202020204" pitchFamily="34" charset="0"/>
              </a:rPr>
              <a:t>●	</a:t>
            </a:r>
            <a:r>
              <a:rPr lang="cs-CZ" altLang="cs-CZ" b="1">
                <a:solidFill>
                  <a:srgbClr val="808080"/>
                </a:solidFill>
              </a:rPr>
              <a:t>VK (doména)</a:t>
            </a:r>
            <a:r>
              <a:rPr lang="cs-CZ" altLang="cs-CZ">
                <a:solidFill>
                  <a:srgbClr val="808080"/>
                </a:solidFill>
              </a:rPr>
              <a:t> //vězeňství// vs. //manželství//;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6EC94970-043F-4B3D-B206-B463EB252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Konkrétní text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B905070-C11A-4ED4-AEB9-8F81190BD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913313"/>
          </a:xfrm>
        </p:spPr>
        <p:txBody>
          <a:bodyPr tIns="42480"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a) </a:t>
            </a:r>
            <a:r>
              <a:rPr lang="cs-CZ" altLang="cs-CZ" sz="2800" b="1"/>
              <a:t>situační </a:t>
            </a:r>
            <a:r>
              <a:rPr lang="cs-CZ" altLang="cs-CZ" sz="2800"/>
              <a:t>ukotvení</a:t>
            </a:r>
            <a:r>
              <a:rPr lang="cs-CZ" altLang="cs-CZ" sz="2800" b="1"/>
              <a:t> </a:t>
            </a:r>
            <a:r>
              <a:rPr lang="cs-CZ" altLang="cs-CZ" sz="2400"/>
              <a:t>(«já», «ty», «teď», «tady»)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b) </a:t>
            </a:r>
            <a:r>
              <a:rPr lang="cs-CZ" altLang="cs-CZ" sz="2800" b="1"/>
              <a:t>žánrové</a:t>
            </a:r>
            <a:r>
              <a:rPr lang="cs-CZ" altLang="cs-CZ" sz="2800"/>
              <a:t> zařazení </a:t>
            </a:r>
            <a:r>
              <a:rPr lang="cs-CZ" altLang="cs-CZ" sz="2400"/>
              <a:t>(</a:t>
            </a:r>
            <a:r>
              <a:rPr lang="cs-CZ" altLang="cs-CZ" sz="2400" i="1"/>
              <a:t>funkčnost</a:t>
            </a:r>
            <a:r>
              <a:rPr lang="cs-CZ" altLang="cs-CZ" sz="2400"/>
              <a:t> – kdo se na koho obrací)</a:t>
            </a:r>
            <a:r>
              <a:rPr lang="cs-CZ" altLang="cs-CZ" sz="2800"/>
              <a:t>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c) </a:t>
            </a:r>
            <a:r>
              <a:rPr lang="cs-CZ" altLang="cs-CZ" sz="2800" b="1"/>
              <a:t>socio-kulturní normy: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záležitost </a:t>
            </a:r>
            <a:r>
              <a:rPr lang="cs-CZ" altLang="cs-CZ" sz="2400" i="1"/>
              <a:t>jazyková</a:t>
            </a:r>
            <a:r>
              <a:rPr lang="cs-CZ" altLang="cs-CZ" sz="2400"/>
              <a:t> – společnost něco očekává:</a:t>
            </a:r>
          </a:p>
          <a:p>
            <a:pPr marL="1228725" lvl="2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000"/>
              <a:t>porušení</a:t>
            </a:r>
          </a:p>
          <a:p>
            <a:pPr marL="1228725" lvl="2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000"/>
              <a:t>naplnění očekávání/norem;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normy řídí produkci i recepci textů.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AC1D16A-711F-48C5-AA34-7D3B1D801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cs-CZ" altLang="cs-CZ"/>
              <a:t>Konkrétní text — zjednodušeně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F6051CD3-8CB7-4F1E-96D5-327CC6ADFE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d) </a:t>
            </a:r>
            <a:r>
              <a:rPr lang="cs-CZ" altLang="cs-CZ" b="1"/>
              <a:t>sled výpovědí/vět</a:t>
            </a:r>
            <a:r>
              <a:rPr lang="cs-CZ" altLang="cs-CZ"/>
              <a:t>, 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které jsou </a:t>
            </a:r>
            <a:r>
              <a:rPr lang="cs-CZ" altLang="cs-CZ" b="1"/>
              <a:t>sledem </a:t>
            </a:r>
            <a:r>
              <a:rPr lang="cs-CZ" altLang="cs-CZ" b="1">
                <a:solidFill>
                  <a:srgbClr val="00B050"/>
                </a:solidFill>
              </a:rPr>
              <a:t>morfémů</a:t>
            </a:r>
            <a:r>
              <a:rPr lang="cs-CZ" altLang="cs-CZ"/>
              <a:t>...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i="1">
                <a:solidFill>
                  <a:srgbClr val="00B050"/>
                </a:solidFill>
              </a:rPr>
              <a:t>Morfém 1, morfém 2, m. 3, m4, m5</a:t>
            </a:r>
            <a:r>
              <a:rPr lang="cs-CZ" altLang="cs-CZ" i="1"/>
              <a:t>...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Z nichž např. </a:t>
            </a:r>
            <a:r>
              <a:rPr lang="cs-CZ" altLang="cs-CZ">
                <a:solidFill>
                  <a:srgbClr val="00B050"/>
                </a:solidFill>
              </a:rPr>
              <a:t>morfém 1, 3</a:t>
            </a:r>
            <a:r>
              <a:rPr lang="cs-CZ" altLang="cs-CZ"/>
              <a:t> a </a:t>
            </a:r>
            <a:r>
              <a:rPr lang="cs-CZ" altLang="cs-CZ">
                <a:solidFill>
                  <a:srgbClr val="00B050"/>
                </a:solidFill>
              </a:rPr>
              <a:t>5</a:t>
            </a:r>
            <a:r>
              <a:rPr lang="cs-CZ" altLang="cs-CZ"/>
              <a:t> vykazují shodný významový rys — </a:t>
            </a:r>
            <a:r>
              <a:rPr lang="cs-CZ" altLang="cs-CZ">
                <a:solidFill>
                  <a:srgbClr val="00B0F0"/>
                </a:solidFill>
              </a:rPr>
              <a:t>/séma/</a:t>
            </a:r>
            <a:r>
              <a:rPr lang="cs-CZ" altLang="cs-CZ"/>
              <a:t>...</a:t>
            </a:r>
          </a:p>
          <a:p>
            <a:pPr marL="428625" indent="-323850" eaLnBrk="1"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5865EC7-2C51-4730-AC60-98EB1BDA0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Isotopie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1858E8F-7897-4F16-9CE5-F26FAFF20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účinek souvýskytu určitého významového rysu, tj. </a:t>
            </a:r>
            <a:r>
              <a:rPr lang="cs-CZ" altLang="cs-CZ">
                <a:solidFill>
                  <a:srgbClr val="00B0F0"/>
                </a:solidFill>
              </a:rPr>
              <a:t>sématu </a:t>
            </a:r>
            <a:r>
              <a:rPr lang="cs-CZ" altLang="cs-CZ"/>
              <a:t>(zde </a:t>
            </a:r>
            <a:r>
              <a:rPr lang="cs-CZ" altLang="cs-CZ" b="1">
                <a:solidFill>
                  <a:srgbClr val="00B0F0"/>
                </a:solidFill>
              </a:rPr>
              <a:t>séma 1</a:t>
            </a:r>
            <a:r>
              <a:rPr lang="cs-CZ" altLang="cs-CZ"/>
              <a:t>) v různých </a:t>
            </a:r>
            <a:r>
              <a:rPr lang="cs-CZ" altLang="cs-CZ">
                <a:solidFill>
                  <a:srgbClr val="0070C0"/>
                </a:solidFill>
              </a:rPr>
              <a:t>sémémech</a:t>
            </a:r>
            <a:r>
              <a:rPr lang="cs-CZ" altLang="cs-CZ"/>
              <a:t>: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 	</a:t>
            </a:r>
            <a:r>
              <a:rPr lang="cs-CZ" altLang="cs-CZ">
                <a:solidFill>
                  <a:srgbClr val="00B050"/>
                </a:solidFill>
              </a:rPr>
              <a:t>morfém 1			 	morfém 3				morfém 5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</p:txBody>
      </p:sp>
      <p:pic>
        <p:nvPicPr>
          <p:cNvPr id="32772" name="Picture 3">
            <a:extLst>
              <a:ext uri="{FF2B5EF4-FFF2-40B4-BE49-F238E27FC236}">
                <a16:creationId xmlns:a16="http://schemas.microsoft.com/office/drawing/2014/main" id="{891CB6A1-9D25-4959-8E6D-38DB67041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4202113"/>
            <a:ext cx="10079038" cy="250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5944DAD-3E90-42DD-BBB3-CF0C8A5FD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Srv. </a:t>
            </a:r>
            <a:r>
              <a:rPr lang="cs-CZ" altLang="cs-CZ">
                <a:solidFill>
                  <a:srgbClr val="FFC000"/>
                </a:solidFill>
              </a:rPr>
              <a:t>isotopii</a:t>
            </a:r>
            <a:r>
              <a:rPr lang="cs-CZ" altLang="cs-CZ"/>
              <a:t> a sém. gesto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CFA68B1-00B4-4852-8775-36E2B9AD2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 tIns="27360"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3100" b="1"/>
              <a:t>sémantické gesto</a:t>
            </a:r>
            <a:r>
              <a:rPr lang="cs-CZ" altLang="cs-CZ" sz="3100"/>
              <a:t> — způsob, „jímž básník prvky svého díla vybíral a slučoval v </a:t>
            </a:r>
            <a:r>
              <a:rPr lang="cs-CZ" altLang="cs-CZ" sz="3100" i="1"/>
              <a:t>jednotu</a:t>
            </a:r>
            <a:r>
              <a:rPr lang="cs-CZ" altLang="cs-CZ" sz="3100"/>
              <a:t>“; </a:t>
            </a:r>
            <a:r>
              <a:rPr lang="cs-CZ" altLang="cs-CZ" sz="3100" i="1"/>
              <a:t>jednota</a:t>
            </a:r>
            <a:r>
              <a:rPr lang="cs-CZ" altLang="cs-CZ" sz="3100"/>
              <a:t> je „</a:t>
            </a:r>
            <a:r>
              <a:rPr lang="cs-CZ" altLang="cs-CZ" sz="3100">
                <a:solidFill>
                  <a:srgbClr val="FFC000"/>
                </a:solidFill>
              </a:rPr>
              <a:t>jednotnost dynamického stavebního principu</a:t>
            </a:r>
            <a:r>
              <a:rPr lang="cs-CZ" altLang="cs-CZ" sz="3100"/>
              <a:t>, která se uplatňuje </a:t>
            </a:r>
            <a:r>
              <a:rPr lang="cs-CZ" altLang="cs-CZ" sz="3100">
                <a:solidFill>
                  <a:srgbClr val="00B0F0"/>
                </a:solidFill>
              </a:rPr>
              <a:t>v sebemenším úseku díla</a:t>
            </a:r>
            <a:r>
              <a:rPr lang="cs-CZ" altLang="cs-CZ" sz="3100"/>
              <a:t> a záleží </a:t>
            </a:r>
            <a:r>
              <a:rPr lang="cs-CZ" altLang="cs-CZ" sz="3100">
                <a:solidFill>
                  <a:srgbClr val="FFC000"/>
                </a:solidFill>
              </a:rPr>
              <a:t>v jednotné a jednotící systemizaci složek</a:t>
            </a:r>
            <a:r>
              <a:rPr lang="cs-CZ" altLang="cs-CZ" sz="3100"/>
              <a:t>“ (Mukařovský 2007b: 305):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 sz="3100"/>
          </a:p>
        </p:txBody>
      </p:sp>
      <p:pic>
        <p:nvPicPr>
          <p:cNvPr id="34820" name="Picture 3">
            <a:extLst>
              <a:ext uri="{FF2B5EF4-FFF2-40B4-BE49-F238E27FC236}">
                <a16:creationId xmlns:a16="http://schemas.microsoft.com/office/drawing/2014/main" id="{036794B6-A93C-4F6A-88D2-33345A3B8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4741863"/>
            <a:ext cx="10079038" cy="250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B5902FAE-E032-4CCE-A601-A49DA27FC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Veltruského </a:t>
            </a:r>
            <a:r>
              <a:rPr lang="cs-CZ" altLang="cs-CZ" i="1"/>
              <a:t>významové kontexty </a:t>
            </a:r>
            <a:r>
              <a:rPr lang="cs-CZ" altLang="cs-CZ"/>
              <a:t>(VK)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61C61FD-CF58-4075-A393-0A8D7E54D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 tIns="21240"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VK — (rastierovsky): je definiční obor znaků, ve kterém zkoumaný znak nabírá nějakou hodnotu;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Veltruského inovace: v dramatickém textu chápe různé jednající postavy jako nositele různých VKů;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divák si je vědom této sémantické hry, že pro jednu z postav znamená jistý </a:t>
            </a:r>
            <a:r>
              <a:rPr lang="cs-CZ" altLang="cs-CZ" sz="2400">
                <a:solidFill>
                  <a:srgbClr val="00B050"/>
                </a:solidFill>
              </a:rPr>
              <a:t>znak</a:t>
            </a:r>
            <a:r>
              <a:rPr lang="cs-CZ" altLang="cs-CZ" sz="2400"/>
              <a:t> cosi a v jiném VKu (tj. pro jinou postavu) znamená cosi jiného, takže to není ani týž </a:t>
            </a:r>
            <a:r>
              <a:rPr lang="cs-CZ" altLang="cs-CZ" sz="2400">
                <a:solidFill>
                  <a:srgbClr val="00B050"/>
                </a:solidFill>
              </a:rPr>
              <a:t>znak</a:t>
            </a:r>
            <a:r>
              <a:rPr lang="cs-CZ" altLang="cs-CZ" sz="2400"/>
              <a:t>, ale stejný </a:t>
            </a:r>
            <a:r>
              <a:rPr lang="cs-CZ" altLang="cs-CZ" sz="2400">
                <a:solidFill>
                  <a:srgbClr val="7030A0"/>
                </a:solidFill>
              </a:rPr>
              <a:t>výraz</a:t>
            </a:r>
            <a:r>
              <a:rPr lang="cs-CZ" altLang="cs-CZ" sz="2400"/>
              <a:t> s různou podobou </a:t>
            </a:r>
            <a:r>
              <a:rPr lang="cs-CZ" altLang="cs-CZ" sz="2400">
                <a:solidFill>
                  <a:srgbClr val="0070C0"/>
                </a:solidFill>
              </a:rPr>
              <a:t>v obsahovém plánu</a:t>
            </a:r>
            <a:r>
              <a:rPr lang="cs-CZ" altLang="cs-CZ" sz="2400"/>
              <a:t>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400"/>
              <a:t>např. slovo (tj. morfém) </a:t>
            </a:r>
            <a:r>
              <a:rPr lang="cs-CZ" altLang="cs-CZ" sz="2400">
                <a:solidFill>
                  <a:srgbClr val="00B050"/>
                </a:solidFill>
              </a:rPr>
              <a:t>‘odvaha’</a:t>
            </a:r>
            <a:r>
              <a:rPr lang="cs-CZ" altLang="cs-CZ" sz="2400"/>
              <a:t> vyřčené Héfaistem má ve VKu Héfaista význam </a:t>
            </a:r>
            <a:r>
              <a:rPr lang="cs-CZ" altLang="cs-CZ" sz="2400">
                <a:solidFill>
                  <a:srgbClr val="0070C0"/>
                </a:solidFill>
              </a:rPr>
              <a:t>’odvahy’</a:t>
            </a:r>
            <a:r>
              <a:rPr lang="cs-CZ" altLang="cs-CZ" sz="2400"/>
              <a:t>, kdežto ve VKu Prométheově má význam </a:t>
            </a:r>
            <a:r>
              <a:rPr lang="cs-CZ" altLang="cs-CZ" sz="2400">
                <a:solidFill>
                  <a:srgbClr val="0070C0"/>
                </a:solidFill>
              </a:rPr>
              <a:t>’zbabělosti’</a:t>
            </a:r>
            <a:r>
              <a:rPr lang="cs-CZ" altLang="cs-CZ" sz="2400"/>
              <a:t> (s. 10);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AF53EB68-5908-4880-944B-6BA969827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VK</a:t>
            </a:r>
            <a:r>
              <a:rPr lang="cs-CZ" altLang="cs-CZ" i="1"/>
              <a:t> </a:t>
            </a:r>
            <a:r>
              <a:rPr lang="cs-CZ" altLang="cs-CZ" i="1">
                <a:cs typeface="Arial" panose="020B0604020202020204" pitchFamily="34" charset="0"/>
              </a:rPr>
              <a:t>→ </a:t>
            </a:r>
            <a:r>
              <a:rPr lang="cs-CZ" altLang="cs-CZ">
                <a:cs typeface="Arial" panose="020B0604020202020204" pitchFamily="34" charset="0"/>
              </a:rPr>
              <a:t>Rastierovy </a:t>
            </a:r>
            <a:r>
              <a:rPr lang="cs-CZ" altLang="cs-CZ" i="1">
                <a:cs typeface="Arial" panose="020B0604020202020204" pitchFamily="34" charset="0"/>
              </a:rPr>
              <a:t>t</a:t>
            </a:r>
            <a:r>
              <a:rPr lang="cs-CZ" altLang="cs-CZ" i="1"/>
              <a:t>axémy, domény, dimense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6B7964E-AAA8-4D17-B281-CF553D5CEB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VK je u Veltruského pojem velmi obecný. 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VK může být malý i velký. 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Kdežto </a:t>
            </a:r>
            <a:r>
              <a:rPr lang="cs-CZ" altLang="cs-CZ" b="1"/>
              <a:t>doména</a:t>
            </a:r>
            <a:r>
              <a:rPr lang="cs-CZ" altLang="cs-CZ"/>
              <a:t> je definiční obor jisté velikosti vymezený vůči jiným definičním oborům určité jiné velikosti: taxém, dimense;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VK je program a </a:t>
            </a:r>
            <a:r>
              <a:rPr lang="cs-CZ" altLang="cs-CZ" i="1"/>
              <a:t>doména</a:t>
            </a:r>
            <a:r>
              <a:rPr lang="cs-CZ" altLang="cs-CZ"/>
              <a:t> je praktické řešení.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0CCBF366-76F1-48A2-9A88-7A6BD7A36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Osnova prezentace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9FDAAE8-A1ED-427A-A467-0598D1985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104775" indent="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		1. cíl disertace</a:t>
            </a:r>
          </a:p>
          <a:p>
            <a:pPr marL="104775" indent="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		2. teoretická část</a:t>
            </a:r>
          </a:p>
          <a:p>
            <a:pPr marL="104775" indent="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		3. praktická část — Interpretace </a:t>
            </a:r>
            <a:r>
              <a:rPr lang="cs-CZ" altLang="cs-CZ" i="1"/>
              <a:t>Prométhea</a:t>
            </a:r>
          </a:p>
          <a:p>
            <a:pPr marL="104775" indent="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		4. bibliografie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1036C259-0E65-4E44-8B77-91E7EFE8F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solidFill>
                  <a:schemeClr val="tx1"/>
                </a:solidFill>
              </a:rPr>
              <a:t>Taxém</a:t>
            </a:r>
            <a:r>
              <a:rPr lang="cs-CZ" altLang="cs-CZ"/>
              <a:t>, doména, dimense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B3E2431A-3235-4902-9952-0586232D1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5511800"/>
          </a:xfrm>
        </p:spPr>
        <p:txBody>
          <a:bodyPr/>
          <a:lstStyle/>
          <a:p>
            <a:pPr marL="430213" indent="-322263" eaLnBrk="1">
              <a:buClrTx/>
              <a:buFontTx/>
              <a:buNone/>
              <a:tabLst>
                <a:tab pos="430213" algn="l"/>
                <a:tab pos="552450" algn="l"/>
                <a:tab pos="1001713" algn="l"/>
                <a:tab pos="1450975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8685213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•	</a:t>
            </a:r>
            <a:r>
              <a:rPr lang="cs-CZ" altLang="cs-CZ" sz="2800" b="1">
                <a:solidFill>
                  <a:schemeClr val="tx1"/>
                </a:solidFill>
              </a:rPr>
              <a:t>taxém </a:t>
            </a:r>
            <a:r>
              <a:rPr lang="cs-CZ" altLang="cs-CZ" sz="2800" b="1"/>
              <a:t>—</a:t>
            </a:r>
            <a:r>
              <a:rPr lang="cs-CZ" altLang="cs-CZ" sz="2800"/>
              <a:t> malý objem </a:t>
            </a:r>
            <a:r>
              <a:rPr lang="cs-CZ" altLang="cs-CZ" sz="2800">
                <a:solidFill>
                  <a:srgbClr val="0070C0"/>
                </a:solidFill>
              </a:rPr>
              <a:t>sémémů</a:t>
            </a:r>
            <a:r>
              <a:rPr lang="cs-CZ" altLang="cs-CZ" sz="2800"/>
              <a:t>, ve kterém jejich srovnávání dává smysl; např. ‘nůž’ v taxémech: </a:t>
            </a:r>
          </a:p>
          <a:p>
            <a:pPr marL="430213" indent="-322263" eaLnBrk="1">
              <a:buClrTx/>
              <a:buFontTx/>
              <a:buNone/>
              <a:tabLst>
                <a:tab pos="430213" algn="l"/>
                <a:tab pos="552450" algn="l"/>
                <a:tab pos="1001713" algn="l"/>
                <a:tab pos="1450975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8685213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cs-CZ" altLang="cs-CZ" sz="2800"/>
              <a:t>//(chladná) zbraň//, //nástroj//, //příbor//; dané </a:t>
            </a:r>
            <a:r>
              <a:rPr lang="cs-CZ" altLang="cs-CZ" sz="2800">
                <a:solidFill>
                  <a:srgbClr val="0070C0"/>
                </a:solidFill>
              </a:rPr>
              <a:t>sémémy </a:t>
            </a:r>
            <a:r>
              <a:rPr lang="cs-CZ" altLang="cs-CZ" sz="2800"/>
              <a:t>(</a:t>
            </a:r>
            <a:r>
              <a:rPr lang="cs-CZ" altLang="cs-CZ" sz="2800">
                <a:solidFill>
                  <a:srgbClr val="0070C0"/>
                </a:solidFill>
              </a:rPr>
              <a:t>’nůž’, ’dýka’, ’rapír’</a:t>
            </a:r>
            <a:r>
              <a:rPr lang="cs-CZ" altLang="cs-CZ" sz="2800"/>
              <a:t>) jsou propojeny jedním společným </a:t>
            </a:r>
            <a:r>
              <a:rPr lang="cs-CZ" altLang="cs-CZ" sz="2800">
                <a:solidFill>
                  <a:srgbClr val="00B0F0"/>
                </a:solidFill>
              </a:rPr>
              <a:t>sématem</a:t>
            </a:r>
            <a:r>
              <a:rPr lang="cs-CZ" altLang="cs-CZ" sz="2800"/>
              <a:t> (např. </a:t>
            </a:r>
            <a:r>
              <a:rPr lang="cs-CZ" altLang="cs-CZ" sz="2800">
                <a:solidFill>
                  <a:srgbClr val="00B0F0"/>
                </a:solidFill>
              </a:rPr>
              <a:t>/zbraň/</a:t>
            </a:r>
            <a:r>
              <a:rPr lang="cs-CZ" altLang="cs-CZ" sz="2800"/>
              <a:t>);</a:t>
            </a:r>
          </a:p>
          <a:p>
            <a:pPr marL="430213" indent="-322263" eaLnBrk="1"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52450" algn="l"/>
                <a:tab pos="1001713" algn="l"/>
                <a:tab pos="1450975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8685213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cs-CZ" altLang="cs-CZ" sz="2800" b="1"/>
              <a:t>doména</a:t>
            </a:r>
            <a:r>
              <a:rPr lang="cs-CZ" altLang="cs-CZ" sz="2800"/>
              <a:t> (oblast) — je soubor taxémů; </a:t>
            </a:r>
          </a:p>
          <a:p>
            <a:pPr marL="430213" indent="-322263" eaLnBrk="1">
              <a:buClrTx/>
              <a:buSzPct val="45000"/>
              <a:buFontTx/>
              <a:buNone/>
              <a:tabLst>
                <a:tab pos="430213" algn="l"/>
                <a:tab pos="552450" algn="l"/>
                <a:tab pos="1001713" algn="l"/>
                <a:tab pos="1450975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8685213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cs-CZ" altLang="cs-CZ" sz="2800"/>
              <a:t>např. </a:t>
            </a:r>
            <a:r>
              <a:rPr lang="cs-CZ" altLang="cs-CZ" sz="2800">
                <a:solidFill>
                  <a:srgbClr val="0070C0"/>
                </a:solidFill>
              </a:rPr>
              <a:t>’chléb’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rgbClr val="0070C0"/>
                </a:solidFill>
              </a:rPr>
              <a:t>’víno’</a:t>
            </a:r>
            <a:r>
              <a:rPr lang="cs-CZ" altLang="cs-CZ" sz="2800"/>
              <a:t> v doméně //stravování// vs. //náboženství//;</a:t>
            </a:r>
          </a:p>
          <a:p>
            <a:pPr marL="430213" indent="-322263" eaLnBrk="1"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52450" algn="l"/>
                <a:tab pos="1001713" algn="l"/>
                <a:tab pos="1450975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8685213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cs-CZ" altLang="cs-CZ" sz="2800" b="1"/>
              <a:t>dimense</a:t>
            </a:r>
            <a:r>
              <a:rPr lang="cs-CZ" altLang="cs-CZ" sz="2800"/>
              <a:t> je </a:t>
            </a:r>
            <a:r>
              <a:rPr lang="cs-CZ" altLang="cs-CZ" sz="2800">
                <a:solidFill>
                  <a:schemeClr val="tx1"/>
                </a:solidFill>
              </a:rPr>
              <a:t>nejširší definiční obor</a:t>
            </a:r>
            <a:r>
              <a:rPr lang="cs-CZ" altLang="cs-CZ" sz="2800"/>
              <a:t>; vytváří opozice, např. protiklad </a:t>
            </a:r>
            <a:r>
              <a:rPr lang="cs-CZ" altLang="cs-CZ" sz="2800" i="1"/>
              <a:t>božský </a:t>
            </a:r>
            <a:r>
              <a:rPr lang="cs-CZ" altLang="cs-CZ" sz="2800"/>
              <a:t>vs.</a:t>
            </a:r>
            <a:r>
              <a:rPr lang="cs-CZ" altLang="cs-CZ" sz="2800" i="1"/>
              <a:t> lidský</a:t>
            </a:r>
            <a:r>
              <a:rPr lang="cs-CZ" altLang="cs-CZ" sz="2800"/>
              <a:t> je dimense, která platí pro celý text </a:t>
            </a:r>
            <a:r>
              <a:rPr lang="cs-CZ" altLang="cs-CZ" sz="2800" i="1"/>
              <a:t>Prométheus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E813E7FB-5B9F-4C33-BB39-F757751AC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90525"/>
            <a:ext cx="9070975" cy="1263650"/>
          </a:xfrm>
        </p:spPr>
        <p:txBody>
          <a:bodyPr/>
          <a:lstStyle/>
          <a:p>
            <a:pPr eaLnBrk="1"/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A2F90FB-E4A9-4AB8-8E43-7C90F1182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 tIns="47520"/>
          <a:lstStyle/>
          <a:p>
            <a:pPr indent="-339725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 b="1"/>
              <a:t>3. PRAKTICKÁ ČÁST</a:t>
            </a:r>
            <a:br>
              <a:rPr lang="cs-CZ" altLang="cs-CZ" sz="5400" b="1"/>
            </a:br>
            <a:endParaRPr lang="cs-CZ" altLang="cs-CZ" sz="5400" b="1"/>
          </a:p>
          <a:p>
            <a:pPr indent="-339725" algn="ctr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/>
              <a:t>Interpretace </a:t>
            </a:r>
            <a:r>
              <a:rPr lang="cs-CZ" altLang="cs-CZ" sz="5400" i="1"/>
              <a:t>Prométhea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C61CFC19-4F1F-4BA2-B085-1DD55D3FC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Interpretace </a:t>
            </a:r>
            <a:r>
              <a:rPr lang="cs-CZ" altLang="cs-CZ" i="1"/>
              <a:t>Prométhea</a:t>
            </a: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E3F8E10-6AE8-48D2-9CD0-CAE7C1E60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 tIns="21240"/>
          <a:lstStyle/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cs-CZ" altLang="cs-CZ" sz="2400" b="1">
              <a:cs typeface="Arial" panose="020B0604020202020204" pitchFamily="34" charset="0"/>
            </a:endParaRP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cs-CZ" altLang="cs-CZ" sz="2800" b="1">
              <a:cs typeface="Arial" panose="020B0604020202020204" pitchFamily="34" charset="0"/>
            </a:endParaRP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 sz="2800" b="1">
                <a:cs typeface="Arial" panose="020B0604020202020204" pitchFamily="34" charset="0"/>
              </a:rPr>
              <a:t>●	</a:t>
            </a:r>
            <a:r>
              <a:rPr lang="cs-CZ" altLang="cs-CZ" sz="2800"/>
              <a:t>Klíčová otázka: O čem text </a:t>
            </a:r>
            <a:r>
              <a:rPr lang="cs-CZ" altLang="cs-CZ" sz="2800" i="1"/>
              <a:t>Prométheus </a:t>
            </a:r>
            <a:r>
              <a:rPr lang="cs-CZ" altLang="cs-CZ" sz="2800"/>
              <a:t>je?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endParaRPr lang="cs-CZ" altLang="cs-CZ" sz="2800"/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 sz="2800" b="1">
                <a:cs typeface="Arial" panose="020B0604020202020204" pitchFamily="34" charset="0"/>
              </a:rPr>
              <a:t>●	→</a:t>
            </a:r>
            <a:r>
              <a:rPr lang="cs-CZ" altLang="cs-CZ" sz="2800">
                <a:cs typeface="Arial" panose="020B0604020202020204" pitchFamily="34" charset="0"/>
              </a:rPr>
              <a:t> Otázka: Jak</a:t>
            </a:r>
            <a:r>
              <a:rPr lang="cs-CZ" altLang="cs-CZ" sz="2800" b="1">
                <a:cs typeface="Arial" panose="020B0604020202020204" pitchFamily="34" charset="0"/>
              </a:rPr>
              <a:t>á je</a:t>
            </a:r>
            <a:r>
              <a:rPr lang="cs-CZ" altLang="cs-CZ" sz="2800">
                <a:cs typeface="Arial" panose="020B0604020202020204" pitchFamily="34" charset="0"/>
              </a:rPr>
              <a:t> isotopie textu </a:t>
            </a:r>
            <a:r>
              <a:rPr lang="cs-CZ" altLang="cs-CZ" sz="2800" i="1">
                <a:cs typeface="Arial" panose="020B0604020202020204" pitchFamily="34" charset="0"/>
              </a:rPr>
              <a:t>Prométheus</a:t>
            </a:r>
            <a:r>
              <a:rPr lang="cs-CZ" altLang="cs-CZ" sz="2800">
                <a:cs typeface="Arial" panose="020B0604020202020204" pitchFamily="34" charset="0"/>
              </a:rPr>
              <a:t>?</a:t>
            </a:r>
          </a:p>
          <a:p>
            <a:pPr eaLnBrk="1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cs-CZ" altLang="cs-CZ" sz="2800" b="1">
                <a:cs typeface="Arial" panose="020B0604020202020204" pitchFamily="34" charset="0"/>
              </a:rPr>
              <a:t>●</a:t>
            </a:r>
            <a:r>
              <a:rPr lang="cs-CZ" altLang="cs-CZ" sz="2800">
                <a:cs typeface="Arial" panose="020B0604020202020204" pitchFamily="34" charset="0"/>
              </a:rPr>
              <a:t>	→ Příp.:	  Jak</a:t>
            </a:r>
            <a:r>
              <a:rPr lang="cs-CZ" altLang="cs-CZ" sz="2800" b="1">
                <a:cs typeface="Arial" panose="020B0604020202020204" pitchFamily="34" charset="0"/>
              </a:rPr>
              <a:t>é jsou</a:t>
            </a:r>
            <a:r>
              <a:rPr lang="cs-CZ" altLang="cs-CZ" sz="2800">
                <a:cs typeface="Arial" panose="020B0604020202020204" pitchFamily="34" charset="0"/>
              </a:rPr>
              <a:t> isotopie textu </a:t>
            </a:r>
            <a:r>
              <a:rPr lang="cs-CZ" altLang="cs-CZ" sz="2800" i="1">
                <a:cs typeface="Arial" panose="020B0604020202020204" pitchFamily="34" charset="0"/>
              </a:rPr>
              <a:t>Prométheus</a:t>
            </a:r>
            <a:r>
              <a:rPr lang="cs-CZ" altLang="cs-CZ" sz="2800"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2E62F995-3943-47EC-B661-07BD4B626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Jaká je isotopie textu </a:t>
            </a:r>
            <a:r>
              <a:rPr lang="cs-CZ" altLang="cs-CZ" i="1"/>
              <a:t>Prométheus</a:t>
            </a:r>
            <a:r>
              <a:rPr lang="cs-CZ" altLang="cs-CZ"/>
              <a:t>?</a:t>
            </a: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31B5597-0170-4100-A389-6309F7FA4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●	Odpověď můžeme začít hledat v definici žánru: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„Tématem tragédie jsou </a:t>
            </a:r>
            <a:r>
              <a:rPr lang="cs-CZ" altLang="cs-CZ" sz="2400" b="1">
                <a:solidFill>
                  <a:srgbClr val="355E00"/>
                </a:solidFill>
                <a:cs typeface="Arial" panose="020B0604020202020204" pitchFamily="34" charset="0"/>
              </a:rPr>
              <a:t>hluboké obecně mravní konflikty</a:t>
            </a:r>
            <a:r>
              <a:rPr lang="cs-CZ" altLang="cs-CZ" sz="2400">
                <a:cs typeface="Arial" panose="020B0604020202020204" pitchFamily="34" charset="0"/>
              </a:rPr>
              <a:t> (např. řádu a chaosu, legality a legitimity, vášně a rozumu), neřešitelné v mezích individuálního lidského života a navozující konfrontaci s absolutnem, z jehož perspektivy dostává lidská oběť a svobodná volba očistný, osvobodivý smysl. (…)“ (Smrčka 2004: 652)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●	</a:t>
            </a:r>
            <a:r>
              <a:rPr lang="cs-CZ" altLang="cs-CZ" sz="2400" b="1">
                <a:cs typeface="Arial" panose="020B0604020202020204" pitchFamily="34" charset="0"/>
              </a:rPr>
              <a:t>Isotopie</a:t>
            </a:r>
            <a:r>
              <a:rPr lang="cs-CZ" altLang="cs-CZ" sz="2400">
                <a:cs typeface="Arial" panose="020B0604020202020204" pitchFamily="34" charset="0"/>
              </a:rPr>
              <a:t>: </a:t>
            </a:r>
            <a:r>
              <a:rPr lang="cs-CZ" altLang="cs-CZ" sz="2400" b="1">
                <a:solidFill>
                  <a:srgbClr val="355E00"/>
                </a:solidFill>
                <a:cs typeface="Arial" panose="020B0604020202020204" pitchFamily="34" charset="0"/>
              </a:rPr>
              <a:t>hluboké obecně mravní konflikty</a:t>
            </a:r>
            <a:r>
              <a:rPr lang="cs-CZ" altLang="cs-CZ" sz="2400" b="1">
                <a:cs typeface="Arial" panose="020B0604020202020204" pitchFamily="34" charset="0"/>
              </a:rPr>
              <a:t>?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●	</a:t>
            </a:r>
            <a:r>
              <a:rPr lang="cs-CZ" altLang="cs-CZ" sz="2400" b="1">
                <a:cs typeface="Arial" panose="020B0604020202020204" pitchFamily="34" charset="0"/>
              </a:rPr>
              <a:t>Ne.</a:t>
            </a:r>
            <a:r>
              <a:rPr lang="cs-CZ" altLang="cs-CZ" sz="2400">
                <a:cs typeface="Arial" panose="020B0604020202020204" pitchFamily="34" charset="0"/>
              </a:rPr>
              <a:t> Příliš obecné. Platí to na všechny tragédie.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8032EB99-5E4D-4B41-8CC9-4CD5F441D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cs-CZ" altLang="cs-CZ"/>
              <a:t>Jaké jsou v </a:t>
            </a:r>
            <a:r>
              <a:rPr lang="cs-CZ" altLang="cs-CZ" i="1"/>
              <a:t>Prométheovi</a:t>
            </a:r>
            <a:r>
              <a:rPr lang="cs-CZ" altLang="cs-CZ"/>
              <a:t> dimense?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9A5791AD-9E06-4545-A627-64CD8FAD76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 altLang="cs-CZ"/>
              <a:t>Dimense //božský// vs. //lidský//</a:t>
            </a:r>
          </a:p>
          <a:p>
            <a:pPr eaLnBrk="1"/>
            <a:r>
              <a:rPr lang="cs-CZ" altLang="cs-CZ"/>
              <a:t>rysy			/trvalost/  vs. /pomíjivost/ </a:t>
            </a:r>
          </a:p>
          <a:p>
            <a:pPr eaLnBrk="1"/>
            <a:r>
              <a:rPr lang="cs-CZ" altLang="cs-CZ"/>
              <a:t>jsou přítomné ve všech antických dramatech.</a:t>
            </a:r>
          </a:p>
          <a:p>
            <a:pPr eaLnBrk="1"/>
            <a:endParaRPr lang="cs-CZ" altLang="cs-CZ"/>
          </a:p>
          <a:p>
            <a:pPr eaLnBrk="1"/>
            <a:r>
              <a:rPr lang="cs-CZ" altLang="cs-CZ"/>
              <a:t>V </a:t>
            </a:r>
            <a:r>
              <a:rPr lang="cs-CZ" altLang="cs-CZ" i="1"/>
              <a:t>Prométheovi</a:t>
            </a:r>
            <a:r>
              <a:rPr lang="cs-CZ" altLang="cs-CZ"/>
              <a:t> posunuto – transpozice</a:t>
            </a:r>
            <a:r>
              <a:rPr lang="cs-CZ" altLang="cs-CZ" sz="3600"/>
              <a:t>:</a:t>
            </a:r>
          </a:p>
          <a:p>
            <a:pPr eaLnBrk="1"/>
            <a:r>
              <a:rPr lang="cs-CZ" altLang="cs-CZ"/>
              <a:t>		● //božský// = /trvalost/ → //nadosobní řád//</a:t>
            </a:r>
          </a:p>
          <a:p>
            <a:pPr eaLnBrk="1"/>
            <a:r>
              <a:rPr lang="cs-CZ" altLang="cs-CZ"/>
              <a:t>		● //lidský// = /pomíjivost/→ //olympský řád//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E69D48B6-2966-4452-9F57-1F514FCFD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>
                <a:cs typeface="Arial" panose="020B0604020202020204" pitchFamily="34" charset="0"/>
              </a:rPr>
              <a:t>Čím je specifický </a:t>
            </a:r>
            <a:r>
              <a:rPr lang="cs-CZ" altLang="cs-CZ" sz="4000" i="1">
                <a:cs typeface="Arial" panose="020B0604020202020204" pitchFamily="34" charset="0"/>
              </a:rPr>
              <a:t>Prométheus</a:t>
            </a:r>
            <a:r>
              <a:rPr lang="cs-CZ" altLang="cs-CZ" sz="4000">
                <a:cs typeface="Arial" panose="020B0604020202020204" pitchFamily="34" charset="0"/>
              </a:rPr>
              <a:t>? I</a:t>
            </a: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D93D3D58-E8AC-421A-9E2C-73ADDFE8D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●		Analýza textu → 2 hlavní dimense: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○		//nadosobní řád// = tzv. Themidin*;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○		//olympský řád// = tzv. Diův.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●	Sémická molekula //osobní integrita//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○ Prométheus zná Themidin řád 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	— na rozdíl od ostatních postav.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○ To mu umožňuje udržet si osobní integritu 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	— na rozdíl od ostatních postav.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* Zatímco v </a:t>
            </a:r>
            <a:r>
              <a:rPr lang="cs-CZ" altLang="cs-CZ" sz="2400" i="1">
                <a:cs typeface="Arial" panose="020B0604020202020204" pitchFamily="34" charset="0"/>
              </a:rPr>
              <a:t>Prométheovi</a:t>
            </a:r>
            <a:r>
              <a:rPr lang="cs-CZ" altLang="cs-CZ" sz="2400">
                <a:cs typeface="Arial" panose="020B0604020202020204" pitchFamily="34" charset="0"/>
              </a:rPr>
              <a:t> určuje //nadosobní řád// Themis,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>
                <a:cs typeface="Arial" panose="020B0604020202020204" pitchFamily="34" charset="0"/>
              </a:rPr>
              <a:t>	v </a:t>
            </a:r>
            <a:r>
              <a:rPr lang="cs-CZ" altLang="cs-CZ" sz="2400" i="1">
                <a:cs typeface="Arial" panose="020B0604020202020204" pitchFamily="34" charset="0"/>
              </a:rPr>
              <a:t>Prosebnicích</a:t>
            </a:r>
            <a:r>
              <a:rPr lang="cs-CZ" altLang="cs-CZ" sz="2400">
                <a:cs typeface="Arial" panose="020B0604020202020204" pitchFamily="34" charset="0"/>
              </a:rPr>
              <a:t> je to Zeus.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69148C06-D46D-4A19-9C64-D78786AE1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>
                <a:cs typeface="Arial" panose="020B0604020202020204" pitchFamily="34" charset="0"/>
              </a:rPr>
              <a:t>Čím je specifický </a:t>
            </a:r>
            <a:r>
              <a:rPr lang="cs-CZ" altLang="cs-CZ" sz="4000" i="1">
                <a:cs typeface="Arial" panose="020B0604020202020204" pitchFamily="34" charset="0"/>
              </a:rPr>
              <a:t>Prométheus</a:t>
            </a:r>
            <a:r>
              <a:rPr lang="cs-CZ" altLang="cs-CZ" sz="4000">
                <a:cs typeface="Arial" panose="020B0604020202020204" pitchFamily="34" charset="0"/>
              </a:rPr>
              <a:t>? II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0D74C295-B2FE-4876-A13B-2DE24A0F5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cs typeface="Arial" panose="020B0604020202020204" pitchFamily="34" charset="0"/>
              </a:rPr>
              <a:t>●		Analýza textu → 2 hlavní sémata: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○			/svoboda/;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○			/strach/.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●	Vztah mezi těmito dvěma sématy?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○		Ti, kdo se bojí, jsou vnitřně nesvobodní,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○	resp. ti, kteří jsou vnitřně nesvobodní, ti se bojí.</a:t>
            </a:r>
          </a:p>
          <a:p>
            <a:pPr lvl="1" indent="-28416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>
                <a:cs typeface="Arial" panose="020B0604020202020204" pitchFamily="34" charset="0"/>
              </a:rPr>
              <a:t>○	Zda vede implikace tím či oním směrem (či je obousměrná), toť otázka.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4AA93348-3BDE-4030-AFE2-10ACE88CE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>
                <a:cs typeface="Arial" panose="020B0604020202020204" pitchFamily="34" charset="0"/>
              </a:rPr>
              <a:t>Čím je specifický </a:t>
            </a:r>
            <a:r>
              <a:rPr lang="cs-CZ" altLang="cs-CZ" sz="4000" i="1">
                <a:cs typeface="Arial" panose="020B0604020202020204" pitchFamily="34" charset="0"/>
              </a:rPr>
              <a:t>Prométheus</a:t>
            </a:r>
            <a:r>
              <a:rPr lang="cs-CZ" altLang="cs-CZ" sz="4000">
                <a:cs typeface="Arial" panose="020B0604020202020204" pitchFamily="34" charset="0"/>
              </a:rPr>
              <a:t>? III</a:t>
            </a: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C15FA21-FBB4-47CB-B025-FB2181228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547813"/>
            <a:ext cx="8866187" cy="5616575"/>
          </a:xfrm>
        </p:spPr>
        <p:txBody>
          <a:bodyPr/>
          <a:lstStyle/>
          <a:p>
            <a:pPr marL="342900" lvl="1" indent="-341313" eaLnBrk="1">
              <a:spcAft>
                <a:spcPts val="1425"/>
              </a:spcAft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●		</a:t>
            </a:r>
            <a:r>
              <a:rPr lang="cs-CZ" altLang="cs-CZ" sz="2000" b="1">
                <a:cs typeface="Arial" panose="020B0604020202020204" pitchFamily="34" charset="0"/>
              </a:rPr>
              <a:t>Prométheus (a taky Themis)</a:t>
            </a:r>
            <a:r>
              <a:rPr lang="cs-CZ" altLang="cs-CZ" sz="2000">
                <a:cs typeface="Arial" panose="020B0604020202020204" pitchFamily="34" charset="0"/>
              </a:rPr>
              <a:t>	::	●	</a:t>
            </a:r>
            <a:r>
              <a:rPr lang="cs-CZ" altLang="cs-CZ" sz="2000" b="1">
                <a:cs typeface="Arial" panose="020B0604020202020204" pitchFamily="34" charset="0"/>
              </a:rPr>
              <a:t>ostatní (vč. Dia)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			 	 </a:t>
            </a:r>
          </a:p>
          <a:p>
            <a:pPr marL="342900" lvl="1" indent="-341313" eaLnBrk="1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○ zná Themidin řád				::	○	 bez znalosti Themidina řádu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>
              <a:cs typeface="Arial" panose="020B0604020202020204" pitchFamily="34" charset="0"/>
            </a:endParaRPr>
          </a:p>
          <a:p>
            <a:pPr marL="342900" lvl="1" indent="-341313" eaLnBrk="1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○ → vnitřně svobodný			::	○ → tedy vnitřně nesvobodní</a:t>
            </a:r>
          </a:p>
          <a:p>
            <a:pPr marL="342900" lvl="1" indent="-341313" eaLnBrk="1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○ → beze strachu 				::		  a strachující se 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>
              <a:cs typeface="Arial" panose="020B0604020202020204" pitchFamily="34" charset="0"/>
            </a:endParaRPr>
          </a:p>
          <a:p>
            <a:pPr marL="342900" lvl="1" indent="-341313" eaLnBrk="1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○ → osobní integrita			::	○ → absence osobní integrity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										○ ale: vnějškově relativně svobodní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>
              <a:cs typeface="Arial" panose="020B0604020202020204" pitchFamily="34" charset="0"/>
            </a:endParaRP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				</a:t>
            </a:r>
            <a:r>
              <a:rPr lang="cs-CZ" altLang="cs-CZ" sz="2000" b="1">
                <a:cs typeface="Arial" panose="020B0604020202020204" pitchFamily="34" charset="0"/>
              </a:rPr>
              <a:t>Prométheus		</a:t>
            </a:r>
            <a:r>
              <a:rPr lang="cs-CZ" altLang="cs-CZ" sz="2000">
                <a:cs typeface="Arial" panose="020B0604020202020204" pitchFamily="34" charset="0"/>
              </a:rPr>
              <a:t>::</a:t>
            </a:r>
            <a:r>
              <a:rPr lang="cs-CZ" altLang="cs-CZ" sz="2000" b="1">
                <a:cs typeface="Arial" panose="020B0604020202020204" pitchFamily="34" charset="0"/>
              </a:rPr>
              <a:t>		Themis 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>
                <a:cs typeface="Arial" panose="020B0604020202020204" pitchFamily="34" charset="0"/>
              </a:rPr>
              <a:t>	vnějškově nesvobodný		:: 		vnějškově (patrně) svobodná</a:t>
            </a:r>
          </a:p>
          <a:p>
            <a:pPr marL="342900" lvl="1"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EC0FD464-25F3-40D7-ABB6-0FB47FCC6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‘Svoboda’ v </a:t>
            </a:r>
            <a:r>
              <a:rPr lang="cs-CZ" altLang="cs-CZ" i="1"/>
              <a:t>Prométheovi</a:t>
            </a: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CE147A20-A370-4782-9840-618AD8CBF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●	</a:t>
            </a:r>
            <a:r>
              <a:rPr lang="cs-CZ" altLang="cs-CZ" sz="2800"/>
              <a:t>‘svoboda’ v dimensi </a:t>
            </a:r>
            <a:r>
              <a:rPr lang="cs-CZ" altLang="cs-CZ" sz="2800" b="1"/>
              <a:t>Themidin</a:t>
            </a:r>
            <a:r>
              <a:rPr lang="cs-CZ" altLang="cs-CZ" sz="2800"/>
              <a:t> řád: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○	/</a:t>
            </a:r>
            <a:r>
              <a:rPr lang="cs-CZ" altLang="cs-CZ" sz="2800">
                <a:solidFill>
                  <a:srgbClr val="FF6633"/>
                </a:solidFill>
                <a:cs typeface="Arial" panose="020B0604020202020204" pitchFamily="34" charset="0"/>
              </a:rPr>
              <a:t>vnitřní svoboda</a:t>
            </a:r>
            <a:r>
              <a:rPr lang="cs-CZ" altLang="cs-CZ" sz="2800">
                <a:cs typeface="Arial" panose="020B0604020202020204" pitchFamily="34" charset="0"/>
              </a:rPr>
              <a:t>/;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●	</a:t>
            </a:r>
            <a:r>
              <a:rPr lang="cs-CZ" altLang="cs-CZ" sz="2800"/>
              <a:t>‘svoboda’ v dimensi </a:t>
            </a:r>
            <a:r>
              <a:rPr lang="cs-CZ" altLang="cs-CZ" sz="2800" b="1"/>
              <a:t>Diův</a:t>
            </a:r>
            <a:r>
              <a:rPr lang="cs-CZ" altLang="cs-CZ" sz="2800"/>
              <a:t> řád: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○	/</a:t>
            </a:r>
            <a:r>
              <a:rPr lang="cs-CZ" altLang="cs-CZ" sz="2800">
                <a:solidFill>
                  <a:srgbClr val="0000FF"/>
                </a:solidFill>
                <a:cs typeface="Arial" panose="020B0604020202020204" pitchFamily="34" charset="0"/>
              </a:rPr>
              <a:t>vnější svoboda</a:t>
            </a:r>
            <a:r>
              <a:rPr lang="cs-CZ" altLang="cs-CZ" sz="2800">
                <a:cs typeface="Arial" panose="020B0604020202020204" pitchFamily="34" charset="0"/>
              </a:rPr>
              <a:t>/;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●	Kdo zná </a:t>
            </a:r>
            <a:r>
              <a:rPr lang="cs-CZ" altLang="cs-CZ" sz="2800" b="1">
                <a:cs typeface="Arial" panose="020B0604020202020204" pitchFamily="34" charset="0"/>
              </a:rPr>
              <a:t>Themidin</a:t>
            </a:r>
            <a:r>
              <a:rPr lang="cs-CZ" altLang="cs-CZ" sz="2800">
                <a:cs typeface="Arial" panose="020B0604020202020204" pitchFamily="34" charset="0"/>
              </a:rPr>
              <a:t> řád (Prométheus a Themis),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○	ten je </a:t>
            </a:r>
            <a:r>
              <a:rPr lang="cs-CZ" altLang="cs-CZ" sz="2800">
                <a:solidFill>
                  <a:srgbClr val="FF6633"/>
                </a:solidFill>
                <a:cs typeface="Arial" panose="020B0604020202020204" pitchFamily="34" charset="0"/>
              </a:rPr>
              <a:t>vnitřně svobodný</a:t>
            </a:r>
            <a:r>
              <a:rPr lang="cs-CZ" altLang="cs-CZ" sz="2800">
                <a:cs typeface="Arial" panose="020B0604020202020204" pitchFamily="34" charset="0"/>
              </a:rPr>
              <a:t>,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●	kdo se řídí </a:t>
            </a:r>
            <a:r>
              <a:rPr lang="cs-CZ" altLang="cs-CZ" sz="2800" b="1">
                <a:cs typeface="Arial" panose="020B0604020202020204" pitchFamily="34" charset="0"/>
              </a:rPr>
              <a:t>Diovým</a:t>
            </a:r>
            <a:r>
              <a:rPr lang="cs-CZ" altLang="cs-CZ" sz="2800">
                <a:cs typeface="Arial" panose="020B0604020202020204" pitchFamily="34" charset="0"/>
              </a:rPr>
              <a:t> řádem (všichni ostatní),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○ ten si drží </a:t>
            </a:r>
            <a:r>
              <a:rPr lang="cs-CZ" altLang="cs-CZ" sz="2800">
                <a:solidFill>
                  <a:srgbClr val="0000FF"/>
                </a:solidFill>
                <a:cs typeface="Arial" panose="020B0604020202020204" pitchFamily="34" charset="0"/>
              </a:rPr>
              <a:t>vnější svobodu</a:t>
            </a:r>
            <a:r>
              <a:rPr lang="cs-CZ" altLang="cs-CZ" sz="2800">
                <a:cs typeface="Arial" panose="020B0604020202020204" pitchFamily="34" charset="0"/>
              </a:rPr>
              <a:t>.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800">
                <a:cs typeface="Arial" panose="020B0604020202020204" pitchFamily="34" charset="0"/>
              </a:rPr>
              <a:t>(</a:t>
            </a:r>
            <a:r>
              <a:rPr lang="cs-CZ" altLang="cs-CZ" sz="2800" b="1">
                <a:cs typeface="Arial" panose="020B0604020202020204" pitchFamily="34" charset="0"/>
              </a:rPr>
              <a:t>Ókeanovny</a:t>
            </a:r>
            <a:r>
              <a:rPr lang="cs-CZ" altLang="cs-CZ" sz="2800">
                <a:cs typeface="Arial" panose="020B0604020202020204" pitchFamily="34" charset="0"/>
              </a:rPr>
              <a:t> přecházejí z </a:t>
            </a:r>
            <a:r>
              <a:rPr lang="cs-CZ" altLang="cs-CZ" sz="2800">
                <a:solidFill>
                  <a:srgbClr val="0000FF"/>
                </a:solidFill>
                <a:cs typeface="Arial" panose="020B0604020202020204" pitchFamily="34" charset="0"/>
              </a:rPr>
              <a:t>vnější</a:t>
            </a:r>
            <a:r>
              <a:rPr lang="cs-CZ" altLang="cs-CZ" sz="2800">
                <a:cs typeface="Arial" panose="020B0604020202020204" pitchFamily="34" charset="0"/>
              </a:rPr>
              <a:t> svobody k </a:t>
            </a:r>
            <a:r>
              <a:rPr lang="cs-CZ" altLang="cs-CZ" sz="2800">
                <a:solidFill>
                  <a:srgbClr val="FF6633"/>
                </a:solidFill>
                <a:cs typeface="Arial" panose="020B0604020202020204" pitchFamily="34" charset="0"/>
              </a:rPr>
              <a:t>vnitřní</a:t>
            </a:r>
            <a:r>
              <a:rPr lang="cs-CZ" altLang="cs-CZ" sz="2800">
                <a:cs typeface="Arial" panose="020B0604020202020204" pitchFamily="34" charset="0"/>
              </a:rPr>
              <a:t>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14F39535-CF3D-4BDA-85F1-BCB6128C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>
              <a:buFont typeface="Times New Roman" pitchFamily="16" charset="0"/>
              <a:buNone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Sémická molekula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9DADBDBC-E304-4D45-AFEB-905CD6CED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 altLang="cs-CZ" b="1">
                <a:solidFill>
                  <a:srgbClr val="7F7F7F"/>
                </a:solidFill>
              </a:rPr>
              <a:t>Sémická molekula</a:t>
            </a:r>
          </a:p>
          <a:p>
            <a:pPr eaLnBrk="1"/>
            <a:r>
              <a:rPr lang="cs-CZ" altLang="cs-CZ"/>
              <a:t>= stabilní seskupení významových rysů (</a:t>
            </a:r>
            <a:r>
              <a:rPr lang="cs-CZ" altLang="cs-CZ">
                <a:solidFill>
                  <a:srgbClr val="00B0F0"/>
                </a:solidFill>
              </a:rPr>
              <a:t>sémů</a:t>
            </a:r>
            <a:r>
              <a:rPr lang="cs-CZ" altLang="cs-CZ"/>
              <a:t>);</a:t>
            </a:r>
          </a:p>
          <a:p>
            <a:pPr eaLnBrk="1"/>
            <a:r>
              <a:rPr lang="cs-CZ" altLang="cs-CZ"/>
              <a:t>= nemusí být lexikalizovaná, resp. její lexikalizace může variovat (např. </a:t>
            </a:r>
            <a:r>
              <a:rPr lang="cs-CZ" altLang="cs-CZ">
                <a:solidFill>
                  <a:srgbClr val="00B050"/>
                </a:solidFill>
              </a:rPr>
              <a:t>‘svoboda’</a:t>
            </a:r>
            <a:r>
              <a:rPr lang="cs-CZ" altLang="cs-CZ"/>
              <a:t>, </a:t>
            </a:r>
            <a:r>
              <a:rPr lang="cs-CZ" altLang="cs-CZ">
                <a:solidFill>
                  <a:srgbClr val="00B050"/>
                </a:solidFill>
              </a:rPr>
              <a:t>‘svobodný’</a:t>
            </a:r>
            <a:r>
              <a:rPr lang="cs-CZ" altLang="cs-CZ"/>
              <a:t> výše)</a:t>
            </a:r>
          </a:p>
          <a:p>
            <a:pPr eaLnBrk="1"/>
            <a:r>
              <a:rPr lang="cs-CZ" altLang="cs-CZ"/>
              <a:t>= cca téma, motiv.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9B8D6B65-C8A0-4B95-85A3-89755E4E7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1. Cíl disertace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62EA5E7-222B-46C0-8A6E-2BCE7B321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aplikovat Mukařovského/Veltruského sémantické gesto na </a:t>
            </a:r>
            <a:r>
              <a:rPr lang="cs-CZ" altLang="cs-CZ" b="1"/>
              <a:t>celé</a:t>
            </a:r>
            <a:r>
              <a:rPr lang="cs-CZ" altLang="cs-CZ"/>
              <a:t> dramatické texty (neb Veltruský rozebíral jen </a:t>
            </a:r>
            <a:r>
              <a:rPr lang="cs-CZ" altLang="cs-CZ" b="1"/>
              <a:t>části</a:t>
            </a:r>
            <a:r>
              <a:rPr lang="cs-CZ" altLang="cs-CZ"/>
              <a:t> dramat);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konkrétně aplikace na: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Aischylova </a:t>
            </a:r>
            <a:r>
              <a:rPr lang="cs-CZ" altLang="cs-CZ" i="1"/>
              <a:t>Prométhea</a:t>
            </a:r>
            <a:r>
              <a:rPr lang="cs-CZ" altLang="cs-CZ"/>
              <a:t> a </a:t>
            </a:r>
            <a:r>
              <a:rPr lang="cs-CZ" altLang="cs-CZ" i="1"/>
              <a:t>Prosebnice</a:t>
            </a:r>
            <a:r>
              <a:rPr lang="cs-CZ" altLang="cs-CZ"/>
              <a:t>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zde předvedeno na příkladu </a:t>
            </a:r>
            <a:r>
              <a:rPr lang="cs-CZ" altLang="cs-CZ" i="1"/>
              <a:t>Prométhea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DC78CAE1-67DF-4E2B-B0B9-E719824D6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‘Strach’ v </a:t>
            </a:r>
            <a:r>
              <a:rPr lang="cs-CZ" altLang="cs-CZ" i="1"/>
              <a:t>Prométheovi </a:t>
            </a:r>
            <a:r>
              <a:rPr lang="cs-CZ" altLang="cs-CZ"/>
              <a:t>I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BEBC01BB-6845-4799-A052-8E8C702BE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●	</a:t>
            </a:r>
            <a:r>
              <a:rPr lang="cs-CZ" altLang="cs-CZ" sz="2200" b="1">
                <a:cs typeface="Arial" panose="020B0604020202020204" pitchFamily="34" charset="0"/>
              </a:rPr>
              <a:t>Prométheus</a:t>
            </a:r>
            <a:r>
              <a:rPr lang="cs-CZ" altLang="cs-CZ" sz="2200">
                <a:cs typeface="Arial" panose="020B0604020202020204" pitchFamily="34" charset="0"/>
              </a:rPr>
              <a:t> — </a:t>
            </a:r>
            <a:r>
              <a:rPr lang="cs-CZ" altLang="cs-CZ" sz="2200">
                <a:solidFill>
                  <a:srgbClr val="FF6633"/>
                </a:solidFill>
                <a:cs typeface="Arial" panose="020B0604020202020204" pitchFamily="34" charset="0"/>
              </a:rPr>
              <a:t>vnitřně svobodný</a:t>
            </a:r>
            <a:r>
              <a:rPr lang="cs-CZ" altLang="cs-CZ" sz="2200">
                <a:cs typeface="Arial" panose="020B0604020202020204" pitchFamily="34" charset="0"/>
              </a:rPr>
              <a:t> a beze strachu: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○ Zde se jedná o </a:t>
            </a:r>
            <a:r>
              <a:rPr lang="cs-CZ" altLang="cs-CZ" sz="2200">
                <a:solidFill>
                  <a:srgbClr val="7F7F7F"/>
                </a:solidFill>
                <a:cs typeface="Arial" panose="020B0604020202020204" pitchFamily="34" charset="0"/>
              </a:rPr>
              <a:t>sémickou molekulu</a:t>
            </a:r>
            <a:r>
              <a:rPr lang="cs-CZ" altLang="cs-CZ" sz="2200">
                <a:cs typeface="Arial" panose="020B0604020202020204" pitchFamily="34" charset="0"/>
              </a:rPr>
              <a:t> /</a:t>
            </a:r>
            <a:r>
              <a:rPr lang="cs-CZ" altLang="cs-CZ" sz="2200" b="1">
                <a:cs typeface="Arial" panose="020B0604020202020204" pitchFamily="34" charset="0"/>
              </a:rPr>
              <a:t>odvahy</a:t>
            </a:r>
            <a:r>
              <a:rPr lang="cs-CZ" altLang="cs-CZ" sz="2200">
                <a:cs typeface="Arial" panose="020B0604020202020204" pitchFamily="34" charset="0"/>
              </a:rPr>
              <a:t>/, která je abstrahovatelná z tohoto a okolních veršů: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„Nu, kde jste, kdo jste, pojďte, pohleďte,“ (v. 117)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b="1">
                <a:cs typeface="Arial" panose="020B0604020202020204" pitchFamily="34" charset="0"/>
              </a:rPr>
              <a:t>— </a:t>
            </a:r>
            <a:r>
              <a:rPr lang="cs-CZ" altLang="cs-CZ" sz="2200">
                <a:cs typeface="Arial" panose="020B0604020202020204" pitchFamily="34" charset="0"/>
              </a:rPr>
              <a:t>zdánlivá kontradikce: posl. verš repliky: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 „Ach, vše, co se blíží, mě leká!“ (v. 126) 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Není to ale kontradikce, nýbrž umocnění odvahy.</a:t>
            </a:r>
          </a:p>
          <a:p>
            <a:pPr indent="-341313" eaLnBrk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○ Další doklad Prométheovy </a:t>
            </a:r>
            <a:r>
              <a:rPr lang="cs-CZ" altLang="cs-CZ" sz="2200" b="1">
                <a:cs typeface="Arial" panose="020B0604020202020204" pitchFamily="34" charset="0"/>
              </a:rPr>
              <a:t>odvahy</a:t>
            </a:r>
            <a:r>
              <a:rPr lang="cs-CZ" altLang="cs-CZ" sz="2200">
                <a:cs typeface="Arial" panose="020B0604020202020204" pitchFamily="34" charset="0"/>
              </a:rPr>
              <a:t> či statečnosti: „Já nynější svůj osud ponesu, / až povolí zas ve svém hněvu Zeus. “ (s. 30)</a:t>
            </a:r>
          </a:p>
          <a:p>
            <a:pPr indent="-341313" eaLnBrk="1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>
                <a:cs typeface="Arial" panose="020B0604020202020204" pitchFamily="34" charset="0"/>
              </a:rPr>
              <a:t>○ </a:t>
            </a:r>
            <a:r>
              <a:rPr lang="cs-CZ" altLang="cs-CZ" sz="2200"/>
              <a:t>etymologie Prométheova jména: </a:t>
            </a:r>
          </a:p>
          <a:p>
            <a:pPr indent="-341313" eaLnBrk="1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/>
              <a:t> 		 	προμηθιαν — schopnost předem zhodnotit situaci </a:t>
            </a:r>
            <a:r>
              <a:rPr lang="cs-CZ" altLang="cs-CZ" sz="2200">
                <a:cs typeface="Arial" panose="020B0604020202020204" pitchFamily="34" charset="0"/>
              </a:rPr>
              <a:t>→ strach mu nezabrání jednat tak, jak by měl → překoná strach.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1FF4F021-65B8-4EA1-A1F2-0E1A79658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eaLnBrk="1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‘Strach’ v </a:t>
            </a:r>
            <a:r>
              <a:rPr lang="cs-CZ" altLang="cs-CZ" i="1"/>
              <a:t>Prométheovi </a:t>
            </a:r>
            <a:r>
              <a:rPr lang="cs-CZ" altLang="cs-CZ"/>
              <a:t>II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06F8DECA-A0F5-4056-9619-888E9AD66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</p:spPr>
        <p:txBody>
          <a:bodyPr/>
          <a:lstStyle/>
          <a:p>
            <a:pPr indent="-339725" eaLnBrk="1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cs typeface="Arial" panose="020B0604020202020204" pitchFamily="34" charset="0"/>
              </a:rPr>
              <a:t>●	ještě </a:t>
            </a:r>
            <a:r>
              <a:rPr lang="cs-CZ" altLang="cs-CZ" b="1">
                <a:cs typeface="Arial" panose="020B0604020202020204" pitchFamily="34" charset="0"/>
              </a:rPr>
              <a:t>Prométheus:</a:t>
            </a:r>
          </a:p>
          <a:p>
            <a:pPr indent="-339725" eaLnBrk="1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cs typeface="Arial" panose="020B0604020202020204" pitchFamily="34" charset="0"/>
              </a:rPr>
              <a:t>○	s. 18: „jsem připoután vazbou strašných pout!“ </a:t>
            </a:r>
          </a:p>
          <a:p>
            <a:pPr indent="-339725" eaLnBrk="1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cs typeface="Arial" panose="020B0604020202020204" pitchFamily="34" charset="0"/>
              </a:rPr>
              <a:t>○	strašný = (dle PSJČ) vzbuzující /děs/, tedy i /strach/, neb děs je (dle PSJČ) „silný strach“; </a:t>
            </a:r>
          </a:p>
          <a:p>
            <a:pPr indent="-339725" eaLnBrk="1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cs typeface="Arial" panose="020B0604020202020204" pitchFamily="34" charset="0"/>
              </a:rPr>
              <a:t>○	takže jsou zde /strach/ a /děs/ vzbuzující ‘pouta’, a navíc: ‘pouta’ = /nesvoboda/, tedy syntagma ‘strašná pouta’ obsahuje obě kýžená sémata, tedy /strach/ a /(ne)svobodu/ — synergicky spolupracující.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9FE5B220-F9D3-4DE5-806E-B7EEFD365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Isotopie </a:t>
            </a:r>
            <a:r>
              <a:rPr lang="cs-CZ" altLang="cs-CZ" i="1"/>
              <a:t>Prométhea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195C5528-403C-4759-B060-E10551C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synergické isotopie /strachu/ a /svobody/;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synergické = vzájemně propojené, spolupracující;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vysvětlují vztahy postav;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zápletku, děj;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smysl textu: boj o svobodu;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v různých významech toho slova: 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	/vnitřní/ i /vnější/.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>
            <a:extLst>
              <a:ext uri="{FF2B5EF4-FFF2-40B4-BE49-F238E27FC236}">
                <a16:creationId xmlns:a16="http://schemas.microsoft.com/office/drawing/2014/main" id="{436D5BFE-A7D6-4D12-9BAF-473C2A9C1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Bibliografie</a:t>
            </a: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2401D629-01E7-4ACE-9899-CB0BED73B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HOSKOVEC, T. </a:t>
            </a:r>
            <a:r>
              <a:rPr lang="cs-CZ" altLang="cs-CZ" sz="2200">
                <a:solidFill>
                  <a:schemeClr val="tx1"/>
                </a:solidFill>
              </a:rPr>
              <a:t>2010</a:t>
            </a:r>
            <a:r>
              <a:rPr lang="cs-CZ" altLang="cs-CZ" sz="2200"/>
              <a:t>. Celostní filologie jako program (na příkladu baltistiky). </a:t>
            </a:r>
            <a:r>
              <a:rPr lang="cs-CZ" altLang="cs-CZ" sz="2200" i="1"/>
              <a:t>Časopis pro moderní filologii</a:t>
            </a:r>
            <a:r>
              <a:rPr lang="cs-CZ" altLang="cs-CZ" sz="2200"/>
              <a:t>. XCII/2010 (1–2), 10–17. Ústav pro jazyk český, Praha.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JANKOVIČ, M. 2005. Dílo jako dění smyslu. In </a:t>
            </a:r>
            <a:r>
              <a:rPr lang="cs-CZ" altLang="cs-CZ" sz="2200" i="1"/>
              <a:t>Cesty za smyslem literárního díla</a:t>
            </a:r>
            <a:r>
              <a:rPr lang="cs-CZ" altLang="cs-CZ" sz="2200"/>
              <a:t>. Praha: Karolinum, 9–100.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MUKAŘOVSKÝ, J. 2007b. Studie II. Brno: Host.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RASTIER, F. 1997. </a:t>
            </a:r>
            <a:r>
              <a:rPr lang="cs-CZ" altLang="cs-CZ" sz="2200" i="1"/>
              <a:t>Meaning and Textuality</a:t>
            </a:r>
            <a:r>
              <a:rPr lang="cs-CZ" altLang="cs-CZ" sz="2200"/>
              <a:t>. Toronto: University of Toronto Press.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SMRČKA, J. </a:t>
            </a:r>
            <a:r>
              <a:rPr lang="cs-CZ" altLang="cs-CZ" sz="2200">
                <a:cs typeface="Times-Roman;Times New Roman" pitchFamily="16" charset="0"/>
              </a:rPr>
              <a:t>2004. </a:t>
            </a:r>
            <a:r>
              <a:rPr lang="cs-CZ" altLang="cs-CZ" sz="2200"/>
              <a:t>Tragédie. In </a:t>
            </a:r>
            <a:r>
              <a:rPr lang="cs-CZ" altLang="cs-CZ" sz="2200">
                <a:cs typeface="Times-Roman;Times New Roman" pitchFamily="16" charset="0"/>
              </a:rPr>
              <a:t>Mocná, D. — Peterka, J. et al. </a:t>
            </a:r>
            <a:r>
              <a:rPr lang="cs-CZ" altLang="cs-CZ" sz="2200" i="1">
                <a:cs typeface="Times-Italic" pitchFamily="64" charset="0"/>
              </a:rPr>
              <a:t>Encyklopedie literárních žánr</a:t>
            </a:r>
            <a:r>
              <a:rPr lang="cs-CZ" altLang="cs-CZ" sz="2200" i="1">
                <a:cs typeface="Times-Roman;Times New Roman" pitchFamily="16" charset="0"/>
              </a:rPr>
              <a:t>ů</a:t>
            </a:r>
            <a:r>
              <a:rPr lang="cs-CZ" altLang="cs-CZ" sz="2200">
                <a:cs typeface="Times-Roman;Times New Roman" pitchFamily="16" charset="0"/>
              </a:rPr>
              <a:t>. Praha — Litomyšl: Paseka. s. 652–656.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200"/>
              <a:t>VELTRUSKÝ, J. 1999. </a:t>
            </a:r>
            <a:r>
              <a:rPr lang="cs-CZ" altLang="cs-CZ" sz="2200" i="1"/>
              <a:t>Drama jako básnické dílo</a:t>
            </a:r>
            <a:r>
              <a:rPr lang="cs-CZ" altLang="cs-CZ" sz="2200"/>
              <a:t>. Brno: Host.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D72BF22-1446-45C0-A84F-A5F79FBF6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-644525"/>
            <a:ext cx="9070975" cy="31543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cs-CZ" altLang="cs-CZ" b="1"/>
            </a:br>
            <a:br>
              <a:rPr lang="cs-CZ" altLang="cs-CZ" b="1"/>
            </a:br>
            <a:r>
              <a:rPr lang="cs-CZ" altLang="cs-CZ" b="1"/>
              <a:t>2. TEORETICKÁ ČÁST</a:t>
            </a:r>
            <a:br>
              <a:rPr lang="cs-CZ" altLang="cs-CZ" b="1"/>
            </a:br>
            <a:br>
              <a:rPr lang="cs-CZ" altLang="cs-CZ" b="1"/>
            </a:br>
            <a:r>
              <a:rPr lang="cs-CZ" altLang="cs-CZ"/>
              <a:t>Východiska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8940CA7-3CC6-43AE-ABB5-9F461DD6E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30213" indent="-322263" eaLnBrk="1">
              <a:buClrTx/>
              <a:buSzPct val="45000"/>
              <a:buFontTx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cs-CZ" altLang="cs-CZ"/>
          </a:p>
          <a:p>
            <a:pPr marL="430213" indent="-322263" eaLnBrk="1">
              <a:buClrTx/>
              <a:buSzPct val="45000"/>
              <a:buFontTx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cs-CZ" altLang="cs-CZ"/>
          </a:p>
          <a:p>
            <a:pPr marL="430213" indent="-322263" eaLnBrk="1"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altLang="cs-CZ"/>
              <a:t>ohnisko pražského strukturalismu: </a:t>
            </a:r>
          </a:p>
          <a:p>
            <a:pPr marL="430213" indent="-322263" eaLnBrk="1">
              <a:buClrTx/>
              <a:buSzPct val="45000"/>
              <a:buFontTx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altLang="cs-CZ"/>
              <a:t>škola J. Mukařovského a J. Veltruského;</a:t>
            </a:r>
          </a:p>
          <a:p>
            <a:pPr marL="430213" indent="-322263" eaLnBrk="1"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altLang="cs-CZ"/>
              <a:t>interpretační sémantika F. Rastiera.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966E0346-4AB3-4B45-A025-5E28E719B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Mukařovský — sém. gesto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7893D94-3CCA-4580-927B-2A866375D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511492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Mukařovský formuloval záměr vyložit básnické dílo sémantickým gestem;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 b="1"/>
              <a:t>sémantické gesto</a:t>
            </a:r>
            <a:r>
              <a:rPr lang="cs-CZ" altLang="cs-CZ" sz="2800"/>
              <a:t> — je způsob, „jímž básník prvky svého díla vybíral a slučoval v </a:t>
            </a:r>
            <a:r>
              <a:rPr lang="cs-CZ" altLang="cs-CZ" sz="2800" i="1"/>
              <a:t>jednotu</a:t>
            </a:r>
            <a:r>
              <a:rPr lang="cs-CZ" altLang="cs-CZ" sz="2800"/>
              <a:t>“; 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 i="1"/>
              <a:t>jednota</a:t>
            </a:r>
            <a:r>
              <a:rPr lang="cs-CZ" altLang="cs-CZ" sz="2800"/>
              <a:t> je „jednotnost dynamického stavebního principu, která se uplatňuje v sebemenším úseku díla a záleží v jednotné a jednotící systemizaci složek“ (Mukařovský 2007b: 305)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Mukařovský později tento záměr opustil;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sz="2800"/>
              <a:t>odborníci se dodnes přou, </a:t>
            </a:r>
            <a:r>
              <a:rPr lang="cs-CZ" altLang="cs-CZ" sz="2800" b="1"/>
              <a:t>jak</a:t>
            </a:r>
            <a:r>
              <a:rPr lang="cs-CZ" altLang="cs-CZ" sz="2800"/>
              <a:t>, ba </a:t>
            </a:r>
            <a:r>
              <a:rPr lang="cs-CZ" altLang="cs-CZ" sz="2800" b="1" i="1"/>
              <a:t>zda vůbec </a:t>
            </a:r>
            <a:r>
              <a:rPr lang="cs-CZ" altLang="cs-CZ" sz="2800"/>
              <a:t>je sém. gesto možné (zejm. Jankovič, např. 2005).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1BE05551-0458-4242-B883-62363173B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Mukařovský </a:t>
            </a:r>
            <a:r>
              <a:rPr lang="cs-CZ" altLang="cs-CZ">
                <a:cs typeface="Arial" panose="020B0604020202020204" pitchFamily="34" charset="0"/>
              </a:rPr>
              <a:t>→ Veltruský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E3EC863-F2AE-4F57-A034-E9AE0ABB4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u="sng"/>
              <a:t>Mukařovský</a:t>
            </a:r>
            <a:r>
              <a:rPr lang="cs-CZ" altLang="cs-CZ"/>
              <a:t> formuloval </a:t>
            </a:r>
            <a:r>
              <a:rPr lang="cs-CZ" altLang="cs-CZ" i="1"/>
              <a:t>sém. gesto</a:t>
            </a:r>
            <a:r>
              <a:rPr lang="cs-CZ" altLang="cs-CZ"/>
              <a:t> při tehdejší úrovni </a:t>
            </a:r>
            <a:r>
              <a:rPr lang="cs-CZ" altLang="cs-CZ" b="1"/>
              <a:t>lingvistického (!)</a:t>
            </a:r>
            <a:r>
              <a:rPr lang="cs-CZ" altLang="cs-CZ"/>
              <a:t> aparátu a terminologicky tento pojem jen naznačil;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u="sng"/>
              <a:t>Veltruský</a:t>
            </a:r>
            <a:r>
              <a:rPr lang="cs-CZ" altLang="cs-CZ"/>
              <a:t> </a:t>
            </a:r>
            <a:r>
              <a:rPr lang="cs-CZ" altLang="cs-CZ" i="1"/>
              <a:t>sém. gesto</a:t>
            </a:r>
            <a:r>
              <a:rPr lang="cs-CZ" altLang="cs-CZ"/>
              <a:t> rozpracoval a naznačil (na rozboru </a:t>
            </a:r>
            <a:r>
              <a:rPr lang="cs-CZ" altLang="cs-CZ" i="1"/>
              <a:t>částí</a:t>
            </a:r>
            <a:r>
              <a:rPr lang="cs-CZ" altLang="cs-CZ"/>
              <a:t> dramat), jak je použít na popis celého básnického druhu (dramatu); 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cf. Veltruského </a:t>
            </a:r>
            <a:r>
              <a:rPr lang="cs-CZ" altLang="cs-CZ" i="1"/>
              <a:t>Drama jako básnické dílo </a:t>
            </a:r>
          </a:p>
          <a:p>
            <a:pPr marL="428625" indent="-323850" eaLnBrk="1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a také </a:t>
            </a:r>
            <a:r>
              <a:rPr lang="cs-CZ" altLang="cs-CZ" i="1"/>
              <a:t>An Approach to the Semiotics of Theatre.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F91F7D77-4A33-42B0-A2E1-C7C0D1EC4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Veltruský — </a:t>
            </a:r>
            <a:r>
              <a:rPr lang="cs-CZ" altLang="cs-CZ" b="1"/>
              <a:t>sém. gesto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>
                <a:cs typeface="Arial" panose="020B0604020202020204" pitchFamily="34" charset="0"/>
              </a:rPr>
              <a:t>→ Rastier — </a:t>
            </a:r>
            <a:r>
              <a:rPr lang="cs-CZ" altLang="cs-CZ" b="1">
                <a:cs typeface="Arial" panose="020B0604020202020204" pitchFamily="34" charset="0"/>
              </a:rPr>
              <a:t>isotopie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F051CDC-581A-4E8C-9ACD-28859A79C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 i="1"/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i="1"/>
              <a:t>strukturalistický</a:t>
            </a:r>
            <a:r>
              <a:rPr lang="cs-CZ" altLang="cs-CZ"/>
              <a:t> přístup Veltruského (i Mukařovského) vykazuje: 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>
                <a:cs typeface="Arial" panose="020B0604020202020204" pitchFamily="34" charset="0"/>
              </a:rPr>
              <a:t>		</a:t>
            </a:r>
            <a:r>
              <a:rPr lang="cs-CZ" altLang="cs-CZ"/>
              <a:t>SYSTÉMOVÉ SHODY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>
                <a:cs typeface="Arial" panose="020B0604020202020204" pitchFamily="34" charset="0"/>
              </a:rPr>
              <a:t>→ </a:t>
            </a:r>
            <a:r>
              <a:rPr lang="cs-CZ" altLang="cs-CZ"/>
              <a:t>s Rastierovým aparátem: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 </a:t>
            </a:r>
            <a:r>
              <a:rPr lang="cs-CZ" altLang="cs-CZ" i="1"/>
              <a:t>interpretační sémantiky</a:t>
            </a:r>
            <a:r>
              <a:rPr lang="cs-CZ" altLang="cs-CZ"/>
              <a:t> (IS).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•	</a:t>
            </a:r>
            <a:r>
              <a:rPr lang="cs-CZ" altLang="cs-CZ" b="1"/>
              <a:t>Sém. gesto</a:t>
            </a:r>
            <a:r>
              <a:rPr lang="cs-CZ" altLang="cs-CZ"/>
              <a:t> </a:t>
            </a:r>
            <a:r>
              <a:rPr lang="cs-CZ" altLang="cs-CZ">
                <a:cs typeface="Arial" panose="020B0604020202020204" pitchFamily="34" charset="0"/>
              </a:rPr>
              <a:t>→</a:t>
            </a:r>
            <a:r>
              <a:rPr lang="cs-CZ" altLang="cs-CZ"/>
              <a:t> pojem </a:t>
            </a:r>
            <a:r>
              <a:rPr lang="cs-CZ" altLang="cs-CZ" b="1"/>
              <a:t>isotopie</a:t>
            </a:r>
            <a:r>
              <a:rPr lang="cs-CZ" altLang="cs-CZ" i="1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E65936E-162A-4A32-B9E3-5B043F5A2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Interpretační sémantika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17A57A4-D9DC-4625-AF8A-C4A8C669F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sémantika postavená na </a:t>
            </a:r>
            <a:r>
              <a:rPr lang="cs-CZ" altLang="cs-CZ" i="1"/>
              <a:t>interpretaci </a:t>
            </a:r>
            <a:r>
              <a:rPr lang="cs-CZ" altLang="cs-CZ" i="1">
                <a:solidFill>
                  <a:srgbClr val="00B050"/>
                </a:solidFill>
              </a:rPr>
              <a:t>znaků</a:t>
            </a:r>
            <a:r>
              <a:rPr lang="cs-CZ" altLang="cs-CZ"/>
              <a:t>.</a:t>
            </a:r>
          </a:p>
          <a:p>
            <a:pPr marL="428625" indent="-323850" eaLnBrk="1"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 i="1">
                <a:solidFill>
                  <a:srgbClr val="00B050"/>
                </a:solidFill>
              </a:rPr>
              <a:t>Znak</a:t>
            </a:r>
            <a:r>
              <a:rPr lang="cs-CZ" altLang="cs-CZ">
                <a:solidFill>
                  <a:srgbClr val="00B050"/>
                </a:solidFill>
              </a:rPr>
              <a:t> </a:t>
            </a:r>
            <a:r>
              <a:rPr lang="cs-CZ" altLang="cs-CZ"/>
              <a:t>je zde pojat </a:t>
            </a:r>
            <a:r>
              <a:rPr lang="cs-CZ" altLang="cs-CZ" b="1">
                <a:solidFill>
                  <a:srgbClr val="7030A0"/>
                </a:solidFill>
              </a:rPr>
              <a:t>b</a:t>
            </a:r>
            <a:r>
              <a:rPr lang="cs-CZ" altLang="cs-CZ" b="1">
                <a:solidFill>
                  <a:srgbClr val="0070C0"/>
                </a:solidFill>
              </a:rPr>
              <a:t>i</a:t>
            </a:r>
            <a:r>
              <a:rPr lang="cs-CZ" altLang="cs-CZ" b="1"/>
              <a:t>faciálně</a:t>
            </a:r>
            <a:r>
              <a:rPr lang="cs-CZ" altLang="cs-CZ"/>
              <a:t> 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a zkoumán </a:t>
            </a:r>
            <a:r>
              <a:rPr lang="cs-CZ" altLang="cs-CZ" b="1"/>
              <a:t>diferenčně</a:t>
            </a:r>
            <a:r>
              <a:rPr lang="cs-CZ" altLang="cs-CZ"/>
              <a:t>.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Co to znamená?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68527213-7459-4911-B967-7A16B413C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>
                <a:solidFill>
                  <a:srgbClr val="92D050"/>
                </a:solidFill>
              </a:rPr>
              <a:t>Di</a:t>
            </a:r>
            <a:r>
              <a:rPr lang="cs-CZ" altLang="cs-CZ"/>
              <a:t>ferenční přístup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86905C-B753-4030-9F65-6F5138A83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</p:spPr>
        <p:txBody>
          <a:bodyPr/>
          <a:lstStyle/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zkoumá </a:t>
            </a:r>
            <a:r>
              <a:rPr lang="cs-CZ" altLang="cs-CZ">
                <a:solidFill>
                  <a:srgbClr val="00B050"/>
                </a:solidFill>
              </a:rPr>
              <a:t>znak</a:t>
            </a:r>
            <a:r>
              <a:rPr lang="cs-CZ" altLang="cs-CZ"/>
              <a:t> ve srovnání s jiným </a:t>
            </a:r>
            <a:r>
              <a:rPr lang="cs-CZ" altLang="cs-CZ">
                <a:solidFill>
                  <a:srgbClr val="00B050"/>
                </a:solidFill>
              </a:rPr>
              <a:t>znakem</a:t>
            </a:r>
            <a:r>
              <a:rPr lang="cs-CZ" altLang="cs-CZ"/>
              <a:t>;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zatímco: přístup </a:t>
            </a:r>
            <a:r>
              <a:rPr lang="cs-CZ" altLang="cs-CZ">
                <a:solidFill>
                  <a:srgbClr val="C00000"/>
                </a:solidFill>
              </a:rPr>
              <a:t>RE</a:t>
            </a:r>
            <a:r>
              <a:rPr lang="cs-CZ" altLang="cs-CZ"/>
              <a:t>FERENČNÍ odkazuje z textů do světa (ať už aktuálního či fikčního);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TEXT ↔ SVĚT</a:t>
            </a:r>
          </a:p>
          <a:p>
            <a:pPr marL="428625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>
                <a:solidFill>
                  <a:srgbClr val="92D050"/>
                </a:solidFill>
              </a:rPr>
              <a:t>DIFERENČNÍ PŘÍSTUP</a:t>
            </a:r>
            <a:r>
              <a:rPr lang="cs-CZ" altLang="cs-CZ"/>
              <a:t>: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neopouští řeč → zůstává ve </a:t>
            </a:r>
            <a:r>
              <a:rPr lang="cs-CZ" altLang="cs-CZ">
                <a:cs typeface="Arial" panose="020B0604020202020204" pitchFamily="34" charset="0"/>
              </a:rPr>
              <a:t>«</a:t>
            </a:r>
            <a:r>
              <a:rPr lang="cs-CZ" altLang="cs-CZ"/>
              <a:t>světě</a:t>
            </a:r>
            <a:r>
              <a:rPr lang="cs-CZ" altLang="cs-CZ">
                <a:cs typeface="Arial" panose="020B0604020202020204" pitchFamily="34" charset="0"/>
              </a:rPr>
              <a:t>»</a:t>
            </a:r>
            <a:r>
              <a:rPr lang="cs-CZ" altLang="cs-CZ"/>
              <a:t> jazyka/textů</a:t>
            </a:r>
          </a:p>
          <a:p>
            <a:pPr marL="828675" lvl="1" indent="-323850" eaLnBrk="1"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altLang="cs-CZ"/>
              <a:t>TEXT 1 ↔ TEXT 2 ↔ TEXT 3…</a:t>
            </a:r>
          </a:p>
          <a:p>
            <a:pPr marL="428625" indent="-323850" eaLnBrk="1">
              <a:spcBef>
                <a:spcPts val="700"/>
              </a:spcBef>
              <a:spcAft>
                <a:spcPct val="0"/>
              </a:spcAft>
              <a:buClr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5F905283EC354D9163B708AFA249C5" ma:contentTypeVersion="10" ma:contentTypeDescription="Vytvoří nový dokument" ma:contentTypeScope="" ma:versionID="5f8b4f4110a8b31dac37f8b530f7dfd6">
  <xsd:schema xmlns:xsd="http://www.w3.org/2001/XMLSchema" xmlns:xs="http://www.w3.org/2001/XMLSchema" xmlns:p="http://schemas.microsoft.com/office/2006/metadata/properties" xmlns:ns3="32427ddb-4329-4a71-b6ca-cf38080d7015" targetNamespace="http://schemas.microsoft.com/office/2006/metadata/properties" ma:root="true" ma:fieldsID="3e1ee130f2692f3156be151428bd041c" ns3:_="">
    <xsd:import namespace="32427ddb-4329-4a71-b6ca-cf38080d70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27ddb-4329-4a71-b6ca-cf38080d70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3D6F06-9913-4930-B8BF-C80FBB61F6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D7EFAB-1A26-43B3-88C8-8DB75ECAB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427ddb-4329-4a71-b6ca-cf38080d70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35116</TotalTime>
  <Words>2124</Words>
  <Application>Microsoft Office PowerPoint</Application>
  <PresentationFormat>Vlastní</PresentationFormat>
  <Paragraphs>235</Paragraphs>
  <Slides>33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WenQuanYi Micro Hei</vt:lpstr>
      <vt:lpstr>Times New Roman</vt:lpstr>
      <vt:lpstr>DejaVu Sans</vt:lpstr>
      <vt:lpstr>Wingdings</vt:lpstr>
      <vt:lpstr>Times-Roman;Times New Roman</vt:lpstr>
      <vt:lpstr>Times-Italic</vt:lpstr>
      <vt:lpstr>Motiv systému Office</vt:lpstr>
      <vt:lpstr>Prezentace aplikace PowerPoint</vt:lpstr>
      <vt:lpstr>Osnova prezentace</vt:lpstr>
      <vt:lpstr>1. Cíl disertace</vt:lpstr>
      <vt:lpstr>  2. TEORETICKÁ ČÁST  Východiska</vt:lpstr>
      <vt:lpstr>Mukařovský — sém. gesto</vt:lpstr>
      <vt:lpstr>Mukařovský → Veltruský</vt:lpstr>
      <vt:lpstr>Veltruský — sém. gesto  → Rastier — isotopie</vt:lpstr>
      <vt:lpstr>Interpretační sémantika</vt:lpstr>
      <vt:lpstr>Diferenční přístup </vt:lpstr>
      <vt:lpstr>Znak – jednota výrazu a obsahu</vt:lpstr>
      <vt:lpstr>Minimální znak — morfém</vt:lpstr>
      <vt:lpstr>‘Morfém’ = morf + ’sémém’</vt:lpstr>
      <vt:lpstr>Například</vt:lpstr>
      <vt:lpstr>Konkrétní text</vt:lpstr>
      <vt:lpstr>Konkrétní text — zjednodušeně</vt:lpstr>
      <vt:lpstr>Isotopie</vt:lpstr>
      <vt:lpstr>Srv. isotopii a sém. gesto</vt:lpstr>
      <vt:lpstr>Veltruského významové kontexty (VK)</vt:lpstr>
      <vt:lpstr>VK → Rastierovy taxémy, domény, dimense</vt:lpstr>
      <vt:lpstr>Taxém, doména, dimense</vt:lpstr>
      <vt:lpstr>Prezentace aplikace PowerPoint</vt:lpstr>
      <vt:lpstr>Interpretace Prométhea</vt:lpstr>
      <vt:lpstr>Jaká je isotopie textu Prométheus?</vt:lpstr>
      <vt:lpstr>Jaké jsou v Prométheovi dimense?</vt:lpstr>
      <vt:lpstr>Čím je specifický Prométheus? I</vt:lpstr>
      <vt:lpstr>Čím je specifický Prométheus? II</vt:lpstr>
      <vt:lpstr>Čím je specifický Prométheus? III</vt:lpstr>
      <vt:lpstr>‘Svoboda’ v Prométheovi</vt:lpstr>
      <vt:lpstr>Sémická molekula</vt:lpstr>
      <vt:lpstr>‘Strach’ v Prométheovi I</vt:lpstr>
      <vt:lpstr>‘Strach’ v Prométheovi II</vt:lpstr>
      <vt:lpstr>Isotopie Prométhea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00b_isotopie_aischylova_promethea</dc:title>
  <dc:creator>Adam Kovář</dc:creator>
  <cp:lastModifiedBy>Adam Veřmiřovský</cp:lastModifiedBy>
  <cp:revision>107</cp:revision>
  <cp:lastPrinted>1601-01-01T00:00:00Z</cp:lastPrinted>
  <dcterms:created xsi:type="dcterms:W3CDTF">2012-10-13T10:03:15Z</dcterms:created>
  <dcterms:modified xsi:type="dcterms:W3CDTF">2020-04-15T20:29:45Z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0x010100C25F905283EC354D9163B708AFA249C5</vt:lpwstr>
  </property>
</Properties>
</file>