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63AF6E10-9490-4220-84C7-E62BC1566EB7}"/>
              </a:ext>
            </a:extLst>
          </p:cNvPr>
          <p:cNvSpPr>
            <a:spLocks noGrp="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387154FF-F622-46A4-8E3D-5A6279D85CA5}"/>
              </a:ext>
            </a:extLst>
          </p:cNvPr>
          <p:cNvSpPr>
            <a:spLocks noGrp="1" noChangeArrowheads="1"/>
          </p:cNvSpPr>
          <p:nvPr>
            <p:ph type="body"/>
          </p:nvPr>
        </p:nvSpPr>
        <p:spPr bwMode="auto">
          <a:xfrm>
            <a:off x="685800" y="4343400"/>
            <a:ext cx="5484813" cy="4113213"/>
          </a:xfrm>
          <a:prstGeom prst="rect">
            <a:avLst/>
          </a:prstGeom>
          <a:noFill/>
          <a:ln>
            <a:noFill/>
          </a:ln>
          <a:effectLst/>
        </p:spPr>
        <p:txBody>
          <a:bodyPr vert="horz" wrap="square" lIns="0" tIns="0" rIns="0" bIns="0" numCol="1" anchor="t" anchorCtr="0" compatLnSpc="1">
            <a:prstTxWarp prst="textNoShape">
              <a:avLst/>
            </a:prstTxWarp>
          </a:bodyPr>
          <a:lstStyle/>
          <a:p>
            <a:pPr lvl="0"/>
            <a:endParaRPr lang="cs-CZ" altLang="cs-CZ"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214F9899-0A77-4C7C-80F8-900081AB1082}"/>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3" name="Rectangle 2">
            <a:extLst>
              <a:ext uri="{FF2B5EF4-FFF2-40B4-BE49-F238E27FC236}">
                <a16:creationId xmlns:a16="http://schemas.microsoft.com/office/drawing/2014/main" id="{18AAB26E-2651-4811-99F4-87606DE074E3}"/>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E0FEF44A-226F-4254-93F7-A24D048F1045}"/>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2">
            <a:extLst>
              <a:ext uri="{FF2B5EF4-FFF2-40B4-BE49-F238E27FC236}">
                <a16:creationId xmlns:a16="http://schemas.microsoft.com/office/drawing/2014/main" id="{FDEC72A6-A223-42CB-A7CC-300050BC6D81}"/>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C78BCDBF-31BE-431B-83F2-D4598FF10B8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Rectangle 2">
            <a:extLst>
              <a:ext uri="{FF2B5EF4-FFF2-40B4-BE49-F238E27FC236}">
                <a16:creationId xmlns:a16="http://schemas.microsoft.com/office/drawing/2014/main" id="{7E2D772B-2CE3-4B42-A887-86BA5F154CD7}"/>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2665C52C-0464-491B-BBA8-85C1260FA572}"/>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1" name="Rectangle 2">
            <a:extLst>
              <a:ext uri="{FF2B5EF4-FFF2-40B4-BE49-F238E27FC236}">
                <a16:creationId xmlns:a16="http://schemas.microsoft.com/office/drawing/2014/main" id="{76D34D7D-4594-414B-A269-1AB608943699}"/>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30A0034F-5EBB-40CB-A3AF-5E049083D1C1}"/>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2">
            <a:extLst>
              <a:ext uri="{FF2B5EF4-FFF2-40B4-BE49-F238E27FC236}">
                <a16:creationId xmlns:a16="http://schemas.microsoft.com/office/drawing/2014/main" id="{B7B09BD3-C3FB-4D4C-A1B1-E8F20371838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F276C733-75A8-4AED-9525-D3945ADC96A7}"/>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Rectangle 2">
            <a:extLst>
              <a:ext uri="{FF2B5EF4-FFF2-40B4-BE49-F238E27FC236}">
                <a16:creationId xmlns:a16="http://schemas.microsoft.com/office/drawing/2014/main" id="{2DF5300B-4453-4CDF-B9CA-B19EADD38C8D}"/>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0C7BDD65-5664-475E-A215-1719C10D1F6F}"/>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2">
            <a:extLst>
              <a:ext uri="{FF2B5EF4-FFF2-40B4-BE49-F238E27FC236}">
                <a16:creationId xmlns:a16="http://schemas.microsoft.com/office/drawing/2014/main" id="{71F3F7B4-8376-41F8-9B66-575EA7B1B7C9}"/>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E8535DE9-0B40-4842-9077-920584B73480}"/>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2">
            <a:extLst>
              <a:ext uri="{FF2B5EF4-FFF2-40B4-BE49-F238E27FC236}">
                <a16:creationId xmlns:a16="http://schemas.microsoft.com/office/drawing/2014/main" id="{D15160FD-0FDD-44F6-9894-7C993B6AB4DD}"/>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1CFF0273-B8B4-4211-86FF-64312E831651}"/>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Rectangle 2">
            <a:extLst>
              <a:ext uri="{FF2B5EF4-FFF2-40B4-BE49-F238E27FC236}">
                <a16:creationId xmlns:a16="http://schemas.microsoft.com/office/drawing/2014/main" id="{5095CA32-B8B8-42B2-9A1C-DA17A477D62D}"/>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DEB4EDA1-AEA1-49FB-8DDB-1DC643357313}"/>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9" name="Rectangle 2">
            <a:extLst>
              <a:ext uri="{FF2B5EF4-FFF2-40B4-BE49-F238E27FC236}">
                <a16:creationId xmlns:a16="http://schemas.microsoft.com/office/drawing/2014/main" id="{C27A209B-1E0C-442A-AE90-2A1F0BB7BDA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8D2C9E91-8025-4D86-9470-C9E8E7F7427A}"/>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7" name="Rectangle 2">
            <a:extLst>
              <a:ext uri="{FF2B5EF4-FFF2-40B4-BE49-F238E27FC236}">
                <a16:creationId xmlns:a16="http://schemas.microsoft.com/office/drawing/2014/main" id="{6A421030-96EC-4922-9309-CA856858B08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332123F4-24E1-4642-A0C2-39739D47E84D}"/>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1" name="Rectangle 2">
            <a:extLst>
              <a:ext uri="{FF2B5EF4-FFF2-40B4-BE49-F238E27FC236}">
                <a16:creationId xmlns:a16="http://schemas.microsoft.com/office/drawing/2014/main" id="{9815749B-E63B-488E-BB13-EDFA7CA945F3}"/>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A63163D1-71D9-4894-95C9-0557583E1585}"/>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5" name="Rectangle 2">
            <a:extLst>
              <a:ext uri="{FF2B5EF4-FFF2-40B4-BE49-F238E27FC236}">
                <a16:creationId xmlns:a16="http://schemas.microsoft.com/office/drawing/2014/main" id="{EE7CA0F9-2D73-457A-B135-329A393ADE94}"/>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a:extLst>
              <a:ext uri="{FF2B5EF4-FFF2-40B4-BE49-F238E27FC236}">
                <a16:creationId xmlns:a16="http://schemas.microsoft.com/office/drawing/2014/main" id="{CE642007-815A-4DC0-B794-CCA5641FEB1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2">
            <a:extLst>
              <a:ext uri="{FF2B5EF4-FFF2-40B4-BE49-F238E27FC236}">
                <a16:creationId xmlns:a16="http://schemas.microsoft.com/office/drawing/2014/main" id="{8591D373-FBEC-4B03-A268-DC7FF81AE9E2}"/>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a:extLst>
              <a:ext uri="{FF2B5EF4-FFF2-40B4-BE49-F238E27FC236}">
                <a16:creationId xmlns:a16="http://schemas.microsoft.com/office/drawing/2014/main" id="{5A6D02B9-514E-41A3-9FD1-194605F1047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1" name="Rectangle 2">
            <a:extLst>
              <a:ext uri="{FF2B5EF4-FFF2-40B4-BE49-F238E27FC236}">
                <a16:creationId xmlns:a16="http://schemas.microsoft.com/office/drawing/2014/main" id="{6BB48131-4FC1-4A21-9060-47183720A4CA}"/>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a:extLst>
              <a:ext uri="{FF2B5EF4-FFF2-40B4-BE49-F238E27FC236}">
                <a16:creationId xmlns:a16="http://schemas.microsoft.com/office/drawing/2014/main" id="{2287FC92-E66F-4D26-9577-D07539D2CA2B}"/>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9" name="Rectangle 2">
            <a:extLst>
              <a:ext uri="{FF2B5EF4-FFF2-40B4-BE49-F238E27FC236}">
                <a16:creationId xmlns:a16="http://schemas.microsoft.com/office/drawing/2014/main" id="{9232501B-72C9-40C3-942C-01C01DFC943D}"/>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a:extLst>
              <a:ext uri="{FF2B5EF4-FFF2-40B4-BE49-F238E27FC236}">
                <a16:creationId xmlns:a16="http://schemas.microsoft.com/office/drawing/2014/main" id="{E33EDAFB-6D32-4948-9B29-1CC420C73455}"/>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7" name="Rectangle 2">
            <a:extLst>
              <a:ext uri="{FF2B5EF4-FFF2-40B4-BE49-F238E27FC236}">
                <a16:creationId xmlns:a16="http://schemas.microsoft.com/office/drawing/2014/main" id="{2FB5563A-3F0C-40B2-A1C6-36FDEEAB73BA}"/>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a:extLst>
              <a:ext uri="{FF2B5EF4-FFF2-40B4-BE49-F238E27FC236}">
                <a16:creationId xmlns:a16="http://schemas.microsoft.com/office/drawing/2014/main" id="{0DADD6A4-F5D8-4C34-9CCF-80D44E3B27AB}"/>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5" name="Rectangle 2">
            <a:extLst>
              <a:ext uri="{FF2B5EF4-FFF2-40B4-BE49-F238E27FC236}">
                <a16:creationId xmlns:a16="http://schemas.microsoft.com/office/drawing/2014/main" id="{3637919B-CDA4-4D73-BB3A-E58EDD55564C}"/>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a:extLst>
              <a:ext uri="{FF2B5EF4-FFF2-40B4-BE49-F238E27FC236}">
                <a16:creationId xmlns:a16="http://schemas.microsoft.com/office/drawing/2014/main" id="{F4467CBC-BECA-467A-B0B2-04E984F502A7}"/>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3" name="Rectangle 2">
            <a:extLst>
              <a:ext uri="{FF2B5EF4-FFF2-40B4-BE49-F238E27FC236}">
                <a16:creationId xmlns:a16="http://schemas.microsoft.com/office/drawing/2014/main" id="{1CB1AAFB-1EF6-42C5-8F0F-A55EF703F24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a:extLst>
              <a:ext uri="{FF2B5EF4-FFF2-40B4-BE49-F238E27FC236}">
                <a16:creationId xmlns:a16="http://schemas.microsoft.com/office/drawing/2014/main" id="{BD5A5298-E76B-46FE-B536-0197F0A23B68}"/>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Rectangle 2">
            <a:extLst>
              <a:ext uri="{FF2B5EF4-FFF2-40B4-BE49-F238E27FC236}">
                <a16:creationId xmlns:a16="http://schemas.microsoft.com/office/drawing/2014/main" id="{D0745361-FE44-421C-BDFE-5EF064B28EFF}"/>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a:extLst>
              <a:ext uri="{FF2B5EF4-FFF2-40B4-BE49-F238E27FC236}">
                <a16:creationId xmlns:a16="http://schemas.microsoft.com/office/drawing/2014/main" id="{FADB29C5-36DE-4C89-9A8E-B5A86FE4D307}"/>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Rectangle 2">
            <a:extLst>
              <a:ext uri="{FF2B5EF4-FFF2-40B4-BE49-F238E27FC236}">
                <a16:creationId xmlns:a16="http://schemas.microsoft.com/office/drawing/2014/main" id="{28655C8F-80DB-405D-AFF3-3791A09BCD2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a:extLst>
              <a:ext uri="{FF2B5EF4-FFF2-40B4-BE49-F238E27FC236}">
                <a16:creationId xmlns:a16="http://schemas.microsoft.com/office/drawing/2014/main" id="{351BE46D-3D41-464B-AC53-78CDC6775247}"/>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Rectangle 2">
            <a:extLst>
              <a:ext uri="{FF2B5EF4-FFF2-40B4-BE49-F238E27FC236}">
                <a16:creationId xmlns:a16="http://schemas.microsoft.com/office/drawing/2014/main" id="{DC09FA00-4D3C-44BF-A294-85DE66388DC2}"/>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4AA16D6C-2BA2-41D2-AF0F-7692BF82ED16}"/>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Rectangle 2">
            <a:extLst>
              <a:ext uri="{FF2B5EF4-FFF2-40B4-BE49-F238E27FC236}">
                <a16:creationId xmlns:a16="http://schemas.microsoft.com/office/drawing/2014/main" id="{200E035B-47B1-43FE-A53A-17F4699DA3B6}"/>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a:extLst>
              <a:ext uri="{FF2B5EF4-FFF2-40B4-BE49-F238E27FC236}">
                <a16:creationId xmlns:a16="http://schemas.microsoft.com/office/drawing/2014/main" id="{421AFA71-95ED-41E3-BAA1-DC50C23872DE}"/>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5" name="Rectangle 2">
            <a:extLst>
              <a:ext uri="{FF2B5EF4-FFF2-40B4-BE49-F238E27FC236}">
                <a16:creationId xmlns:a16="http://schemas.microsoft.com/office/drawing/2014/main" id="{4D0915C1-B768-43E5-B460-03EE436AF80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a:extLst>
              <a:ext uri="{FF2B5EF4-FFF2-40B4-BE49-F238E27FC236}">
                <a16:creationId xmlns:a16="http://schemas.microsoft.com/office/drawing/2014/main" id="{2A90CF3F-7AAB-4C51-A9F3-F315FD1D408A}"/>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3" name="Rectangle 2">
            <a:extLst>
              <a:ext uri="{FF2B5EF4-FFF2-40B4-BE49-F238E27FC236}">
                <a16:creationId xmlns:a16="http://schemas.microsoft.com/office/drawing/2014/main" id="{5FBF2749-FD7A-45EE-8E6F-9D52C4EE4694}"/>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a:extLst>
              <a:ext uri="{FF2B5EF4-FFF2-40B4-BE49-F238E27FC236}">
                <a16:creationId xmlns:a16="http://schemas.microsoft.com/office/drawing/2014/main" id="{D6A6D07F-E2FF-4AAC-8709-5714F54E93FE}"/>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2">
            <a:extLst>
              <a:ext uri="{FF2B5EF4-FFF2-40B4-BE49-F238E27FC236}">
                <a16:creationId xmlns:a16="http://schemas.microsoft.com/office/drawing/2014/main" id="{867CA0C6-D6B3-4EE7-8753-69A331915E88}"/>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a:extLst>
              <a:ext uri="{FF2B5EF4-FFF2-40B4-BE49-F238E27FC236}">
                <a16:creationId xmlns:a16="http://schemas.microsoft.com/office/drawing/2014/main" id="{2504F597-0AA2-4E27-B183-A24F42201F1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9" name="Rectangle 2">
            <a:extLst>
              <a:ext uri="{FF2B5EF4-FFF2-40B4-BE49-F238E27FC236}">
                <a16:creationId xmlns:a16="http://schemas.microsoft.com/office/drawing/2014/main" id="{94FB9932-8AD3-4AA2-85FE-B5616D14BE12}"/>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a:extLst>
              <a:ext uri="{FF2B5EF4-FFF2-40B4-BE49-F238E27FC236}">
                <a16:creationId xmlns:a16="http://schemas.microsoft.com/office/drawing/2014/main" id="{893E00F2-E22A-47C1-9BF9-E0593E2FDD81}"/>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7" name="Rectangle 2">
            <a:extLst>
              <a:ext uri="{FF2B5EF4-FFF2-40B4-BE49-F238E27FC236}">
                <a16:creationId xmlns:a16="http://schemas.microsoft.com/office/drawing/2014/main" id="{4EDDEE90-6D56-4B1B-91C4-9DDC2CBD785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a:extLst>
              <a:ext uri="{FF2B5EF4-FFF2-40B4-BE49-F238E27FC236}">
                <a16:creationId xmlns:a16="http://schemas.microsoft.com/office/drawing/2014/main" id="{C72904D2-171A-4EBA-B5CA-00DD8809EFD3}"/>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5" name="Rectangle 2">
            <a:extLst>
              <a:ext uri="{FF2B5EF4-FFF2-40B4-BE49-F238E27FC236}">
                <a16:creationId xmlns:a16="http://schemas.microsoft.com/office/drawing/2014/main" id="{CBFB4707-2A62-4626-BDF7-6A0A4220CA14}"/>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a:extLst>
              <a:ext uri="{FF2B5EF4-FFF2-40B4-BE49-F238E27FC236}">
                <a16:creationId xmlns:a16="http://schemas.microsoft.com/office/drawing/2014/main" id="{1C7CFCBF-0B54-4E42-A8A7-0B878C65350C}"/>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3" name="Rectangle 2">
            <a:extLst>
              <a:ext uri="{FF2B5EF4-FFF2-40B4-BE49-F238E27FC236}">
                <a16:creationId xmlns:a16="http://schemas.microsoft.com/office/drawing/2014/main" id="{FE0B7BBC-95EC-4AA0-95A4-87249C4AC5C7}"/>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a:extLst>
              <a:ext uri="{FF2B5EF4-FFF2-40B4-BE49-F238E27FC236}">
                <a16:creationId xmlns:a16="http://schemas.microsoft.com/office/drawing/2014/main" id="{D6530CE3-1B30-4B5B-9D10-F79F9CAF932E}"/>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1" name="Rectangle 2">
            <a:extLst>
              <a:ext uri="{FF2B5EF4-FFF2-40B4-BE49-F238E27FC236}">
                <a16:creationId xmlns:a16="http://schemas.microsoft.com/office/drawing/2014/main" id="{BDF92AB3-74B9-4D57-9F96-FE588D9B1CDC}"/>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a:extLst>
              <a:ext uri="{FF2B5EF4-FFF2-40B4-BE49-F238E27FC236}">
                <a16:creationId xmlns:a16="http://schemas.microsoft.com/office/drawing/2014/main" id="{93788D5D-7B3A-443D-A569-03F8E512C74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9" name="Rectangle 2">
            <a:extLst>
              <a:ext uri="{FF2B5EF4-FFF2-40B4-BE49-F238E27FC236}">
                <a16:creationId xmlns:a16="http://schemas.microsoft.com/office/drawing/2014/main" id="{0E82E621-09B4-48E0-BBBB-0C635764325E}"/>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a:extLst>
              <a:ext uri="{FF2B5EF4-FFF2-40B4-BE49-F238E27FC236}">
                <a16:creationId xmlns:a16="http://schemas.microsoft.com/office/drawing/2014/main" id="{6F250D18-32A2-473C-B2F1-4255ECD77874}"/>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7" name="Rectangle 2">
            <a:extLst>
              <a:ext uri="{FF2B5EF4-FFF2-40B4-BE49-F238E27FC236}">
                <a16:creationId xmlns:a16="http://schemas.microsoft.com/office/drawing/2014/main" id="{327EB1D3-4480-4DB0-A16A-A44A35A105F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39081EA3-640B-4B87-94E6-AE4E71594935}"/>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7" name="Rectangle 2">
            <a:extLst>
              <a:ext uri="{FF2B5EF4-FFF2-40B4-BE49-F238E27FC236}">
                <a16:creationId xmlns:a16="http://schemas.microsoft.com/office/drawing/2014/main" id="{BFF08BDE-8521-40AC-8887-8C89E697FC9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a:extLst>
              <a:ext uri="{FF2B5EF4-FFF2-40B4-BE49-F238E27FC236}">
                <a16:creationId xmlns:a16="http://schemas.microsoft.com/office/drawing/2014/main" id="{49A2810E-A9A6-4A89-9124-895269E5FEDF}"/>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5" name="Rectangle 2">
            <a:extLst>
              <a:ext uri="{FF2B5EF4-FFF2-40B4-BE49-F238E27FC236}">
                <a16:creationId xmlns:a16="http://schemas.microsoft.com/office/drawing/2014/main" id="{D9A4561E-BCD7-4AFF-A7C0-EC516161A6C7}"/>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a:extLst>
              <a:ext uri="{FF2B5EF4-FFF2-40B4-BE49-F238E27FC236}">
                <a16:creationId xmlns:a16="http://schemas.microsoft.com/office/drawing/2014/main" id="{E436D102-D40C-43DA-A677-299E41B7CDB0}"/>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3" name="Rectangle 2">
            <a:extLst>
              <a:ext uri="{FF2B5EF4-FFF2-40B4-BE49-F238E27FC236}">
                <a16:creationId xmlns:a16="http://schemas.microsoft.com/office/drawing/2014/main" id="{A646BAD4-4528-4B5C-95C2-F4525E3E727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a:extLst>
              <a:ext uri="{FF2B5EF4-FFF2-40B4-BE49-F238E27FC236}">
                <a16:creationId xmlns:a16="http://schemas.microsoft.com/office/drawing/2014/main" id="{79BBED9B-2E77-4DFA-B7D8-8749EC7BA6CC}"/>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1" name="Rectangle 2">
            <a:extLst>
              <a:ext uri="{FF2B5EF4-FFF2-40B4-BE49-F238E27FC236}">
                <a16:creationId xmlns:a16="http://schemas.microsoft.com/office/drawing/2014/main" id="{A1262F54-CE50-4ADC-B9D3-0D029BC6A1D2}"/>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a:extLst>
              <a:ext uri="{FF2B5EF4-FFF2-40B4-BE49-F238E27FC236}">
                <a16:creationId xmlns:a16="http://schemas.microsoft.com/office/drawing/2014/main" id="{7454C834-3B48-40E8-9319-DBE7AB4E695C}"/>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9" name="Rectangle 2">
            <a:extLst>
              <a:ext uri="{FF2B5EF4-FFF2-40B4-BE49-F238E27FC236}">
                <a16:creationId xmlns:a16="http://schemas.microsoft.com/office/drawing/2014/main" id="{1D6F9FA7-87C5-4DF9-A0B4-2DF74C442D84}"/>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6F5F1782-84C3-459A-8A0E-932ACAA35F41}"/>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Rectangle 2">
            <a:extLst>
              <a:ext uri="{FF2B5EF4-FFF2-40B4-BE49-F238E27FC236}">
                <a16:creationId xmlns:a16="http://schemas.microsoft.com/office/drawing/2014/main" id="{D10728EC-3146-4C7B-808A-D2F7A78E1665}"/>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74D46453-DE81-4E7D-9776-B03A930AA51D}"/>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Rectangle 2">
            <a:extLst>
              <a:ext uri="{FF2B5EF4-FFF2-40B4-BE49-F238E27FC236}">
                <a16:creationId xmlns:a16="http://schemas.microsoft.com/office/drawing/2014/main" id="{57AE81E8-B5C0-4E7F-9A73-F2F5D7FFC08B}"/>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25BBA485-5BA7-45C1-AEAE-51A36F95DF2F}"/>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1" name="Rectangle 2">
            <a:extLst>
              <a:ext uri="{FF2B5EF4-FFF2-40B4-BE49-F238E27FC236}">
                <a16:creationId xmlns:a16="http://schemas.microsoft.com/office/drawing/2014/main" id="{20739F21-F7AB-4427-804A-89FB2B83CB20}"/>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17A62515-F1E5-4562-8153-90491F24B961}"/>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a:extLst>
              <a:ext uri="{FF2B5EF4-FFF2-40B4-BE49-F238E27FC236}">
                <a16:creationId xmlns:a16="http://schemas.microsoft.com/office/drawing/2014/main" id="{83123C12-2209-464B-9851-F4494ADF7D17}"/>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EA66CFB7-4EB4-4C8E-A07A-F74130D9B9A0}"/>
              </a:ext>
            </a:extLst>
          </p:cNvPr>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7" name="Rectangle 2">
            <a:extLst>
              <a:ext uri="{FF2B5EF4-FFF2-40B4-BE49-F238E27FC236}">
                <a16:creationId xmlns:a16="http://schemas.microsoft.com/office/drawing/2014/main" id="{C12A54A6-D471-4E60-B212-D699627970F6}"/>
              </a:ext>
            </a:extLst>
          </p:cNvPr>
          <p:cNvSpPr>
            <a:spLocks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10">
            <a:extLst>
              <a:ext uri="{FF2B5EF4-FFF2-40B4-BE49-F238E27FC236}">
                <a16:creationId xmlns:a16="http://schemas.microsoft.com/office/drawing/2014/main" id="{1C1F9643-8591-4092-A4DB-E968D56FC4CC}"/>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11">
            <a:extLst>
              <a:ext uri="{FF2B5EF4-FFF2-40B4-BE49-F238E27FC236}">
                <a16:creationId xmlns:a16="http://schemas.microsoft.com/office/drawing/2014/main" id="{4647789A-4934-4A3A-BF39-02849F2CFE41}"/>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12">
            <a:extLst>
              <a:ext uri="{FF2B5EF4-FFF2-40B4-BE49-F238E27FC236}">
                <a16:creationId xmlns:a16="http://schemas.microsoft.com/office/drawing/2014/main" id="{F5D4C7C3-F342-4C84-A9F2-F3BB434B8A19}"/>
              </a:ext>
            </a:extLst>
          </p:cNvPr>
          <p:cNvSpPr>
            <a:spLocks noGrp="1" noChangeArrowheads="1"/>
          </p:cNvSpPr>
          <p:nvPr>
            <p:ph type="sldNum" idx="12"/>
          </p:nvPr>
        </p:nvSpPr>
        <p:spPr>
          <a:ln/>
        </p:spPr>
        <p:txBody>
          <a:bodyPr/>
          <a:lstStyle>
            <a:lvl1pPr>
              <a:defRPr/>
            </a:lvl1pPr>
          </a:lstStyle>
          <a:p>
            <a:pPr>
              <a:defRPr/>
            </a:pPr>
            <a:fld id="{6724EB82-392A-4CA9-880D-39449BB56154}" type="slidenum">
              <a:rPr lang="cs-CZ" altLang="cs-CZ"/>
              <a:pPr>
                <a:defRPr/>
              </a:pPr>
              <a:t>‹#›</a:t>
            </a:fld>
            <a:endParaRPr lang="cs-CZ" altLang="cs-CZ"/>
          </a:p>
        </p:txBody>
      </p:sp>
    </p:spTree>
    <p:extLst>
      <p:ext uri="{BB962C8B-B14F-4D97-AF65-F5344CB8AC3E}">
        <p14:creationId xmlns:p14="http://schemas.microsoft.com/office/powerpoint/2010/main" val="426318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0">
            <a:extLst>
              <a:ext uri="{FF2B5EF4-FFF2-40B4-BE49-F238E27FC236}">
                <a16:creationId xmlns:a16="http://schemas.microsoft.com/office/drawing/2014/main" id="{41623A7B-58D5-4A5A-8C9D-BEA923FECF60}"/>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11">
            <a:extLst>
              <a:ext uri="{FF2B5EF4-FFF2-40B4-BE49-F238E27FC236}">
                <a16:creationId xmlns:a16="http://schemas.microsoft.com/office/drawing/2014/main" id="{AAA5469C-E332-4B4C-835E-8E57FBC21824}"/>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12">
            <a:extLst>
              <a:ext uri="{FF2B5EF4-FFF2-40B4-BE49-F238E27FC236}">
                <a16:creationId xmlns:a16="http://schemas.microsoft.com/office/drawing/2014/main" id="{58D1E183-3288-4C5C-A8DE-FEEC0363DFA5}"/>
              </a:ext>
            </a:extLst>
          </p:cNvPr>
          <p:cNvSpPr>
            <a:spLocks noGrp="1" noChangeArrowheads="1"/>
          </p:cNvSpPr>
          <p:nvPr>
            <p:ph type="sldNum" idx="12"/>
          </p:nvPr>
        </p:nvSpPr>
        <p:spPr>
          <a:ln/>
        </p:spPr>
        <p:txBody>
          <a:bodyPr/>
          <a:lstStyle>
            <a:lvl1pPr>
              <a:defRPr/>
            </a:lvl1pPr>
          </a:lstStyle>
          <a:p>
            <a:pPr>
              <a:defRPr/>
            </a:pPr>
            <a:fld id="{7B40E30B-87A2-4F9B-8136-2C8910382720}" type="slidenum">
              <a:rPr lang="cs-CZ" altLang="cs-CZ"/>
              <a:pPr>
                <a:defRPr/>
              </a:pPr>
              <a:t>‹#›</a:t>
            </a:fld>
            <a:endParaRPr lang="cs-CZ" altLang="cs-CZ"/>
          </a:p>
        </p:txBody>
      </p:sp>
    </p:spTree>
    <p:extLst>
      <p:ext uri="{BB962C8B-B14F-4D97-AF65-F5344CB8AC3E}">
        <p14:creationId xmlns:p14="http://schemas.microsoft.com/office/powerpoint/2010/main" val="263588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67500" y="750888"/>
            <a:ext cx="1944688" cy="53340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3438" y="750888"/>
            <a:ext cx="5681662" cy="53340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0">
            <a:extLst>
              <a:ext uri="{FF2B5EF4-FFF2-40B4-BE49-F238E27FC236}">
                <a16:creationId xmlns:a16="http://schemas.microsoft.com/office/drawing/2014/main" id="{34638946-63F8-4F16-8E10-AB2A7690F433}"/>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11">
            <a:extLst>
              <a:ext uri="{FF2B5EF4-FFF2-40B4-BE49-F238E27FC236}">
                <a16:creationId xmlns:a16="http://schemas.microsoft.com/office/drawing/2014/main" id="{6C51B56F-C848-4A4E-8C9F-38825B33DEC3}"/>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12">
            <a:extLst>
              <a:ext uri="{FF2B5EF4-FFF2-40B4-BE49-F238E27FC236}">
                <a16:creationId xmlns:a16="http://schemas.microsoft.com/office/drawing/2014/main" id="{7CAABFAE-ED0C-465E-B0C6-27E4BE3B97B9}"/>
              </a:ext>
            </a:extLst>
          </p:cNvPr>
          <p:cNvSpPr>
            <a:spLocks noGrp="1" noChangeArrowheads="1"/>
          </p:cNvSpPr>
          <p:nvPr>
            <p:ph type="sldNum" idx="12"/>
          </p:nvPr>
        </p:nvSpPr>
        <p:spPr>
          <a:ln/>
        </p:spPr>
        <p:txBody>
          <a:bodyPr/>
          <a:lstStyle>
            <a:lvl1pPr>
              <a:defRPr/>
            </a:lvl1pPr>
          </a:lstStyle>
          <a:p>
            <a:pPr>
              <a:defRPr/>
            </a:pPr>
            <a:fld id="{B5FA3831-C932-484A-8A7F-8E04036E7CAF}" type="slidenum">
              <a:rPr lang="cs-CZ" altLang="cs-CZ"/>
              <a:pPr>
                <a:defRPr/>
              </a:pPr>
              <a:t>‹#›</a:t>
            </a:fld>
            <a:endParaRPr lang="cs-CZ" altLang="cs-CZ"/>
          </a:p>
        </p:txBody>
      </p:sp>
    </p:spTree>
    <p:extLst>
      <p:ext uri="{BB962C8B-B14F-4D97-AF65-F5344CB8AC3E}">
        <p14:creationId xmlns:p14="http://schemas.microsoft.com/office/powerpoint/2010/main" val="144088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7">
            <a:extLst>
              <a:ext uri="{FF2B5EF4-FFF2-40B4-BE49-F238E27FC236}">
                <a16:creationId xmlns:a16="http://schemas.microsoft.com/office/drawing/2014/main" id="{A5712026-7E34-478D-8A3C-D73FD8CC33B6}"/>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8">
            <a:extLst>
              <a:ext uri="{FF2B5EF4-FFF2-40B4-BE49-F238E27FC236}">
                <a16:creationId xmlns:a16="http://schemas.microsoft.com/office/drawing/2014/main" id="{3600DDF3-8FBD-42C1-9F8A-725ED527C318}"/>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BDC2034E-0040-4ECB-B1E5-C927CD3DE115}"/>
              </a:ext>
            </a:extLst>
          </p:cNvPr>
          <p:cNvSpPr>
            <a:spLocks noGrp="1" noChangeArrowheads="1"/>
          </p:cNvSpPr>
          <p:nvPr>
            <p:ph type="sldNum" idx="12"/>
          </p:nvPr>
        </p:nvSpPr>
        <p:spPr>
          <a:ln/>
        </p:spPr>
        <p:txBody>
          <a:bodyPr/>
          <a:lstStyle>
            <a:lvl1pPr>
              <a:defRPr/>
            </a:lvl1pPr>
          </a:lstStyle>
          <a:p>
            <a:pPr>
              <a:defRPr/>
            </a:pPr>
            <a:fld id="{C930B4BA-07D7-4D64-961B-D36625ECB1C8}" type="slidenum">
              <a:rPr lang="cs-CZ" altLang="cs-CZ"/>
              <a:pPr>
                <a:defRPr/>
              </a:pPr>
              <a:t>‹#›</a:t>
            </a:fld>
            <a:endParaRPr lang="cs-CZ" altLang="cs-CZ"/>
          </a:p>
        </p:txBody>
      </p:sp>
    </p:spTree>
    <p:extLst>
      <p:ext uri="{BB962C8B-B14F-4D97-AF65-F5344CB8AC3E}">
        <p14:creationId xmlns:p14="http://schemas.microsoft.com/office/powerpoint/2010/main" val="3065626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a:extLst>
              <a:ext uri="{FF2B5EF4-FFF2-40B4-BE49-F238E27FC236}">
                <a16:creationId xmlns:a16="http://schemas.microsoft.com/office/drawing/2014/main" id="{86B88D21-18BD-4B21-9F9F-D29FD30C1109}"/>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8">
            <a:extLst>
              <a:ext uri="{FF2B5EF4-FFF2-40B4-BE49-F238E27FC236}">
                <a16:creationId xmlns:a16="http://schemas.microsoft.com/office/drawing/2014/main" id="{8E77B0B7-E409-4372-9598-0EB241FDD373}"/>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5050ED65-A85D-475E-BAAD-02CE2AB36C4F}"/>
              </a:ext>
            </a:extLst>
          </p:cNvPr>
          <p:cNvSpPr>
            <a:spLocks noGrp="1" noChangeArrowheads="1"/>
          </p:cNvSpPr>
          <p:nvPr>
            <p:ph type="sldNum" idx="12"/>
          </p:nvPr>
        </p:nvSpPr>
        <p:spPr>
          <a:ln/>
        </p:spPr>
        <p:txBody>
          <a:bodyPr/>
          <a:lstStyle>
            <a:lvl1pPr>
              <a:defRPr/>
            </a:lvl1pPr>
          </a:lstStyle>
          <a:p>
            <a:pPr>
              <a:defRPr/>
            </a:pPr>
            <a:fld id="{0F7F3F5D-4A31-4645-90CC-70B4A180F003}" type="slidenum">
              <a:rPr lang="cs-CZ" altLang="cs-CZ"/>
              <a:pPr>
                <a:defRPr/>
              </a:pPr>
              <a:t>‹#›</a:t>
            </a:fld>
            <a:endParaRPr lang="cs-CZ" altLang="cs-CZ"/>
          </a:p>
        </p:txBody>
      </p:sp>
    </p:spTree>
    <p:extLst>
      <p:ext uri="{BB962C8B-B14F-4D97-AF65-F5344CB8AC3E}">
        <p14:creationId xmlns:p14="http://schemas.microsoft.com/office/powerpoint/2010/main" val="271507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Rectangle 7">
            <a:extLst>
              <a:ext uri="{FF2B5EF4-FFF2-40B4-BE49-F238E27FC236}">
                <a16:creationId xmlns:a16="http://schemas.microsoft.com/office/drawing/2014/main" id="{45D3A98D-F3FF-45A5-B6F9-FA4C6A3E0002}"/>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8">
            <a:extLst>
              <a:ext uri="{FF2B5EF4-FFF2-40B4-BE49-F238E27FC236}">
                <a16:creationId xmlns:a16="http://schemas.microsoft.com/office/drawing/2014/main" id="{3DE45FB4-F5B7-431E-87FC-527638D12CB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A68BF2B3-AF14-4AB7-8D6D-46F028027238}"/>
              </a:ext>
            </a:extLst>
          </p:cNvPr>
          <p:cNvSpPr>
            <a:spLocks noGrp="1" noChangeArrowheads="1"/>
          </p:cNvSpPr>
          <p:nvPr>
            <p:ph type="sldNum" idx="12"/>
          </p:nvPr>
        </p:nvSpPr>
        <p:spPr>
          <a:ln/>
        </p:spPr>
        <p:txBody>
          <a:bodyPr/>
          <a:lstStyle>
            <a:lvl1pPr>
              <a:defRPr/>
            </a:lvl1pPr>
          </a:lstStyle>
          <a:p>
            <a:pPr>
              <a:defRPr/>
            </a:pPr>
            <a:fld id="{BD52738B-12E3-4F94-A263-CE2774FBBD2D}" type="slidenum">
              <a:rPr lang="cs-CZ" altLang="cs-CZ"/>
              <a:pPr>
                <a:defRPr/>
              </a:pPr>
              <a:t>‹#›</a:t>
            </a:fld>
            <a:endParaRPr lang="cs-CZ" altLang="cs-CZ"/>
          </a:p>
        </p:txBody>
      </p:sp>
    </p:spTree>
    <p:extLst>
      <p:ext uri="{BB962C8B-B14F-4D97-AF65-F5344CB8AC3E}">
        <p14:creationId xmlns:p14="http://schemas.microsoft.com/office/powerpoint/2010/main" val="982691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sz="half" idx="1"/>
          </p:nvPr>
        </p:nvSpPr>
        <p:spPr>
          <a:xfrm>
            <a:off x="457200" y="1604963"/>
            <a:ext cx="3946525" cy="39751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p:cNvSpPr>
            <a:spLocks noGrp="1"/>
          </p:cNvSpPr>
          <p:nvPr>
            <p:ph sz="half" idx="2"/>
          </p:nvPr>
        </p:nvSpPr>
        <p:spPr>
          <a:xfrm>
            <a:off x="4556125" y="1604963"/>
            <a:ext cx="3946525" cy="39751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a:extLst>
              <a:ext uri="{FF2B5EF4-FFF2-40B4-BE49-F238E27FC236}">
                <a16:creationId xmlns:a16="http://schemas.microsoft.com/office/drawing/2014/main" id="{4AD19FFE-155E-43B7-9532-5D8E704D3CBF}"/>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8">
            <a:extLst>
              <a:ext uri="{FF2B5EF4-FFF2-40B4-BE49-F238E27FC236}">
                <a16:creationId xmlns:a16="http://schemas.microsoft.com/office/drawing/2014/main" id="{4A9826D2-1549-40FC-B78E-E641AD4E058D}"/>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9">
            <a:extLst>
              <a:ext uri="{FF2B5EF4-FFF2-40B4-BE49-F238E27FC236}">
                <a16:creationId xmlns:a16="http://schemas.microsoft.com/office/drawing/2014/main" id="{F6AD69B6-CD08-4C50-B343-B59656A7C4C5}"/>
              </a:ext>
            </a:extLst>
          </p:cNvPr>
          <p:cNvSpPr>
            <a:spLocks noGrp="1" noChangeArrowheads="1"/>
          </p:cNvSpPr>
          <p:nvPr>
            <p:ph type="sldNum" idx="12"/>
          </p:nvPr>
        </p:nvSpPr>
        <p:spPr>
          <a:ln/>
        </p:spPr>
        <p:txBody>
          <a:bodyPr/>
          <a:lstStyle>
            <a:lvl1pPr>
              <a:defRPr/>
            </a:lvl1pPr>
          </a:lstStyle>
          <a:p>
            <a:pPr>
              <a:defRPr/>
            </a:pPr>
            <a:fld id="{1C813F12-8FA9-4ADA-B649-91493BB26F56}" type="slidenum">
              <a:rPr lang="cs-CZ" altLang="cs-CZ"/>
              <a:pPr>
                <a:defRPr/>
              </a:pPr>
              <a:t>‹#›</a:t>
            </a:fld>
            <a:endParaRPr lang="cs-CZ" altLang="cs-CZ"/>
          </a:p>
        </p:txBody>
      </p:sp>
    </p:spTree>
    <p:extLst>
      <p:ext uri="{BB962C8B-B14F-4D97-AF65-F5344CB8AC3E}">
        <p14:creationId xmlns:p14="http://schemas.microsoft.com/office/powerpoint/2010/main" val="4205358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p:cNvSpPr>
            <a:spLocks noGrp="1"/>
          </p:cNvSpPr>
          <p:nvPr>
            <p:ph sz="half" idx="2"/>
          </p:nvPr>
        </p:nvSpPr>
        <p:spPr>
          <a:xfrm>
            <a:off x="630238" y="2505075"/>
            <a:ext cx="386873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p:cNvSpPr>
            <a:spLocks noGrp="1"/>
          </p:cNvSpPr>
          <p:nvPr>
            <p:ph sz="quarter" idx="4"/>
          </p:nvPr>
        </p:nvSpPr>
        <p:spPr>
          <a:xfrm>
            <a:off x="4629150" y="2505075"/>
            <a:ext cx="38877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a:extLst>
              <a:ext uri="{FF2B5EF4-FFF2-40B4-BE49-F238E27FC236}">
                <a16:creationId xmlns:a16="http://schemas.microsoft.com/office/drawing/2014/main" id="{6935FF08-459B-44A4-847C-55A2E571F8F7}"/>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8" name="Rectangle 8">
            <a:extLst>
              <a:ext uri="{FF2B5EF4-FFF2-40B4-BE49-F238E27FC236}">
                <a16:creationId xmlns:a16="http://schemas.microsoft.com/office/drawing/2014/main" id="{329A582A-A2FC-4A3F-9D29-F3BCF17CEDFD}"/>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9" name="Rectangle 9">
            <a:extLst>
              <a:ext uri="{FF2B5EF4-FFF2-40B4-BE49-F238E27FC236}">
                <a16:creationId xmlns:a16="http://schemas.microsoft.com/office/drawing/2014/main" id="{91835E90-1405-4CFA-8BD5-6EDE80C328E4}"/>
              </a:ext>
            </a:extLst>
          </p:cNvPr>
          <p:cNvSpPr>
            <a:spLocks noGrp="1" noChangeArrowheads="1"/>
          </p:cNvSpPr>
          <p:nvPr>
            <p:ph type="sldNum" idx="12"/>
          </p:nvPr>
        </p:nvSpPr>
        <p:spPr>
          <a:ln/>
        </p:spPr>
        <p:txBody>
          <a:bodyPr/>
          <a:lstStyle>
            <a:lvl1pPr>
              <a:defRPr/>
            </a:lvl1pPr>
          </a:lstStyle>
          <a:p>
            <a:pPr>
              <a:defRPr/>
            </a:pPr>
            <a:fld id="{AC3DB7B0-C8A5-42B9-8703-1DC9408777E0}" type="slidenum">
              <a:rPr lang="cs-CZ" altLang="cs-CZ"/>
              <a:pPr>
                <a:defRPr/>
              </a:pPr>
              <a:t>‹#›</a:t>
            </a:fld>
            <a:endParaRPr lang="cs-CZ" altLang="cs-CZ"/>
          </a:p>
        </p:txBody>
      </p:sp>
    </p:spTree>
    <p:extLst>
      <p:ext uri="{BB962C8B-B14F-4D97-AF65-F5344CB8AC3E}">
        <p14:creationId xmlns:p14="http://schemas.microsoft.com/office/powerpoint/2010/main" val="1268704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7">
            <a:extLst>
              <a:ext uri="{FF2B5EF4-FFF2-40B4-BE49-F238E27FC236}">
                <a16:creationId xmlns:a16="http://schemas.microsoft.com/office/drawing/2014/main" id="{B989B027-E559-4D54-B8B3-6C1DEDA23C4E}"/>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4" name="Rectangle 8">
            <a:extLst>
              <a:ext uri="{FF2B5EF4-FFF2-40B4-BE49-F238E27FC236}">
                <a16:creationId xmlns:a16="http://schemas.microsoft.com/office/drawing/2014/main" id="{488EDE1D-81FB-43B9-AB6C-72B6ABB7757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10133EE0-4989-4909-BF56-A435F3743DE6}"/>
              </a:ext>
            </a:extLst>
          </p:cNvPr>
          <p:cNvSpPr>
            <a:spLocks noGrp="1" noChangeArrowheads="1"/>
          </p:cNvSpPr>
          <p:nvPr>
            <p:ph type="sldNum" idx="12"/>
          </p:nvPr>
        </p:nvSpPr>
        <p:spPr>
          <a:ln/>
        </p:spPr>
        <p:txBody>
          <a:bodyPr/>
          <a:lstStyle>
            <a:lvl1pPr>
              <a:defRPr/>
            </a:lvl1pPr>
          </a:lstStyle>
          <a:p>
            <a:pPr>
              <a:defRPr/>
            </a:pPr>
            <a:fld id="{34088128-BEA6-489D-B51C-3E13D7B18B4F}" type="slidenum">
              <a:rPr lang="cs-CZ" altLang="cs-CZ"/>
              <a:pPr>
                <a:defRPr/>
              </a:pPr>
              <a:t>‹#›</a:t>
            </a:fld>
            <a:endParaRPr lang="cs-CZ" altLang="cs-CZ"/>
          </a:p>
        </p:txBody>
      </p:sp>
    </p:spTree>
    <p:extLst>
      <p:ext uri="{BB962C8B-B14F-4D97-AF65-F5344CB8AC3E}">
        <p14:creationId xmlns:p14="http://schemas.microsoft.com/office/powerpoint/2010/main" val="896900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81F5DCC-59D3-4450-A97F-0B6EC875EDF5}"/>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3" name="Rectangle 8">
            <a:extLst>
              <a:ext uri="{FF2B5EF4-FFF2-40B4-BE49-F238E27FC236}">
                <a16:creationId xmlns:a16="http://schemas.microsoft.com/office/drawing/2014/main" id="{2A460026-670A-483A-9851-A0F26A7143D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4" name="Rectangle 9">
            <a:extLst>
              <a:ext uri="{FF2B5EF4-FFF2-40B4-BE49-F238E27FC236}">
                <a16:creationId xmlns:a16="http://schemas.microsoft.com/office/drawing/2014/main" id="{5A488165-A3FD-4C59-A56C-C532DC0CD3A8}"/>
              </a:ext>
            </a:extLst>
          </p:cNvPr>
          <p:cNvSpPr>
            <a:spLocks noGrp="1" noChangeArrowheads="1"/>
          </p:cNvSpPr>
          <p:nvPr>
            <p:ph type="sldNum" idx="12"/>
          </p:nvPr>
        </p:nvSpPr>
        <p:spPr>
          <a:ln/>
        </p:spPr>
        <p:txBody>
          <a:bodyPr/>
          <a:lstStyle>
            <a:lvl1pPr>
              <a:defRPr/>
            </a:lvl1pPr>
          </a:lstStyle>
          <a:p>
            <a:pPr>
              <a:defRPr/>
            </a:pPr>
            <a:fld id="{7A8B0171-FDBF-43C3-AB3D-227976FB0294}" type="slidenum">
              <a:rPr lang="cs-CZ" altLang="cs-CZ"/>
              <a:pPr>
                <a:defRPr/>
              </a:pPr>
              <a:t>‹#›</a:t>
            </a:fld>
            <a:endParaRPr lang="cs-CZ" altLang="cs-CZ"/>
          </a:p>
        </p:txBody>
      </p:sp>
    </p:spTree>
    <p:extLst>
      <p:ext uri="{BB962C8B-B14F-4D97-AF65-F5344CB8AC3E}">
        <p14:creationId xmlns:p14="http://schemas.microsoft.com/office/powerpoint/2010/main" val="2815310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7">
            <a:extLst>
              <a:ext uri="{FF2B5EF4-FFF2-40B4-BE49-F238E27FC236}">
                <a16:creationId xmlns:a16="http://schemas.microsoft.com/office/drawing/2014/main" id="{86F067B6-6A97-4D79-9B45-7B5C156ED43E}"/>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8">
            <a:extLst>
              <a:ext uri="{FF2B5EF4-FFF2-40B4-BE49-F238E27FC236}">
                <a16:creationId xmlns:a16="http://schemas.microsoft.com/office/drawing/2014/main" id="{05D88D60-4A3E-491B-82E4-CA70369E56D2}"/>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9">
            <a:extLst>
              <a:ext uri="{FF2B5EF4-FFF2-40B4-BE49-F238E27FC236}">
                <a16:creationId xmlns:a16="http://schemas.microsoft.com/office/drawing/2014/main" id="{F75DEC5A-B340-47FF-AC5B-7FC74B91FFA1}"/>
              </a:ext>
            </a:extLst>
          </p:cNvPr>
          <p:cNvSpPr>
            <a:spLocks noGrp="1" noChangeArrowheads="1"/>
          </p:cNvSpPr>
          <p:nvPr>
            <p:ph type="sldNum" idx="12"/>
          </p:nvPr>
        </p:nvSpPr>
        <p:spPr>
          <a:ln/>
        </p:spPr>
        <p:txBody>
          <a:bodyPr/>
          <a:lstStyle>
            <a:lvl1pPr>
              <a:defRPr/>
            </a:lvl1pPr>
          </a:lstStyle>
          <a:p>
            <a:pPr>
              <a:defRPr/>
            </a:pPr>
            <a:fld id="{1EED49A7-E529-4ABD-B095-57C9FCFAF1D8}" type="slidenum">
              <a:rPr lang="cs-CZ" altLang="cs-CZ"/>
              <a:pPr>
                <a:defRPr/>
              </a:pPr>
              <a:t>‹#›</a:t>
            </a:fld>
            <a:endParaRPr lang="cs-CZ" altLang="cs-CZ"/>
          </a:p>
        </p:txBody>
      </p:sp>
    </p:spTree>
    <p:extLst>
      <p:ext uri="{BB962C8B-B14F-4D97-AF65-F5344CB8AC3E}">
        <p14:creationId xmlns:p14="http://schemas.microsoft.com/office/powerpoint/2010/main" val="124076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0">
            <a:extLst>
              <a:ext uri="{FF2B5EF4-FFF2-40B4-BE49-F238E27FC236}">
                <a16:creationId xmlns:a16="http://schemas.microsoft.com/office/drawing/2014/main" id="{D039D723-645A-4C89-9582-40F9FD4E0A1A}"/>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11">
            <a:extLst>
              <a:ext uri="{FF2B5EF4-FFF2-40B4-BE49-F238E27FC236}">
                <a16:creationId xmlns:a16="http://schemas.microsoft.com/office/drawing/2014/main" id="{855CCFE0-B04F-454C-989B-8B933F1C6B52}"/>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12">
            <a:extLst>
              <a:ext uri="{FF2B5EF4-FFF2-40B4-BE49-F238E27FC236}">
                <a16:creationId xmlns:a16="http://schemas.microsoft.com/office/drawing/2014/main" id="{82F39385-1F75-484F-9877-9CB0C4A01D0D}"/>
              </a:ext>
            </a:extLst>
          </p:cNvPr>
          <p:cNvSpPr>
            <a:spLocks noGrp="1" noChangeArrowheads="1"/>
          </p:cNvSpPr>
          <p:nvPr>
            <p:ph type="sldNum" idx="12"/>
          </p:nvPr>
        </p:nvSpPr>
        <p:spPr>
          <a:ln/>
        </p:spPr>
        <p:txBody>
          <a:bodyPr/>
          <a:lstStyle>
            <a:lvl1pPr>
              <a:defRPr/>
            </a:lvl1pPr>
          </a:lstStyle>
          <a:p>
            <a:pPr>
              <a:defRPr/>
            </a:pPr>
            <a:fld id="{C547CEAC-FC3A-43D6-BF09-C5444E5F6E58}" type="slidenum">
              <a:rPr lang="cs-CZ" altLang="cs-CZ"/>
              <a:pPr>
                <a:defRPr/>
              </a:pPr>
              <a:t>‹#›</a:t>
            </a:fld>
            <a:endParaRPr lang="cs-CZ" altLang="cs-CZ"/>
          </a:p>
        </p:txBody>
      </p:sp>
    </p:spTree>
    <p:extLst>
      <p:ext uri="{BB962C8B-B14F-4D97-AF65-F5344CB8AC3E}">
        <p14:creationId xmlns:p14="http://schemas.microsoft.com/office/powerpoint/2010/main" val="454775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7">
            <a:extLst>
              <a:ext uri="{FF2B5EF4-FFF2-40B4-BE49-F238E27FC236}">
                <a16:creationId xmlns:a16="http://schemas.microsoft.com/office/drawing/2014/main" id="{697D6A88-85C1-441F-A33E-1D4DA3B1356E}"/>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8">
            <a:extLst>
              <a:ext uri="{FF2B5EF4-FFF2-40B4-BE49-F238E27FC236}">
                <a16:creationId xmlns:a16="http://schemas.microsoft.com/office/drawing/2014/main" id="{18C7A17E-FDAA-46EC-84BE-C56D57597D8C}"/>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9">
            <a:extLst>
              <a:ext uri="{FF2B5EF4-FFF2-40B4-BE49-F238E27FC236}">
                <a16:creationId xmlns:a16="http://schemas.microsoft.com/office/drawing/2014/main" id="{3469F9D4-A634-4325-9A57-699D1B61BB02}"/>
              </a:ext>
            </a:extLst>
          </p:cNvPr>
          <p:cNvSpPr>
            <a:spLocks noGrp="1" noChangeArrowheads="1"/>
          </p:cNvSpPr>
          <p:nvPr>
            <p:ph type="sldNum" idx="12"/>
          </p:nvPr>
        </p:nvSpPr>
        <p:spPr>
          <a:ln/>
        </p:spPr>
        <p:txBody>
          <a:bodyPr/>
          <a:lstStyle>
            <a:lvl1pPr>
              <a:defRPr/>
            </a:lvl1pPr>
          </a:lstStyle>
          <a:p>
            <a:pPr>
              <a:defRPr/>
            </a:pPr>
            <a:fld id="{E7001FE1-F3F7-4DF8-A1BE-041774EA0231}" type="slidenum">
              <a:rPr lang="cs-CZ" altLang="cs-CZ"/>
              <a:pPr>
                <a:defRPr/>
              </a:pPr>
              <a:t>‹#›</a:t>
            </a:fld>
            <a:endParaRPr lang="cs-CZ" altLang="cs-CZ"/>
          </a:p>
        </p:txBody>
      </p:sp>
    </p:spTree>
    <p:extLst>
      <p:ext uri="{BB962C8B-B14F-4D97-AF65-F5344CB8AC3E}">
        <p14:creationId xmlns:p14="http://schemas.microsoft.com/office/powerpoint/2010/main" val="2957826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a:extLst>
              <a:ext uri="{FF2B5EF4-FFF2-40B4-BE49-F238E27FC236}">
                <a16:creationId xmlns:a16="http://schemas.microsoft.com/office/drawing/2014/main" id="{E593A6DF-1A53-4011-99CB-C1E3751BBB42}"/>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8">
            <a:extLst>
              <a:ext uri="{FF2B5EF4-FFF2-40B4-BE49-F238E27FC236}">
                <a16:creationId xmlns:a16="http://schemas.microsoft.com/office/drawing/2014/main" id="{313B757B-DBD0-461C-8AEF-ECD2DB630A0D}"/>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D67E69EE-82CE-4F90-B119-879713BBFDCE}"/>
              </a:ext>
            </a:extLst>
          </p:cNvPr>
          <p:cNvSpPr>
            <a:spLocks noGrp="1" noChangeArrowheads="1"/>
          </p:cNvSpPr>
          <p:nvPr>
            <p:ph type="sldNum" idx="12"/>
          </p:nvPr>
        </p:nvSpPr>
        <p:spPr>
          <a:ln/>
        </p:spPr>
        <p:txBody>
          <a:bodyPr/>
          <a:lstStyle>
            <a:lvl1pPr>
              <a:defRPr/>
            </a:lvl1pPr>
          </a:lstStyle>
          <a:p>
            <a:pPr>
              <a:defRPr/>
            </a:pPr>
            <a:fld id="{589B8441-8548-4F26-AE5B-74A32E983FB3}" type="slidenum">
              <a:rPr lang="cs-CZ" altLang="cs-CZ"/>
              <a:pPr>
                <a:defRPr/>
              </a:pPr>
              <a:t>‹#›</a:t>
            </a:fld>
            <a:endParaRPr lang="cs-CZ" altLang="cs-CZ"/>
          </a:p>
        </p:txBody>
      </p:sp>
    </p:spTree>
    <p:extLst>
      <p:ext uri="{BB962C8B-B14F-4D97-AF65-F5344CB8AC3E}">
        <p14:creationId xmlns:p14="http://schemas.microsoft.com/office/powerpoint/2010/main" val="3709123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91300" y="1270000"/>
            <a:ext cx="2044700" cy="4310063"/>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1270000"/>
            <a:ext cx="5981700" cy="431006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a:extLst>
              <a:ext uri="{FF2B5EF4-FFF2-40B4-BE49-F238E27FC236}">
                <a16:creationId xmlns:a16="http://schemas.microsoft.com/office/drawing/2014/main" id="{A72B727D-357D-47A8-A86A-42B558C88AD4}"/>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8">
            <a:extLst>
              <a:ext uri="{FF2B5EF4-FFF2-40B4-BE49-F238E27FC236}">
                <a16:creationId xmlns:a16="http://schemas.microsoft.com/office/drawing/2014/main" id="{74DCFC3C-56A3-4E8B-BEAD-31D2BE88612C}"/>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719C0997-B84C-41E2-B8E4-AF799DC10A46}"/>
              </a:ext>
            </a:extLst>
          </p:cNvPr>
          <p:cNvSpPr>
            <a:spLocks noGrp="1" noChangeArrowheads="1"/>
          </p:cNvSpPr>
          <p:nvPr>
            <p:ph type="sldNum" idx="12"/>
          </p:nvPr>
        </p:nvSpPr>
        <p:spPr>
          <a:ln/>
        </p:spPr>
        <p:txBody>
          <a:bodyPr/>
          <a:lstStyle>
            <a:lvl1pPr>
              <a:defRPr/>
            </a:lvl1pPr>
          </a:lstStyle>
          <a:p>
            <a:pPr>
              <a:defRPr/>
            </a:pPr>
            <a:fld id="{578AFB86-5157-4357-9AB3-ABE518D7995B}" type="slidenum">
              <a:rPr lang="cs-CZ" altLang="cs-CZ"/>
              <a:pPr>
                <a:defRPr/>
              </a:pPr>
              <a:t>‹#›</a:t>
            </a:fld>
            <a:endParaRPr lang="cs-CZ" altLang="cs-CZ"/>
          </a:p>
        </p:txBody>
      </p:sp>
    </p:spTree>
    <p:extLst>
      <p:ext uri="{BB962C8B-B14F-4D97-AF65-F5344CB8AC3E}">
        <p14:creationId xmlns:p14="http://schemas.microsoft.com/office/powerpoint/2010/main" val="29987730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965200" y="1270000"/>
            <a:ext cx="7670800" cy="1346200"/>
          </a:xfrm>
        </p:spPr>
        <p:txBody>
          <a:bodyPr/>
          <a:lstStyle/>
          <a:p>
            <a:r>
              <a:rPr lang="cs-CZ"/>
              <a:t>Kliknutím lze upravit styl.</a:t>
            </a:r>
          </a:p>
        </p:txBody>
      </p:sp>
      <p:sp>
        <p:nvSpPr>
          <p:cNvPr id="3" name="Rectangle 7">
            <a:extLst>
              <a:ext uri="{FF2B5EF4-FFF2-40B4-BE49-F238E27FC236}">
                <a16:creationId xmlns:a16="http://schemas.microsoft.com/office/drawing/2014/main" id="{50AE2634-0644-4E01-BA63-2FB3B733B0C7}"/>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4" name="Rectangle 8">
            <a:extLst>
              <a:ext uri="{FF2B5EF4-FFF2-40B4-BE49-F238E27FC236}">
                <a16:creationId xmlns:a16="http://schemas.microsoft.com/office/drawing/2014/main" id="{23124F82-131D-4D80-B552-93F7255AAF40}"/>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DC3E796F-B4CC-4425-9DA9-DFBCAD528C44}"/>
              </a:ext>
            </a:extLst>
          </p:cNvPr>
          <p:cNvSpPr>
            <a:spLocks noGrp="1" noChangeArrowheads="1"/>
          </p:cNvSpPr>
          <p:nvPr>
            <p:ph type="sldNum" idx="12"/>
          </p:nvPr>
        </p:nvSpPr>
        <p:spPr>
          <a:ln/>
        </p:spPr>
        <p:txBody>
          <a:bodyPr/>
          <a:lstStyle>
            <a:lvl1pPr>
              <a:defRPr/>
            </a:lvl1pPr>
          </a:lstStyle>
          <a:p>
            <a:pPr>
              <a:defRPr/>
            </a:pPr>
            <a:fld id="{EF6661FC-A298-401F-B89A-5B8019FBB18B}" type="slidenum">
              <a:rPr lang="cs-CZ" altLang="cs-CZ"/>
              <a:pPr>
                <a:defRPr/>
              </a:pPr>
              <a:t>‹#›</a:t>
            </a:fld>
            <a:endParaRPr lang="cs-CZ" altLang="cs-CZ"/>
          </a:p>
        </p:txBody>
      </p:sp>
    </p:spTree>
    <p:extLst>
      <p:ext uri="{BB962C8B-B14F-4D97-AF65-F5344CB8AC3E}">
        <p14:creationId xmlns:p14="http://schemas.microsoft.com/office/powerpoint/2010/main" val="18092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lstStyle>
            <a:lvl1pPr>
              <a:defRPr sz="6000"/>
            </a:lvl1pPr>
          </a:lstStyle>
          <a:p>
            <a:r>
              <a:rPr lang="cs-CZ"/>
              <a:t>Kliknutím lze upravit styl.</a:t>
            </a:r>
          </a:p>
        </p:txBody>
      </p:sp>
      <p:sp>
        <p:nvSpPr>
          <p:cNvPr id="3" name="Zástupný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Rectangle 10">
            <a:extLst>
              <a:ext uri="{FF2B5EF4-FFF2-40B4-BE49-F238E27FC236}">
                <a16:creationId xmlns:a16="http://schemas.microsoft.com/office/drawing/2014/main" id="{15543C2F-E7FA-43A7-977E-1588C5428707}"/>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11">
            <a:extLst>
              <a:ext uri="{FF2B5EF4-FFF2-40B4-BE49-F238E27FC236}">
                <a16:creationId xmlns:a16="http://schemas.microsoft.com/office/drawing/2014/main" id="{66E231AE-3FFE-4818-8D4C-F4E446D1524C}"/>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12">
            <a:extLst>
              <a:ext uri="{FF2B5EF4-FFF2-40B4-BE49-F238E27FC236}">
                <a16:creationId xmlns:a16="http://schemas.microsoft.com/office/drawing/2014/main" id="{DBECA99F-D1A1-420C-B94A-EF883B89A9EF}"/>
              </a:ext>
            </a:extLst>
          </p:cNvPr>
          <p:cNvSpPr>
            <a:spLocks noGrp="1" noChangeArrowheads="1"/>
          </p:cNvSpPr>
          <p:nvPr>
            <p:ph type="sldNum" idx="12"/>
          </p:nvPr>
        </p:nvSpPr>
        <p:spPr>
          <a:ln/>
        </p:spPr>
        <p:txBody>
          <a:bodyPr/>
          <a:lstStyle>
            <a:lvl1pPr>
              <a:defRPr/>
            </a:lvl1pPr>
          </a:lstStyle>
          <a:p>
            <a:pPr>
              <a:defRPr/>
            </a:pPr>
            <a:fld id="{A080A8BE-529C-4BEC-9702-08915C73DE8B}" type="slidenum">
              <a:rPr lang="cs-CZ" altLang="cs-CZ"/>
              <a:pPr>
                <a:defRPr/>
              </a:pPr>
              <a:t>‹#›</a:t>
            </a:fld>
            <a:endParaRPr lang="cs-CZ" altLang="cs-CZ"/>
          </a:p>
        </p:txBody>
      </p:sp>
    </p:spTree>
    <p:extLst>
      <p:ext uri="{BB962C8B-B14F-4D97-AF65-F5344CB8AC3E}">
        <p14:creationId xmlns:p14="http://schemas.microsoft.com/office/powerpoint/2010/main" val="415198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sz="half" idx="1"/>
          </p:nvPr>
        </p:nvSpPr>
        <p:spPr>
          <a:xfrm>
            <a:off x="838200" y="2362200"/>
            <a:ext cx="3768725" cy="37226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p:cNvSpPr>
            <a:spLocks noGrp="1"/>
          </p:cNvSpPr>
          <p:nvPr>
            <p:ph sz="half" idx="2"/>
          </p:nvPr>
        </p:nvSpPr>
        <p:spPr>
          <a:xfrm>
            <a:off x="4759325" y="2362200"/>
            <a:ext cx="3770313" cy="37226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0">
            <a:extLst>
              <a:ext uri="{FF2B5EF4-FFF2-40B4-BE49-F238E27FC236}">
                <a16:creationId xmlns:a16="http://schemas.microsoft.com/office/drawing/2014/main" id="{BA46DE54-2676-4269-AFBB-436B464368BB}"/>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11">
            <a:extLst>
              <a:ext uri="{FF2B5EF4-FFF2-40B4-BE49-F238E27FC236}">
                <a16:creationId xmlns:a16="http://schemas.microsoft.com/office/drawing/2014/main" id="{D0644D6B-C6DC-4D3C-BFB5-F99B832C8A4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12">
            <a:extLst>
              <a:ext uri="{FF2B5EF4-FFF2-40B4-BE49-F238E27FC236}">
                <a16:creationId xmlns:a16="http://schemas.microsoft.com/office/drawing/2014/main" id="{6F388AFB-E41E-47F3-A799-ADB22FF58390}"/>
              </a:ext>
            </a:extLst>
          </p:cNvPr>
          <p:cNvSpPr>
            <a:spLocks noGrp="1" noChangeArrowheads="1"/>
          </p:cNvSpPr>
          <p:nvPr>
            <p:ph type="sldNum" idx="12"/>
          </p:nvPr>
        </p:nvSpPr>
        <p:spPr>
          <a:ln/>
        </p:spPr>
        <p:txBody>
          <a:bodyPr/>
          <a:lstStyle>
            <a:lvl1pPr>
              <a:defRPr/>
            </a:lvl1pPr>
          </a:lstStyle>
          <a:p>
            <a:pPr>
              <a:defRPr/>
            </a:pPr>
            <a:fld id="{E2DF068D-D833-4112-B4A0-75D8707E9201}" type="slidenum">
              <a:rPr lang="cs-CZ" altLang="cs-CZ"/>
              <a:pPr>
                <a:defRPr/>
              </a:pPr>
              <a:t>‹#›</a:t>
            </a:fld>
            <a:endParaRPr lang="cs-CZ" altLang="cs-CZ"/>
          </a:p>
        </p:txBody>
      </p:sp>
    </p:spTree>
    <p:extLst>
      <p:ext uri="{BB962C8B-B14F-4D97-AF65-F5344CB8AC3E}">
        <p14:creationId xmlns:p14="http://schemas.microsoft.com/office/powerpoint/2010/main" val="247926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p:cNvSpPr>
            <a:spLocks noGrp="1"/>
          </p:cNvSpPr>
          <p:nvPr>
            <p:ph sz="half" idx="2"/>
          </p:nvPr>
        </p:nvSpPr>
        <p:spPr>
          <a:xfrm>
            <a:off x="630238" y="2505075"/>
            <a:ext cx="386873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p:cNvSpPr>
            <a:spLocks noGrp="1"/>
          </p:cNvSpPr>
          <p:nvPr>
            <p:ph sz="quarter" idx="4"/>
          </p:nvPr>
        </p:nvSpPr>
        <p:spPr>
          <a:xfrm>
            <a:off x="4629150" y="2505075"/>
            <a:ext cx="38877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0">
            <a:extLst>
              <a:ext uri="{FF2B5EF4-FFF2-40B4-BE49-F238E27FC236}">
                <a16:creationId xmlns:a16="http://schemas.microsoft.com/office/drawing/2014/main" id="{FAA9DBB0-4AE0-460B-8983-1F89E2EBC564}"/>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8" name="Rectangle 11">
            <a:extLst>
              <a:ext uri="{FF2B5EF4-FFF2-40B4-BE49-F238E27FC236}">
                <a16:creationId xmlns:a16="http://schemas.microsoft.com/office/drawing/2014/main" id="{38D54500-FD47-4BD9-B4A8-048FE80FB567}"/>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9" name="Rectangle 12">
            <a:extLst>
              <a:ext uri="{FF2B5EF4-FFF2-40B4-BE49-F238E27FC236}">
                <a16:creationId xmlns:a16="http://schemas.microsoft.com/office/drawing/2014/main" id="{C44D1273-0220-4A32-B781-52125030D693}"/>
              </a:ext>
            </a:extLst>
          </p:cNvPr>
          <p:cNvSpPr>
            <a:spLocks noGrp="1" noChangeArrowheads="1"/>
          </p:cNvSpPr>
          <p:nvPr>
            <p:ph type="sldNum" idx="12"/>
          </p:nvPr>
        </p:nvSpPr>
        <p:spPr>
          <a:ln/>
        </p:spPr>
        <p:txBody>
          <a:bodyPr/>
          <a:lstStyle>
            <a:lvl1pPr>
              <a:defRPr/>
            </a:lvl1pPr>
          </a:lstStyle>
          <a:p>
            <a:pPr>
              <a:defRPr/>
            </a:pPr>
            <a:fld id="{9FE411E1-8072-4D42-9D24-3A232E294487}" type="slidenum">
              <a:rPr lang="cs-CZ" altLang="cs-CZ"/>
              <a:pPr>
                <a:defRPr/>
              </a:pPr>
              <a:t>‹#›</a:t>
            </a:fld>
            <a:endParaRPr lang="cs-CZ" altLang="cs-CZ"/>
          </a:p>
        </p:txBody>
      </p:sp>
    </p:spTree>
    <p:extLst>
      <p:ext uri="{BB962C8B-B14F-4D97-AF65-F5344CB8AC3E}">
        <p14:creationId xmlns:p14="http://schemas.microsoft.com/office/powerpoint/2010/main" val="3603658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10">
            <a:extLst>
              <a:ext uri="{FF2B5EF4-FFF2-40B4-BE49-F238E27FC236}">
                <a16:creationId xmlns:a16="http://schemas.microsoft.com/office/drawing/2014/main" id="{A197A551-C8D5-4405-BA85-5CD049288521}"/>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4" name="Rectangle 11">
            <a:extLst>
              <a:ext uri="{FF2B5EF4-FFF2-40B4-BE49-F238E27FC236}">
                <a16:creationId xmlns:a16="http://schemas.microsoft.com/office/drawing/2014/main" id="{0CECE08F-E145-4A4F-846F-AA54938DD6E4}"/>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5" name="Rectangle 12">
            <a:extLst>
              <a:ext uri="{FF2B5EF4-FFF2-40B4-BE49-F238E27FC236}">
                <a16:creationId xmlns:a16="http://schemas.microsoft.com/office/drawing/2014/main" id="{11B17A50-5AC9-4744-8B19-8770499932CC}"/>
              </a:ext>
            </a:extLst>
          </p:cNvPr>
          <p:cNvSpPr>
            <a:spLocks noGrp="1" noChangeArrowheads="1"/>
          </p:cNvSpPr>
          <p:nvPr>
            <p:ph type="sldNum" idx="12"/>
          </p:nvPr>
        </p:nvSpPr>
        <p:spPr>
          <a:ln/>
        </p:spPr>
        <p:txBody>
          <a:bodyPr/>
          <a:lstStyle>
            <a:lvl1pPr>
              <a:defRPr/>
            </a:lvl1pPr>
          </a:lstStyle>
          <a:p>
            <a:pPr>
              <a:defRPr/>
            </a:pPr>
            <a:fld id="{BB5D830B-71A6-42F8-949A-9426F8AC98D9}" type="slidenum">
              <a:rPr lang="cs-CZ" altLang="cs-CZ"/>
              <a:pPr>
                <a:defRPr/>
              </a:pPr>
              <a:t>‹#›</a:t>
            </a:fld>
            <a:endParaRPr lang="cs-CZ" altLang="cs-CZ"/>
          </a:p>
        </p:txBody>
      </p:sp>
    </p:spTree>
    <p:extLst>
      <p:ext uri="{BB962C8B-B14F-4D97-AF65-F5344CB8AC3E}">
        <p14:creationId xmlns:p14="http://schemas.microsoft.com/office/powerpoint/2010/main" val="175669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EDF2A838-D096-473A-B9DA-209F185CF7E8}"/>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3" name="Rectangle 11">
            <a:extLst>
              <a:ext uri="{FF2B5EF4-FFF2-40B4-BE49-F238E27FC236}">
                <a16:creationId xmlns:a16="http://schemas.microsoft.com/office/drawing/2014/main" id="{4837E798-2663-44CD-A607-FCEF65405810}"/>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4" name="Rectangle 12">
            <a:extLst>
              <a:ext uri="{FF2B5EF4-FFF2-40B4-BE49-F238E27FC236}">
                <a16:creationId xmlns:a16="http://schemas.microsoft.com/office/drawing/2014/main" id="{846FD69B-1475-4BC9-9BCA-96430B3E6C7A}"/>
              </a:ext>
            </a:extLst>
          </p:cNvPr>
          <p:cNvSpPr>
            <a:spLocks noGrp="1" noChangeArrowheads="1"/>
          </p:cNvSpPr>
          <p:nvPr>
            <p:ph type="sldNum" idx="12"/>
          </p:nvPr>
        </p:nvSpPr>
        <p:spPr>
          <a:ln/>
        </p:spPr>
        <p:txBody>
          <a:bodyPr/>
          <a:lstStyle>
            <a:lvl1pPr>
              <a:defRPr/>
            </a:lvl1pPr>
          </a:lstStyle>
          <a:p>
            <a:pPr>
              <a:defRPr/>
            </a:pPr>
            <a:fld id="{FC2E60A6-EC0E-4C31-AE0D-6ECD548CF142}" type="slidenum">
              <a:rPr lang="cs-CZ" altLang="cs-CZ"/>
              <a:pPr>
                <a:defRPr/>
              </a:pPr>
              <a:t>‹#›</a:t>
            </a:fld>
            <a:endParaRPr lang="cs-CZ" altLang="cs-CZ"/>
          </a:p>
        </p:txBody>
      </p:sp>
    </p:spTree>
    <p:extLst>
      <p:ext uri="{BB962C8B-B14F-4D97-AF65-F5344CB8AC3E}">
        <p14:creationId xmlns:p14="http://schemas.microsoft.com/office/powerpoint/2010/main" val="402774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10">
            <a:extLst>
              <a:ext uri="{FF2B5EF4-FFF2-40B4-BE49-F238E27FC236}">
                <a16:creationId xmlns:a16="http://schemas.microsoft.com/office/drawing/2014/main" id="{18948ADC-9463-4165-B367-39A605FCC4DC}"/>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11">
            <a:extLst>
              <a:ext uri="{FF2B5EF4-FFF2-40B4-BE49-F238E27FC236}">
                <a16:creationId xmlns:a16="http://schemas.microsoft.com/office/drawing/2014/main" id="{F093E8FC-DFC1-42DB-9393-9B0B874A5A0F}"/>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12">
            <a:extLst>
              <a:ext uri="{FF2B5EF4-FFF2-40B4-BE49-F238E27FC236}">
                <a16:creationId xmlns:a16="http://schemas.microsoft.com/office/drawing/2014/main" id="{3CCC93A4-7A12-4BF6-860C-EA8144F7204B}"/>
              </a:ext>
            </a:extLst>
          </p:cNvPr>
          <p:cNvSpPr>
            <a:spLocks noGrp="1" noChangeArrowheads="1"/>
          </p:cNvSpPr>
          <p:nvPr>
            <p:ph type="sldNum" idx="12"/>
          </p:nvPr>
        </p:nvSpPr>
        <p:spPr>
          <a:ln/>
        </p:spPr>
        <p:txBody>
          <a:bodyPr/>
          <a:lstStyle>
            <a:lvl1pPr>
              <a:defRPr/>
            </a:lvl1pPr>
          </a:lstStyle>
          <a:p>
            <a:pPr>
              <a:defRPr/>
            </a:pPr>
            <a:fld id="{91D21F34-CE00-4A36-BAA3-7A59B7D5A95B}" type="slidenum">
              <a:rPr lang="cs-CZ" altLang="cs-CZ"/>
              <a:pPr>
                <a:defRPr/>
              </a:pPr>
              <a:t>‹#›</a:t>
            </a:fld>
            <a:endParaRPr lang="cs-CZ" altLang="cs-CZ"/>
          </a:p>
        </p:txBody>
      </p:sp>
    </p:spTree>
    <p:extLst>
      <p:ext uri="{BB962C8B-B14F-4D97-AF65-F5344CB8AC3E}">
        <p14:creationId xmlns:p14="http://schemas.microsoft.com/office/powerpoint/2010/main" val="223019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10">
            <a:extLst>
              <a:ext uri="{FF2B5EF4-FFF2-40B4-BE49-F238E27FC236}">
                <a16:creationId xmlns:a16="http://schemas.microsoft.com/office/drawing/2014/main" id="{BF962718-5053-4B32-9CA4-FAFCF5EF1F29}"/>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11">
            <a:extLst>
              <a:ext uri="{FF2B5EF4-FFF2-40B4-BE49-F238E27FC236}">
                <a16:creationId xmlns:a16="http://schemas.microsoft.com/office/drawing/2014/main" id="{D2C27602-C772-4919-B826-7655C1A67D3D}"/>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12">
            <a:extLst>
              <a:ext uri="{FF2B5EF4-FFF2-40B4-BE49-F238E27FC236}">
                <a16:creationId xmlns:a16="http://schemas.microsoft.com/office/drawing/2014/main" id="{66D90217-2A1B-401A-BE43-2BDB37A64958}"/>
              </a:ext>
            </a:extLst>
          </p:cNvPr>
          <p:cNvSpPr>
            <a:spLocks noGrp="1" noChangeArrowheads="1"/>
          </p:cNvSpPr>
          <p:nvPr>
            <p:ph type="sldNum" idx="12"/>
          </p:nvPr>
        </p:nvSpPr>
        <p:spPr>
          <a:ln/>
        </p:spPr>
        <p:txBody>
          <a:bodyPr/>
          <a:lstStyle>
            <a:lvl1pPr>
              <a:defRPr/>
            </a:lvl1pPr>
          </a:lstStyle>
          <a:p>
            <a:pPr>
              <a:defRPr/>
            </a:pPr>
            <a:fld id="{A7E33349-19DA-4B43-B830-8352C49FA9ED}" type="slidenum">
              <a:rPr lang="cs-CZ" altLang="cs-CZ"/>
              <a:pPr>
                <a:defRPr/>
              </a:pPr>
              <a:t>‹#›</a:t>
            </a:fld>
            <a:endParaRPr lang="cs-CZ" altLang="cs-CZ"/>
          </a:p>
        </p:txBody>
      </p:sp>
    </p:spTree>
    <p:extLst>
      <p:ext uri="{BB962C8B-B14F-4D97-AF65-F5344CB8AC3E}">
        <p14:creationId xmlns:p14="http://schemas.microsoft.com/office/powerpoint/2010/main" val="5780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a:extLst>
              <a:ext uri="{FF2B5EF4-FFF2-40B4-BE49-F238E27FC236}">
                <a16:creationId xmlns:a16="http://schemas.microsoft.com/office/drawing/2014/main" id="{0CAC538F-FFF4-49F4-BCEF-7E09C280C1B6}"/>
              </a:ext>
            </a:extLst>
          </p:cNvPr>
          <p:cNvGrpSpPr>
            <a:grpSpLocks/>
          </p:cNvGrpSpPr>
          <p:nvPr/>
        </p:nvGrpSpPr>
        <p:grpSpPr bwMode="auto">
          <a:xfrm>
            <a:off x="0" y="0"/>
            <a:ext cx="7618413" cy="6856413"/>
            <a:chOff x="0" y="0"/>
            <a:chExt cx="4799" cy="4319"/>
          </a:xfrm>
        </p:grpSpPr>
        <p:grpSp>
          <p:nvGrpSpPr>
            <p:cNvPr id="1032" name="Group 2">
              <a:extLst>
                <a:ext uri="{FF2B5EF4-FFF2-40B4-BE49-F238E27FC236}">
                  <a16:creationId xmlns:a16="http://schemas.microsoft.com/office/drawing/2014/main" id="{B9005C0F-EA6C-4EFE-9453-310CC2C16A69}"/>
                </a:ext>
              </a:extLst>
            </p:cNvPr>
            <p:cNvGrpSpPr>
              <a:grpSpLocks/>
            </p:cNvGrpSpPr>
            <p:nvPr/>
          </p:nvGrpSpPr>
          <p:grpSpPr bwMode="auto">
            <a:xfrm>
              <a:off x="0" y="0"/>
              <a:ext cx="2015" cy="4319"/>
              <a:chOff x="0" y="0"/>
              <a:chExt cx="2015" cy="4319"/>
            </a:xfrm>
          </p:grpSpPr>
          <p:sp>
            <p:nvSpPr>
              <p:cNvPr id="2" name="Rectangle 3">
                <a:extLst>
                  <a:ext uri="{FF2B5EF4-FFF2-40B4-BE49-F238E27FC236}">
                    <a16:creationId xmlns:a16="http://schemas.microsoft.com/office/drawing/2014/main" id="{0E236C4C-5244-4997-ADDA-F30F6C4A7878}"/>
                  </a:ext>
                </a:extLst>
              </p:cNvPr>
              <p:cNvSpPr>
                <a:spLocks noChangeArrowheads="1"/>
              </p:cNvSpPr>
              <p:nvPr/>
            </p:nvSpPr>
            <p:spPr bwMode="auto">
              <a:xfrm>
                <a:off x="0" y="0"/>
                <a:ext cx="479" cy="4319"/>
              </a:xfrm>
              <a:prstGeom prst="rect">
                <a:avLst/>
              </a:prstGeom>
              <a:solidFill>
                <a:srgbClr val="99CC99"/>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sp>
            <p:nvSpPr>
              <p:cNvPr id="1037" name="Freeform 4">
                <a:extLst>
                  <a:ext uri="{FF2B5EF4-FFF2-40B4-BE49-F238E27FC236}">
                    <a16:creationId xmlns:a16="http://schemas.microsoft.com/office/drawing/2014/main" id="{227C3A10-2978-4B2F-AFE3-1A5E4CF3F322}"/>
                  </a:ext>
                </a:extLst>
              </p:cNvPr>
              <p:cNvSpPr>
                <a:spLocks noChangeArrowheads="1"/>
              </p:cNvSpPr>
              <p:nvPr/>
            </p:nvSpPr>
            <p:spPr bwMode="auto">
              <a:xfrm>
                <a:off x="288" y="0"/>
                <a:ext cx="1727" cy="734"/>
              </a:xfrm>
              <a:custGeom>
                <a:avLst/>
                <a:gdLst>
                  <a:gd name="T0" fmla="*/ 1726 w 1728"/>
                  <a:gd name="T1" fmla="*/ 0 h 735"/>
                  <a:gd name="T2" fmla="*/ 1726 w 1728"/>
                  <a:gd name="T3" fmla="*/ 478 h 735"/>
                  <a:gd name="T4" fmla="*/ 380 w 1728"/>
                  <a:gd name="T5" fmla="*/ 480 h 735"/>
                  <a:gd name="T6" fmla="*/ 354 w 1728"/>
                  <a:gd name="T7" fmla="*/ 478 h 735"/>
                  <a:gd name="T8" fmla="*/ 308 w 1728"/>
                  <a:gd name="T9" fmla="*/ 487 h 735"/>
                  <a:gd name="T10" fmla="*/ 246 w 1728"/>
                  <a:gd name="T11" fmla="*/ 529 h 735"/>
                  <a:gd name="T12" fmla="*/ 206 w 1728"/>
                  <a:gd name="T13" fmla="*/ 595 h 735"/>
                  <a:gd name="T14" fmla="*/ 192 w 1728"/>
                  <a:gd name="T15" fmla="*/ 664 h 735"/>
                  <a:gd name="T16" fmla="*/ 192 w 1728"/>
                  <a:gd name="T17" fmla="*/ 733 h 735"/>
                  <a:gd name="T18" fmla="*/ 0 w 1728"/>
                  <a:gd name="T19" fmla="*/ 733 h 735"/>
                  <a:gd name="T20" fmla="*/ 0 w 1728"/>
                  <a:gd name="T21" fmla="*/ 478 h 735"/>
                  <a:gd name="T22" fmla="*/ 0 w 1728"/>
                  <a:gd name="T23" fmla="*/ 0 h 735"/>
                  <a:gd name="T24" fmla="*/ 1726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99CC99"/>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grpSp>
          <p:nvGrpSpPr>
            <p:cNvPr id="1033" name="Group 5">
              <a:extLst>
                <a:ext uri="{FF2B5EF4-FFF2-40B4-BE49-F238E27FC236}">
                  <a16:creationId xmlns:a16="http://schemas.microsoft.com/office/drawing/2014/main" id="{BDE9930D-FC71-4FC4-BD4C-61EF5A19A9F8}"/>
                </a:ext>
              </a:extLst>
            </p:cNvPr>
            <p:cNvGrpSpPr>
              <a:grpSpLocks/>
            </p:cNvGrpSpPr>
            <p:nvPr/>
          </p:nvGrpSpPr>
          <p:grpSpPr bwMode="auto">
            <a:xfrm>
              <a:off x="144" y="1248"/>
              <a:ext cx="4655" cy="200"/>
              <a:chOff x="144" y="1248"/>
              <a:chExt cx="4655" cy="200"/>
            </a:xfrm>
          </p:grpSpPr>
          <p:sp>
            <p:nvSpPr>
              <p:cNvPr id="3" name="AutoShape 6">
                <a:extLst>
                  <a:ext uri="{FF2B5EF4-FFF2-40B4-BE49-F238E27FC236}">
                    <a16:creationId xmlns:a16="http://schemas.microsoft.com/office/drawing/2014/main" id="{9FC04975-8B1D-431B-9DD0-180BF7010A5A}"/>
                  </a:ext>
                </a:extLst>
              </p:cNvPr>
              <p:cNvSpPr>
                <a:spLocks noChangeArrowheads="1"/>
              </p:cNvSpPr>
              <p:nvPr/>
            </p:nvSpPr>
            <p:spPr bwMode="auto">
              <a:xfrm>
                <a:off x="384" y="1248"/>
                <a:ext cx="4415" cy="199"/>
              </a:xfrm>
              <a:prstGeom prst="roundRect">
                <a:avLst>
                  <a:gd name="adj" fmla="val 0"/>
                </a:avLst>
              </a:prstGeom>
              <a:solidFill>
                <a:srgbClr val="00336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sp>
            <p:nvSpPr>
              <p:cNvPr id="4" name="AutoShape 7">
                <a:extLst>
                  <a:ext uri="{FF2B5EF4-FFF2-40B4-BE49-F238E27FC236}">
                    <a16:creationId xmlns:a16="http://schemas.microsoft.com/office/drawing/2014/main" id="{D4C8101E-0ECA-47D6-A7A8-1FE30584C06B}"/>
                  </a:ext>
                </a:extLst>
              </p:cNvPr>
              <p:cNvSpPr>
                <a:spLocks noChangeArrowheads="1"/>
              </p:cNvSpPr>
              <p:nvPr/>
            </p:nvSpPr>
            <p:spPr bwMode="auto">
              <a:xfrm flipH="1">
                <a:off x="144" y="1248"/>
                <a:ext cx="247" cy="200"/>
              </a:xfrm>
              <a:prstGeom prst="flowChartDelay">
                <a:avLst/>
              </a:prstGeom>
              <a:solidFill>
                <a:srgbClr val="00336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grpSp>
      </p:grpSp>
      <p:sp>
        <p:nvSpPr>
          <p:cNvPr id="1027" name="Rectangle 8">
            <a:extLst>
              <a:ext uri="{FF2B5EF4-FFF2-40B4-BE49-F238E27FC236}">
                <a16:creationId xmlns:a16="http://schemas.microsoft.com/office/drawing/2014/main" id="{6AFB43BA-5B6C-45C4-8EFB-981E9F26EA48}"/>
              </a:ext>
            </a:extLst>
          </p:cNvPr>
          <p:cNvSpPr>
            <a:spLocks noGrp="1" noChangeArrowheads="1"/>
          </p:cNvSpPr>
          <p:nvPr>
            <p:ph type="title"/>
          </p:nvPr>
        </p:nvSpPr>
        <p:spPr bwMode="auto">
          <a:xfrm>
            <a:off x="833438" y="750888"/>
            <a:ext cx="777875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cs-CZ"/>
              <a:t>Klikněte pro úpravu formátu textu nadpisu</a:t>
            </a:r>
          </a:p>
        </p:txBody>
      </p:sp>
      <p:sp>
        <p:nvSpPr>
          <p:cNvPr id="1028" name="Rectangle 9">
            <a:extLst>
              <a:ext uri="{FF2B5EF4-FFF2-40B4-BE49-F238E27FC236}">
                <a16:creationId xmlns:a16="http://schemas.microsoft.com/office/drawing/2014/main" id="{7368A81C-F5D9-4508-9132-8A574D196B8F}"/>
              </a:ext>
            </a:extLst>
          </p:cNvPr>
          <p:cNvSpPr>
            <a:spLocks noGrp="1" noChangeArrowheads="1"/>
          </p:cNvSpPr>
          <p:nvPr>
            <p:ph type="body" idx="1"/>
          </p:nvPr>
        </p:nvSpPr>
        <p:spPr bwMode="auto">
          <a:xfrm>
            <a:off x="838200" y="2362200"/>
            <a:ext cx="7691438" cy="3722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1034" name="Rectangle 10">
            <a:extLst>
              <a:ext uri="{FF2B5EF4-FFF2-40B4-BE49-F238E27FC236}">
                <a16:creationId xmlns:a16="http://schemas.microsoft.com/office/drawing/2014/main" id="{E757C701-A4FF-4BDC-BC54-70E97FA1A9CB}"/>
              </a:ext>
            </a:extLst>
          </p:cNvPr>
          <p:cNvSpPr>
            <a:spLocks noGrp="1" noChangeArrowheads="1"/>
          </p:cNvSpPr>
          <p:nvPr>
            <p:ph type="dt"/>
          </p:nvPr>
        </p:nvSpPr>
        <p:spPr bwMode="auto">
          <a:xfrm>
            <a:off x="2438400" y="6248400"/>
            <a:ext cx="2128838" cy="473075"/>
          </a:xfrm>
          <a:prstGeom prst="rect">
            <a:avLst/>
          </a:prstGeom>
          <a:noFill/>
          <a:ln>
            <a:noFill/>
          </a:ln>
          <a:effectLst/>
        </p:spPr>
        <p:txBody>
          <a:bodyPr vert="horz" wrap="square" lIns="90000" tIns="46800" rIns="90000" bIns="46800" numCol="1" anchor="b" anchorCtr="1"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endParaRPr lang="cs-CZ" altLang="cs-CZ"/>
          </a:p>
        </p:txBody>
      </p:sp>
      <p:sp>
        <p:nvSpPr>
          <p:cNvPr id="1035" name="Rectangle 11">
            <a:extLst>
              <a:ext uri="{FF2B5EF4-FFF2-40B4-BE49-F238E27FC236}">
                <a16:creationId xmlns:a16="http://schemas.microsoft.com/office/drawing/2014/main" id="{8A10E699-0769-44DE-A754-63E0819F537B}"/>
              </a:ext>
            </a:extLst>
          </p:cNvPr>
          <p:cNvSpPr>
            <a:spLocks noGrp="1" noChangeArrowheads="1"/>
          </p:cNvSpPr>
          <p:nvPr>
            <p:ph type="ftr"/>
          </p:nvPr>
        </p:nvSpPr>
        <p:spPr bwMode="auto">
          <a:xfrm>
            <a:off x="5791200" y="6248400"/>
            <a:ext cx="2895600" cy="473075"/>
          </a:xfrm>
          <a:prstGeom prst="rect">
            <a:avLst/>
          </a:prstGeom>
          <a:noFill/>
          <a:ln>
            <a:noFill/>
          </a:ln>
          <a:effectLst/>
        </p:spPr>
        <p:txBody>
          <a:bodyPr vert="horz" wrap="square" lIns="90000" tIns="46800" rIns="90000" bIns="46800" numCol="1" anchor="b" anchorCtr="1"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endParaRPr lang="cs-CZ" altLang="cs-CZ"/>
          </a:p>
        </p:txBody>
      </p:sp>
      <p:sp>
        <p:nvSpPr>
          <p:cNvPr id="1036" name="Rectangle 12">
            <a:extLst>
              <a:ext uri="{FF2B5EF4-FFF2-40B4-BE49-F238E27FC236}">
                <a16:creationId xmlns:a16="http://schemas.microsoft.com/office/drawing/2014/main" id="{F6BBA6D1-BFBF-406D-BEBC-FC3784ED0614}"/>
              </a:ext>
            </a:extLst>
          </p:cNvPr>
          <p:cNvSpPr>
            <a:spLocks noGrp="1" noChangeArrowheads="1"/>
          </p:cNvSpPr>
          <p:nvPr>
            <p:ph type="sldNum"/>
          </p:nvPr>
        </p:nvSpPr>
        <p:spPr bwMode="auto">
          <a:xfrm>
            <a:off x="84138" y="6242050"/>
            <a:ext cx="585787" cy="487363"/>
          </a:xfrm>
          <a:prstGeom prst="rect">
            <a:avLst/>
          </a:prstGeom>
          <a:noFill/>
          <a:ln>
            <a:noFill/>
          </a:ln>
          <a:effectLst/>
        </p:spPr>
        <p:txBody>
          <a:bodyPr vert="horz" wrap="square" lIns="90000" tIns="46800" rIns="90000" bIns="46800" numCol="1" anchor="b" anchorCtr="1"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fld id="{E1FD9ACC-FAC3-48EA-948A-7173009DF1E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kern="1200">
          <a:solidFill>
            <a:srgbClr val="006666"/>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5pPr>
      <a:lvl6pPr marL="25146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6pPr>
      <a:lvl7pPr marL="29718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7pPr>
      <a:lvl8pPr marL="34290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8pPr>
      <a:lvl9pPr marL="38862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3366"/>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3366"/>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3366"/>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003366"/>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0033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a:extLst>
              <a:ext uri="{FF2B5EF4-FFF2-40B4-BE49-F238E27FC236}">
                <a16:creationId xmlns:a16="http://schemas.microsoft.com/office/drawing/2014/main" id="{B9E2DD8F-AC60-4D9B-B5D7-E0F942019AAB}"/>
              </a:ext>
            </a:extLst>
          </p:cNvPr>
          <p:cNvGrpSpPr>
            <a:grpSpLocks/>
          </p:cNvGrpSpPr>
          <p:nvPr/>
        </p:nvGrpSpPr>
        <p:grpSpPr bwMode="auto">
          <a:xfrm>
            <a:off x="0" y="0"/>
            <a:ext cx="5865813" cy="6856413"/>
            <a:chOff x="0" y="0"/>
            <a:chExt cx="3695" cy="4319"/>
          </a:xfrm>
        </p:grpSpPr>
        <p:sp>
          <p:nvSpPr>
            <p:cNvPr id="2059" name="Rectangle 2">
              <a:extLst>
                <a:ext uri="{FF2B5EF4-FFF2-40B4-BE49-F238E27FC236}">
                  <a16:creationId xmlns:a16="http://schemas.microsoft.com/office/drawing/2014/main" id="{7DF2E411-DAB2-4119-BC4C-BE2ECA042E3D}"/>
                </a:ext>
              </a:extLst>
            </p:cNvPr>
            <p:cNvSpPr>
              <a:spLocks noChangeArrowheads="1"/>
            </p:cNvSpPr>
            <p:nvPr/>
          </p:nvSpPr>
          <p:spPr bwMode="auto">
            <a:xfrm>
              <a:off x="0" y="0"/>
              <a:ext cx="2879" cy="4319"/>
            </a:xfrm>
            <a:prstGeom prst="rect">
              <a:avLst/>
            </a:prstGeom>
            <a:solidFill>
              <a:srgbClr val="99CC99"/>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sp>
          <p:nvSpPr>
            <p:cNvPr id="2060" name="AutoShape 3">
              <a:extLst>
                <a:ext uri="{FF2B5EF4-FFF2-40B4-BE49-F238E27FC236}">
                  <a16:creationId xmlns:a16="http://schemas.microsoft.com/office/drawing/2014/main" id="{50EBB50F-7E95-4900-9E94-90B4578638D4}"/>
                </a:ext>
              </a:extLst>
            </p:cNvPr>
            <p:cNvSpPr>
              <a:spLocks noChangeArrowheads="1"/>
            </p:cNvSpPr>
            <p:nvPr/>
          </p:nvSpPr>
          <p:spPr bwMode="auto">
            <a:xfrm>
              <a:off x="432" y="624"/>
              <a:ext cx="3263" cy="1199"/>
            </a:xfrm>
            <a:prstGeom prst="roundRect">
              <a:avLst>
                <a:gd name="adj" fmla="val 50000"/>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grpSp>
      <p:grpSp>
        <p:nvGrpSpPr>
          <p:cNvPr id="2051" name="Group 4">
            <a:extLst>
              <a:ext uri="{FF2B5EF4-FFF2-40B4-BE49-F238E27FC236}">
                <a16:creationId xmlns:a16="http://schemas.microsoft.com/office/drawing/2014/main" id="{09DC93F1-FF76-495D-8BE3-71825659F4E1}"/>
              </a:ext>
            </a:extLst>
          </p:cNvPr>
          <p:cNvGrpSpPr>
            <a:grpSpLocks/>
          </p:cNvGrpSpPr>
          <p:nvPr/>
        </p:nvGrpSpPr>
        <p:grpSpPr bwMode="auto">
          <a:xfrm>
            <a:off x="3632200" y="4889500"/>
            <a:ext cx="4875213" cy="317500"/>
            <a:chOff x="2288" y="3080"/>
            <a:chExt cx="3071" cy="200"/>
          </a:xfrm>
        </p:grpSpPr>
        <p:sp>
          <p:nvSpPr>
            <p:cNvPr id="2" name="AutoShape 5">
              <a:extLst>
                <a:ext uri="{FF2B5EF4-FFF2-40B4-BE49-F238E27FC236}">
                  <a16:creationId xmlns:a16="http://schemas.microsoft.com/office/drawing/2014/main" id="{71E0F8C3-5FA0-424B-BD2D-3E2635E18ABF}"/>
                </a:ext>
              </a:extLst>
            </p:cNvPr>
            <p:cNvSpPr>
              <a:spLocks noChangeArrowheads="1"/>
            </p:cNvSpPr>
            <p:nvPr/>
          </p:nvSpPr>
          <p:spPr bwMode="auto">
            <a:xfrm flipH="1">
              <a:off x="2288" y="3080"/>
              <a:ext cx="2913" cy="199"/>
            </a:xfrm>
            <a:prstGeom prst="roundRect">
              <a:avLst>
                <a:gd name="adj" fmla="val 0"/>
              </a:avLst>
            </a:prstGeom>
            <a:solidFill>
              <a:srgbClr val="00336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sp>
          <p:nvSpPr>
            <p:cNvPr id="2058" name="AutoShape 6">
              <a:extLst>
                <a:ext uri="{FF2B5EF4-FFF2-40B4-BE49-F238E27FC236}">
                  <a16:creationId xmlns:a16="http://schemas.microsoft.com/office/drawing/2014/main" id="{D700A96C-F543-4F36-9669-56BA166820F6}"/>
                </a:ext>
              </a:extLst>
            </p:cNvPr>
            <p:cNvSpPr>
              <a:spLocks noChangeArrowheads="1"/>
            </p:cNvSpPr>
            <p:nvPr/>
          </p:nvSpPr>
          <p:spPr bwMode="auto">
            <a:xfrm>
              <a:off x="5196" y="3080"/>
              <a:ext cx="163" cy="200"/>
            </a:xfrm>
            <a:prstGeom prst="flowChartDelay">
              <a:avLst/>
            </a:prstGeom>
            <a:solidFill>
              <a:srgbClr val="003366"/>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cs-CZ" altLang="cs-CZ"/>
            </a:p>
          </p:txBody>
        </p:sp>
      </p:grpSp>
      <p:sp>
        <p:nvSpPr>
          <p:cNvPr id="2055" name="Rectangle 7">
            <a:extLst>
              <a:ext uri="{FF2B5EF4-FFF2-40B4-BE49-F238E27FC236}">
                <a16:creationId xmlns:a16="http://schemas.microsoft.com/office/drawing/2014/main" id="{05C8FBE4-7156-42D9-AE5E-5766AE925119}"/>
              </a:ext>
            </a:extLst>
          </p:cNvPr>
          <p:cNvSpPr>
            <a:spLocks noGrp="1" noChangeArrowheads="1"/>
          </p:cNvSpPr>
          <p:nvPr>
            <p:ph type="dt"/>
          </p:nvPr>
        </p:nvSpPr>
        <p:spPr bwMode="auto">
          <a:xfrm>
            <a:off x="2438400" y="6248400"/>
            <a:ext cx="2128838" cy="473075"/>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723900" algn="l"/>
                <a:tab pos="1447800" algn="l"/>
              </a:tabLst>
              <a:defRPr sz="1400">
                <a:solidFill>
                  <a:srgbClr val="FFFFFF"/>
                </a:solidFill>
                <a:latin typeface="Times New Roman" panose="02020603050405020304" pitchFamily="18" charset="0"/>
                <a:cs typeface="DejaVu Sans" panose="020B0603030804020204" pitchFamily="34" charset="0"/>
              </a:defRPr>
            </a:lvl1pPr>
          </a:lstStyle>
          <a:p>
            <a:pPr>
              <a:defRPr/>
            </a:pPr>
            <a:endParaRPr lang="cs-CZ" altLang="cs-CZ"/>
          </a:p>
        </p:txBody>
      </p:sp>
      <p:sp>
        <p:nvSpPr>
          <p:cNvPr id="2056" name="Rectangle 8">
            <a:extLst>
              <a:ext uri="{FF2B5EF4-FFF2-40B4-BE49-F238E27FC236}">
                <a16:creationId xmlns:a16="http://schemas.microsoft.com/office/drawing/2014/main" id="{0B90F572-1F4F-415E-8EA3-0833F6E6C8FB}"/>
              </a:ext>
            </a:extLst>
          </p:cNvPr>
          <p:cNvSpPr>
            <a:spLocks noGrp="1" noChangeArrowheads="1"/>
          </p:cNvSpPr>
          <p:nvPr>
            <p:ph type="ftr"/>
          </p:nvPr>
        </p:nvSpPr>
        <p:spPr bwMode="auto">
          <a:xfrm>
            <a:off x="5791200" y="6248400"/>
            <a:ext cx="2895600" cy="473075"/>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723900" algn="l"/>
                <a:tab pos="1447800" algn="l"/>
                <a:tab pos="2171700" algn="l"/>
                <a:tab pos="2895600" algn="l"/>
              </a:tabLst>
              <a:defRPr sz="1400">
                <a:solidFill>
                  <a:srgbClr val="003366"/>
                </a:solidFill>
                <a:latin typeface="Times New Roman" panose="02020603050405020304" pitchFamily="18" charset="0"/>
                <a:cs typeface="DejaVu Sans" panose="020B0603030804020204" pitchFamily="34" charset="0"/>
              </a:defRPr>
            </a:lvl1pPr>
          </a:lstStyle>
          <a:p>
            <a:pPr>
              <a:defRPr/>
            </a:pPr>
            <a:endParaRPr lang="cs-CZ" altLang="cs-CZ"/>
          </a:p>
        </p:txBody>
      </p:sp>
      <p:sp>
        <p:nvSpPr>
          <p:cNvPr id="2057" name="Rectangle 9">
            <a:extLst>
              <a:ext uri="{FF2B5EF4-FFF2-40B4-BE49-F238E27FC236}">
                <a16:creationId xmlns:a16="http://schemas.microsoft.com/office/drawing/2014/main" id="{C26F9EE4-77F7-48A3-8352-9E4540694059}"/>
              </a:ext>
            </a:extLst>
          </p:cNvPr>
          <p:cNvSpPr>
            <a:spLocks noGrp="1" noChangeArrowheads="1"/>
          </p:cNvSpPr>
          <p:nvPr>
            <p:ph type="sldNum"/>
          </p:nvPr>
        </p:nvSpPr>
        <p:spPr bwMode="auto">
          <a:xfrm>
            <a:off x="76200" y="6246813"/>
            <a:ext cx="585788" cy="488950"/>
          </a:xfrm>
          <a:prstGeom prst="rect">
            <a:avLst/>
          </a:prstGeom>
          <a:noFill/>
          <a:ln>
            <a:noFill/>
          </a:ln>
          <a:effectLst/>
        </p:spPr>
        <p:txBody>
          <a:bodyPr vert="horz" wrap="square" lIns="90000" tIns="46800" rIns="90000" bIns="46800" numCol="1" anchor="b" anchorCtr="0" compatLnSpc="1">
            <a:prstTxWarp prst="textNoShape">
              <a:avLst/>
            </a:prstTxWarp>
          </a:bodyPr>
          <a:lstStyle>
            <a:lvl1pPr eaLnBrk="1" hangingPunct="1">
              <a:buClrTx/>
              <a:buSzPct val="100000"/>
              <a:buFontTx/>
              <a:buNone/>
              <a:defRPr sz="2600" b="1">
                <a:solidFill>
                  <a:srgbClr val="FFFFFF"/>
                </a:solidFill>
                <a:latin typeface="Times New Roman" panose="02020603050405020304" pitchFamily="18" charset="0"/>
                <a:cs typeface="DejaVu Sans" panose="020B0603030804020204" pitchFamily="34" charset="0"/>
              </a:defRPr>
            </a:lvl1pPr>
          </a:lstStyle>
          <a:p>
            <a:pPr>
              <a:defRPr/>
            </a:pPr>
            <a:fld id="{64882F84-A240-47AA-8E93-305001B223B9}" type="slidenum">
              <a:rPr lang="cs-CZ" altLang="cs-CZ"/>
              <a:pPr>
                <a:defRPr/>
              </a:pPr>
              <a:t>‹#›</a:t>
            </a:fld>
            <a:endParaRPr lang="cs-CZ" altLang="cs-CZ"/>
          </a:p>
        </p:txBody>
      </p:sp>
      <p:sp>
        <p:nvSpPr>
          <p:cNvPr id="3" name="Rectangle 10">
            <a:extLst>
              <a:ext uri="{FF2B5EF4-FFF2-40B4-BE49-F238E27FC236}">
                <a16:creationId xmlns:a16="http://schemas.microsoft.com/office/drawing/2014/main" id="{32759132-C519-43A8-859F-0FD79484DF98}"/>
              </a:ext>
            </a:extLst>
          </p:cNvPr>
          <p:cNvSpPr>
            <a:spLocks noGrp="1" noChangeArrowheads="1"/>
          </p:cNvSpPr>
          <p:nvPr>
            <p:ph type="title"/>
          </p:nvPr>
        </p:nvSpPr>
        <p:spPr bwMode="auto">
          <a:xfrm>
            <a:off x="965200" y="1270000"/>
            <a:ext cx="7670800"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4" name="Rectangle 11">
            <a:extLst>
              <a:ext uri="{FF2B5EF4-FFF2-40B4-BE49-F238E27FC236}">
                <a16:creationId xmlns:a16="http://schemas.microsoft.com/office/drawing/2014/main" id="{CD9DA92F-6814-48D2-A36F-51C66EACD134}"/>
              </a:ext>
            </a:extLst>
          </p:cNvPr>
          <p:cNvSpPr>
            <a:spLocks noGrp="1" noChangeArrowheads="1"/>
          </p:cNvSpPr>
          <p:nvPr>
            <p:ph type="body" idx="1"/>
          </p:nvPr>
        </p:nvSpPr>
        <p:spPr bwMode="auto">
          <a:xfrm>
            <a:off x="457200" y="1604963"/>
            <a:ext cx="8045450" cy="397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kern="1200">
          <a:solidFill>
            <a:srgbClr val="006666"/>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5pPr>
      <a:lvl6pPr marL="25146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6pPr>
      <a:lvl7pPr marL="29718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7pPr>
      <a:lvl8pPr marL="34290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8pPr>
      <a:lvl9pPr marL="3886200" indent="-228600" algn="l" defTabSz="449263" rtl="0" fontAlgn="base">
        <a:lnSpc>
          <a:spcPct val="90000"/>
        </a:lnSpc>
        <a:spcBef>
          <a:spcPct val="0"/>
        </a:spcBef>
        <a:spcAft>
          <a:spcPct val="0"/>
        </a:spcAft>
        <a:buClr>
          <a:srgbClr val="000000"/>
        </a:buClr>
        <a:buSzPct val="100000"/>
        <a:buFont typeface="Times New Roman" panose="02020603050405020304" pitchFamily="18" charset="0"/>
        <a:defRPr sz="3600" b="1">
          <a:solidFill>
            <a:srgbClr val="006666"/>
          </a:solidFill>
          <a:latin typeface="Arial" panose="020B0604020202020204" pitchFamily="34" charset="0"/>
          <a:cs typeface="Arial" panose="020B0604020202020204" pitchFamily="34"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3366"/>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3366"/>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3366"/>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003366"/>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0033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D76B3F74-2A21-42DB-8ABC-43B2962D7465}"/>
              </a:ext>
            </a:extLst>
          </p:cNvPr>
          <p:cNvSpPr>
            <a:spLocks noGrp="1" noChangeArrowheads="1"/>
          </p:cNvSpPr>
          <p:nvPr>
            <p:ph type="title"/>
          </p:nvPr>
        </p:nvSpPr>
        <p:spPr>
          <a:xfrm>
            <a:off x="685800" y="990600"/>
            <a:ext cx="8229600" cy="1905000"/>
          </a:xfrm>
        </p:spPr>
        <p:txBody>
          <a:bodyP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a:solidFill>
                  <a:srgbClr val="003366"/>
                </a:solidFill>
              </a:rPr>
              <a:t>Isotopie – pojem interpretační sémantiky</a:t>
            </a:r>
          </a:p>
        </p:txBody>
      </p:sp>
      <p:sp>
        <p:nvSpPr>
          <p:cNvPr id="4099" name="Rectangle 2">
            <a:extLst>
              <a:ext uri="{FF2B5EF4-FFF2-40B4-BE49-F238E27FC236}">
                <a16:creationId xmlns:a16="http://schemas.microsoft.com/office/drawing/2014/main" id="{008B0B37-8214-4C07-8B01-66E5413D4691}"/>
              </a:ext>
            </a:extLst>
          </p:cNvPr>
          <p:cNvSpPr>
            <a:spLocks noGrp="1" noChangeArrowheads="1"/>
          </p:cNvSpPr>
          <p:nvPr>
            <p:ph type="subTitle" idx="4294967295"/>
          </p:nvPr>
        </p:nvSpPr>
        <p:spPr>
          <a:xfrm>
            <a:off x="1258888" y="2971800"/>
            <a:ext cx="7427912" cy="1822450"/>
          </a:xfrm>
        </p:spPr>
        <p:txBody>
          <a:bodyPr anchor="ctr"/>
          <a:lstStyle/>
          <a:p>
            <a:pPr eaLnBrk="1" hangingPunct="1"/>
            <a:endParaRPr lang="cs-CZ"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0FBAE17F-08CD-4DAB-A992-A29918B86AAE}"/>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Diferenční přístup </a:t>
            </a:r>
          </a:p>
        </p:txBody>
      </p:sp>
      <p:sp>
        <p:nvSpPr>
          <p:cNvPr id="22531" name="Rectangle 2">
            <a:extLst>
              <a:ext uri="{FF2B5EF4-FFF2-40B4-BE49-F238E27FC236}">
                <a16:creationId xmlns:a16="http://schemas.microsoft.com/office/drawing/2014/main" id="{B2BBA157-4F2D-498A-AE11-96356710FB79}"/>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zkoumá znak ve srovnání s jiným znakem;</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neopouští řeč → zůstává ve světě jazyka.</a:t>
            </a:r>
          </a:p>
          <a:p>
            <a:pPr marL="341313" indent="-341313" eaLnBrk="1" hangingPunct="1">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1F392307-3EC4-46E7-A1C0-0AD26203235D}"/>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Uchopení znaku</a:t>
            </a:r>
          </a:p>
        </p:txBody>
      </p:sp>
      <p:sp>
        <p:nvSpPr>
          <p:cNvPr id="24579" name="Rectangle 2">
            <a:extLst>
              <a:ext uri="{FF2B5EF4-FFF2-40B4-BE49-F238E27FC236}">
                <a16:creationId xmlns:a16="http://schemas.microsoft.com/office/drawing/2014/main" id="{01F10015-2303-4317-A3E3-5C03CB4D984A}"/>
              </a:ext>
            </a:extLst>
          </p:cNvPr>
          <p:cNvSpPr>
            <a:spLocks noGrp="1" noChangeArrowheads="1"/>
          </p:cNvSpPr>
          <p:nvPr>
            <p:ph type="body" idx="4294967295"/>
          </p:nvPr>
        </p:nvSpPr>
        <p:spPr>
          <a:xfrm>
            <a:off x="827088" y="23495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Znak můžeme uchopit jen vůči jinému znaku.</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Totožnost obsahu je dána tím, co dovoluje rozdíl k jiným obsahům. </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 stejně tak totožnost výrazu je dána tím, co dovoluje rozdíl k jiným výrazům.</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solidFill>
                  <a:srgbClr val="FF0000"/>
                </a:solidFill>
              </a:rPr>
              <a:t>Například?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E26E59C0-9CC1-48CF-9960-117F7D730C93}"/>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Uchopení znaku – příklad</a:t>
            </a:r>
          </a:p>
        </p:txBody>
      </p:sp>
      <p:sp>
        <p:nvSpPr>
          <p:cNvPr id="26627" name="Rectangle 2">
            <a:extLst>
              <a:ext uri="{FF2B5EF4-FFF2-40B4-BE49-F238E27FC236}">
                <a16:creationId xmlns:a16="http://schemas.microsoft.com/office/drawing/2014/main" id="{1C1B17A2-A13B-48C2-9E39-131CD881D974}"/>
              </a:ext>
            </a:extLst>
          </p:cNvPr>
          <p:cNvSpPr>
            <a:spLocks noGrp="1" noChangeArrowheads="1"/>
          </p:cNvSpPr>
          <p:nvPr>
            <p:ph type="body" idx="4294967295"/>
          </p:nvPr>
        </p:nvSpPr>
        <p:spPr>
          <a:xfrm>
            <a:off x="838200" y="2362200"/>
            <a:ext cx="7693025" cy="3724275"/>
          </a:xfrm>
        </p:spPr>
        <p:txBody>
          <a:bodyPr/>
          <a:lstStyle/>
          <a:p>
            <a:pPr marL="341313" indent="-341313" eaLnBrk="1" hangingPunct="1">
              <a:spcBef>
                <a:spcPts val="725"/>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900"/>
              <a:t>Totožnost obsahu je dána tím, co dovoluje rozdíl k jiným obsahům (srov.☾ v různých znak. soustavách).</a:t>
            </a:r>
          </a:p>
          <a:p>
            <a:pPr marL="341313" indent="-341313" eaLnBrk="1" hangingPunct="1">
              <a:spcBef>
                <a:spcPts val="725"/>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900"/>
              <a:t>Totožnost výrazu je dána tím, co dovoluje rozdíl k jiným výrazům (srov.☾ v různých znak. soustavách).</a:t>
            </a:r>
          </a:p>
          <a:p>
            <a:pPr marL="341313" indent="-341313" eaLnBrk="1" hangingPunct="1">
              <a:spcBef>
                <a:spcPts val="725"/>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9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DFFFA119-B999-45FC-8FEB-DF1D81E0CC84}"/>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200" b="1">
                <a:solidFill>
                  <a:srgbClr val="006666"/>
                </a:solidFill>
              </a:rPr>
              <a:t>Znak lze zkoumat ve dvojím prostředí </a:t>
            </a:r>
          </a:p>
        </p:txBody>
      </p:sp>
      <p:sp>
        <p:nvSpPr>
          <p:cNvPr id="28675" name="Rectangle 2">
            <a:extLst>
              <a:ext uri="{FF2B5EF4-FFF2-40B4-BE49-F238E27FC236}">
                <a16:creationId xmlns:a16="http://schemas.microsoft.com/office/drawing/2014/main" id="{62008445-EA42-40F4-83C0-4DFC5E4B6179}"/>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solidFill>
                  <a:srgbClr val="FF0000"/>
                </a:solidFill>
              </a:rPr>
              <a:t>V jakém?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a:extLst>
              <a:ext uri="{FF2B5EF4-FFF2-40B4-BE49-F238E27FC236}">
                <a16:creationId xmlns:a16="http://schemas.microsoft.com/office/drawing/2014/main" id="{76B0B070-3F03-4449-848D-99DE743EFAA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200" b="1">
                <a:solidFill>
                  <a:srgbClr val="006666"/>
                </a:solidFill>
              </a:rPr>
              <a:t>Znak lze zkoumat ve dvojím prostředí</a:t>
            </a:r>
          </a:p>
        </p:txBody>
      </p:sp>
      <p:sp>
        <p:nvSpPr>
          <p:cNvPr id="30723" name="Rectangle 2">
            <a:extLst>
              <a:ext uri="{FF2B5EF4-FFF2-40B4-BE49-F238E27FC236}">
                <a16:creationId xmlns:a16="http://schemas.microsoft.com/office/drawing/2014/main" id="{A958957A-4963-4C09-BDE7-788A3EEEA6F8}"/>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Uvnitř abstraktního systému jazyka nebo uvnitř konkrétních textů.</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solidFill>
                  <a:srgbClr val="FF0000"/>
                </a:solidFill>
              </a:rPr>
              <a:t>Konkrétnost textu je založena jak?</a:t>
            </a:r>
          </a:p>
          <a:p>
            <a:pPr marL="341313" indent="-341313" eaLnBrk="1" hangingPunct="1">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eaLnBrk="1" hangingPunct="1">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D0CDF9AA-6173-43CF-B3A9-4FE36A264552}"/>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a:solidFill>
                  <a:srgbClr val="FF0000"/>
                </a:solidFill>
              </a:rPr>
              <a:t>Konkrétnost textu je založena...</a:t>
            </a:r>
          </a:p>
        </p:txBody>
      </p:sp>
      <p:sp>
        <p:nvSpPr>
          <p:cNvPr id="32771" name="Rectangle 2">
            <a:extLst>
              <a:ext uri="{FF2B5EF4-FFF2-40B4-BE49-F238E27FC236}">
                <a16:creationId xmlns:a16="http://schemas.microsoft.com/office/drawing/2014/main" id="{ED44FA64-0BBF-46C3-9E20-29CA04A5DC7A}"/>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situačním a žánrovým ukotvením.</a:t>
            </a:r>
          </a:p>
          <a:p>
            <a:pPr marL="341313" indent="-341313" eaLnBrk="1" hangingPunct="1">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79CA0732-456D-473B-84B2-4477178C3F8D}"/>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Způsob práce</a:t>
            </a:r>
          </a:p>
        </p:txBody>
      </p:sp>
      <p:sp>
        <p:nvSpPr>
          <p:cNvPr id="34819" name="Rectangle 2">
            <a:extLst>
              <a:ext uri="{FF2B5EF4-FFF2-40B4-BE49-F238E27FC236}">
                <a16:creationId xmlns:a16="http://schemas.microsoft.com/office/drawing/2014/main" id="{3B41DECE-7BEF-45EC-B668-AE5A5CD596C9}"/>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Různé prostředí zkoumání znaku</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 rozdíl ve způsobu práce.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a:extLst>
              <a:ext uri="{FF2B5EF4-FFF2-40B4-BE49-F238E27FC236}">
                <a16:creationId xmlns:a16="http://schemas.microsoft.com/office/drawing/2014/main" id="{B9E36F72-35B3-4676-87DB-F4D83A76ED46}"/>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V abstraktním systému</a:t>
            </a:r>
          </a:p>
        </p:txBody>
      </p:sp>
      <p:sp>
        <p:nvSpPr>
          <p:cNvPr id="36867" name="Rectangle 2">
            <a:extLst>
              <a:ext uri="{FF2B5EF4-FFF2-40B4-BE49-F238E27FC236}">
                <a16:creationId xmlns:a16="http://schemas.microsoft.com/office/drawing/2014/main" id="{A87F741D-31A3-491A-A417-5D212C146E3A}"/>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9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nástroj </a:t>
            </a:r>
            <a:r>
              <a:rPr lang="cs-CZ" altLang="cs-CZ" sz="2400" i="1"/>
              <a:t>komutace </a:t>
            </a:r>
            <a:r>
              <a:rPr lang="cs-CZ" altLang="cs-CZ" sz="2400" i="1">
                <a:hlinkClick r:id=""/>
              </a:rPr>
              <a:t>[1]</a:t>
            </a:r>
            <a:r>
              <a:rPr lang="cs-CZ" altLang="cs-CZ" sz="2400"/>
              <a:t>. </a:t>
            </a:r>
          </a:p>
          <a:p>
            <a:pPr marL="341313" indent="-341313" eaLnBrk="1" hangingPunct="1">
              <a:lnSpc>
                <a:spcPct val="9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Všechny znaky, které se mohou vyskytnout, mohou být srovnávány s jakýmikoliv jinými znaky. </a:t>
            </a:r>
          </a:p>
          <a:p>
            <a:pPr marL="341313" indent="-341313" eaLnBrk="1" hangingPunct="1">
              <a:lnSpc>
                <a:spcPct val="9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Výsledek většiny takových srovnání? Tato cesta nikam nevede. </a:t>
            </a:r>
          </a:p>
          <a:p>
            <a:pPr marL="341313" indent="-341313" eaLnBrk="1" hangingPunct="1">
              <a:lnSpc>
                <a:spcPct val="9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Proto ji nyní pomineme...</a:t>
            </a:r>
          </a:p>
          <a:p>
            <a:pPr marL="341313" indent="-341313" eaLnBrk="1" hangingPunct="1">
              <a:lnSpc>
                <a:spcPct val="90000"/>
              </a:lnSpc>
              <a:spcBef>
                <a:spcPts val="600"/>
              </a:spcBef>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br>
              <a:rPr lang="cs-CZ" altLang="cs-CZ" sz="2400"/>
            </a:br>
            <a:r>
              <a:rPr lang="cs-CZ" altLang="cs-CZ" sz="2400">
                <a:hlinkClick r:id=""/>
              </a:rPr>
              <a:t>[1]</a:t>
            </a:r>
            <a:r>
              <a:rPr lang="cs-CZ" altLang="cs-CZ" sz="2400"/>
              <a:t> Pojmenováním termínu se vědomě odkazuje na práci Louise Hjelmsleva </a:t>
            </a:r>
            <a:r>
              <a:rPr lang="cs-CZ" altLang="cs-CZ" sz="2400" i="1"/>
              <a:t>O základech teorie jazyka</a:t>
            </a:r>
            <a:r>
              <a:rPr lang="cs-CZ" altLang="cs-CZ" sz="2400"/>
              <a:t> (Hjelmslev 1972).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a:extLst>
              <a:ext uri="{FF2B5EF4-FFF2-40B4-BE49-F238E27FC236}">
                <a16:creationId xmlns:a16="http://schemas.microsoft.com/office/drawing/2014/main" id="{E7B4E8AD-2ABD-481F-8069-E8380B4A73DF}"/>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V konkrétním textu</a:t>
            </a:r>
          </a:p>
        </p:txBody>
      </p:sp>
      <p:sp>
        <p:nvSpPr>
          <p:cNvPr id="38915" name="Rectangle 2">
            <a:extLst>
              <a:ext uri="{FF2B5EF4-FFF2-40B4-BE49-F238E27FC236}">
                <a16:creationId xmlns:a16="http://schemas.microsoft.com/office/drawing/2014/main" id="{3BCF7F2F-95D2-47F0-9B7E-05A429855A92}"/>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užitečný nástroj </a:t>
            </a:r>
            <a:r>
              <a:rPr lang="cs-CZ" altLang="cs-CZ" sz="2400" i="1"/>
              <a:t>selekce</a:t>
            </a:r>
            <a:r>
              <a:rPr lang="cs-CZ" altLang="cs-CZ" sz="2400"/>
              <a:t>. </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Znaky jsou zkoušeny v konkrétním textu.</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Jedná se o selekci rysů obsahového plánu, jež se skutečně uplatňují. </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Pro jeden znak je celý text kontextem, ovšem nikoliv všechno z daného textu je kontextem. </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V tom právě spočívá selekce: podle určitých sdílených postupů k sobě spojím, anebo nespojím dva znaky; budu se dívat na určitý znak v kontextu jednoho, nebo druhého znaku.</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Příklad následuje...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a:extLst>
              <a:ext uri="{FF2B5EF4-FFF2-40B4-BE49-F238E27FC236}">
                <a16:creationId xmlns:a16="http://schemas.microsoft.com/office/drawing/2014/main" id="{E3DC58D4-828F-4A28-A534-15745D134FE2}"/>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Příklad</a:t>
            </a:r>
          </a:p>
        </p:txBody>
      </p:sp>
      <p:sp>
        <p:nvSpPr>
          <p:cNvPr id="40963" name="Rectangle 2">
            <a:extLst>
              <a:ext uri="{FF2B5EF4-FFF2-40B4-BE49-F238E27FC236}">
                <a16:creationId xmlns:a16="http://schemas.microsoft.com/office/drawing/2014/main" id="{DC9E7C32-0C69-4A1D-96F9-F6B56A86305B}"/>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i="1"/>
              <a:t>Nashle</a:t>
            </a:r>
            <a:r>
              <a:rPr lang="cs-CZ" altLang="cs-CZ"/>
              <a:t>...</a:t>
            </a:r>
            <a:r>
              <a:rPr lang="en-US" altLang="cs-CZ"/>
              <a:t>[</a:t>
            </a:r>
            <a:r>
              <a:rPr lang="cs-CZ" altLang="cs-CZ"/>
              <a:t>nasxle</a:t>
            </a:r>
            <a:r>
              <a:rPr lang="en-US" altLang="cs-CZ"/>
              <a:t>]</a:t>
            </a:r>
            <a:r>
              <a:rPr lang="cs-CZ" altLang="cs-CZ"/>
              <a:t> v kontextu loučení = neformální pozdrav.</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vs.</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 hlubokých lašských hvozdech: </a:t>
            </a:r>
            <a:r>
              <a:rPr lang="cs-CZ" altLang="cs-CZ" i="1"/>
              <a:t>Toty klocky su jakesyk navlhle, hentoty su zas jakesyk naschle.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18393F37-DC3E-440F-8BF1-86E3D29349B5}"/>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Interpretační sémantika (topický přístup)</a:t>
            </a:r>
          </a:p>
          <a:p>
            <a:pPr marL="341313" indent="-341313" eaLnBrk="1" hangingPunct="1">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vs. </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naratologické přístupy k textu</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a:extLst>
              <a:ext uri="{FF2B5EF4-FFF2-40B4-BE49-F238E27FC236}">
                <a16:creationId xmlns:a16="http://schemas.microsoft.com/office/drawing/2014/main" id="{E9DA378B-E455-4FC1-8B7A-E2794E7BE46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Minimální znak</a:t>
            </a:r>
          </a:p>
        </p:txBody>
      </p:sp>
      <p:sp>
        <p:nvSpPr>
          <p:cNvPr id="43011" name="Rectangle 2">
            <a:extLst>
              <a:ext uri="{FF2B5EF4-FFF2-40B4-BE49-F238E27FC236}">
                <a16:creationId xmlns:a16="http://schemas.microsoft.com/office/drawing/2014/main" id="{FB8C81F5-B30D-40BA-ABC9-D7A4E3DD494E}"/>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morfém;</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saussurovské signifiant lze přiřadit k </a:t>
            </a:r>
            <a:r>
              <a:rPr lang="cs-CZ" altLang="cs-CZ" i="1"/>
              <a:t>výrazovému</a:t>
            </a:r>
            <a:r>
              <a:rPr lang="cs-CZ" altLang="cs-CZ"/>
              <a:t> plánu (VP) a signifié k plánu </a:t>
            </a:r>
            <a:r>
              <a:rPr lang="cs-CZ" altLang="cs-CZ" i="1"/>
              <a:t>obsahovému </a:t>
            </a:r>
            <a:r>
              <a:rPr lang="cs-CZ" altLang="cs-CZ"/>
              <a:t>(OP). </a:t>
            </a:r>
          </a:p>
          <a:p>
            <a:pPr marL="341313" indent="-341313" eaLnBrk="1" hangingPunct="1">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pic>
        <p:nvPicPr>
          <p:cNvPr id="43012" name="Picture 3">
            <a:extLst>
              <a:ext uri="{FF2B5EF4-FFF2-40B4-BE49-F238E27FC236}">
                <a16:creationId xmlns:a16="http://schemas.microsoft.com/office/drawing/2014/main" id="{919B6521-CB7B-467F-911A-C7A9E74A3E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292600"/>
            <a:ext cx="5327650" cy="1570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CD2ECF5E-C45D-40D8-B008-2AA4223B632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Minimálnost</a:t>
            </a:r>
          </a:p>
        </p:txBody>
      </p:sp>
      <p:sp>
        <p:nvSpPr>
          <p:cNvPr id="45059" name="Rectangle 2">
            <a:extLst>
              <a:ext uri="{FF2B5EF4-FFF2-40B4-BE49-F238E27FC236}">
                <a16:creationId xmlns:a16="http://schemas.microsoft.com/office/drawing/2014/main" id="{1293CD31-92B6-4D5D-A83F-188564DCC964}"/>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4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Minimálnost</a:t>
            </a:r>
            <a:r>
              <a:rPr lang="cs-CZ" altLang="cs-CZ"/>
              <a:t> znaku spočívá v minimálnosti spojení jak ve výrazu, tak obsahu. </a:t>
            </a:r>
          </a:p>
          <a:p>
            <a:pPr marL="341313" indent="-341313" eaLnBrk="1" hangingPunct="1">
              <a:lnSpc>
                <a:spcPct val="80000"/>
              </a:lnSpc>
              <a:spcBef>
                <a:spcPts val="4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Jinými slovy: minimálnost morfému zajišťuje fakt, že po redukci VP nelze uplatnit původní podobu OP</a:t>
            </a:r>
            <a:r>
              <a:rPr lang="cs-CZ" altLang="cs-CZ">
                <a:hlinkClick r:id=""/>
              </a:rPr>
              <a:t>[1]</a:t>
            </a:r>
            <a:r>
              <a:rPr lang="cs-CZ" altLang="cs-CZ"/>
              <a:t>, přiřazení jiného OP je jen věcí „náhody“. </a:t>
            </a:r>
          </a:p>
          <a:p>
            <a:pPr marL="341313" indent="-341313" eaLnBrk="1" hangingPunct="1">
              <a:lnSpc>
                <a:spcPct val="80000"/>
              </a:lnSpc>
              <a:spcBef>
                <a:spcPts val="40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1600"/>
          </a:p>
          <a:p>
            <a:pPr marL="341313" indent="-341313" eaLnBrk="1" hangingPunct="1">
              <a:lnSpc>
                <a:spcPct val="80000"/>
              </a:lnSpc>
              <a:spcBef>
                <a:spcPts val="4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br>
              <a:rPr lang="cs-CZ" altLang="cs-CZ" sz="1600"/>
            </a:br>
            <a:r>
              <a:rPr lang="cs-CZ" altLang="cs-CZ" sz="1200">
                <a:hlinkClick r:id=""/>
              </a:rPr>
              <a:t>[1]</a:t>
            </a:r>
            <a:r>
              <a:rPr lang="cs-CZ" altLang="cs-CZ" sz="1200"/>
              <a:t> A také </a:t>
            </a:r>
            <a:r>
              <a:rPr lang="cs-CZ" altLang="cs-CZ" sz="1200" i="1"/>
              <a:t>vice versa</a:t>
            </a:r>
            <a:r>
              <a:rPr lang="cs-CZ" altLang="cs-CZ" sz="1200"/>
              <a:t>: OP zmenším např. tak, že odstraním všechna gramatická sémata, přičemž zbytek je náhodou OP jiného znaku, nacházím jeho protějšek ve VP, tudíž je to taky znak; např. v češtině </a:t>
            </a:r>
            <a:r>
              <a:rPr lang="cs-CZ" altLang="cs-CZ" sz="1200" i="1"/>
              <a:t>jeden – jen</a:t>
            </a:r>
            <a:r>
              <a:rPr lang="cs-CZ" altLang="cs-CZ" sz="1200"/>
              <a:t> (týž kořen před cca 1000 lety). V litevštině </a:t>
            </a:r>
            <a:r>
              <a:rPr lang="cs-CZ" altLang="cs-CZ" sz="1200" i="1"/>
              <a:t>vienas – vien</a:t>
            </a:r>
            <a:r>
              <a:rPr lang="cs-CZ" altLang="cs-CZ" sz="1200"/>
              <a:t> = jeden – jen, jenom (příslovce, resp. rematizátor), </a:t>
            </a:r>
            <a:r>
              <a:rPr lang="cs-CZ" altLang="cs-CZ" sz="1200" i="1"/>
              <a:t>visas – vis</a:t>
            </a:r>
            <a:r>
              <a:rPr lang="cs-CZ" altLang="cs-CZ" sz="1200"/>
              <a:t> = celý – „cele“, tedy „vůbec“, </a:t>
            </a:r>
            <a:r>
              <a:rPr lang="cs-CZ" altLang="cs-CZ" sz="1200" i="1"/>
              <a:t>dešimtis – dešimt</a:t>
            </a:r>
            <a:r>
              <a:rPr lang="cs-CZ" altLang="cs-CZ" sz="1200"/>
              <a:t> = desítka – deset. Týká se to maximálně pěti litevských kořenů. (Hoskovec III/8.1)</a:t>
            </a:r>
          </a:p>
          <a:p>
            <a:pPr marL="341313" indent="-341313" eaLnBrk="1" hangingPunct="1">
              <a:lnSpc>
                <a:spcPct val="80000"/>
              </a:lnSpc>
              <a:spcBef>
                <a:spcPts val="4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200" i="1"/>
              <a:t>Neseme</a:t>
            </a:r>
            <a:r>
              <a:rPr lang="cs-CZ" altLang="cs-CZ" sz="1200"/>
              <a:t> – </a:t>
            </a:r>
            <a:r>
              <a:rPr lang="cs-CZ" altLang="cs-CZ" sz="1200" i="1"/>
              <a:t>nesem</a:t>
            </a:r>
            <a:r>
              <a:rPr lang="cs-CZ" altLang="cs-CZ" sz="1200"/>
              <a:t> (náhodou najdeme OP), ale v č. </a:t>
            </a:r>
            <a:r>
              <a:rPr lang="cs-CZ" altLang="cs-CZ" sz="1200" i="1"/>
              <a:t>nesete</a:t>
            </a:r>
            <a:r>
              <a:rPr lang="cs-CZ" altLang="cs-CZ" sz="1200"/>
              <a:t> – *</a:t>
            </a:r>
            <a:r>
              <a:rPr lang="cs-CZ" altLang="cs-CZ" sz="1200" i="1"/>
              <a:t>neset</a:t>
            </a:r>
            <a:r>
              <a:rPr lang="cs-CZ" altLang="cs-CZ" sz="1200"/>
              <a:t> (nefunguje, v litevštině ano).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CF657697-3424-4C69-9B3E-23E7AA9B8A89}"/>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Morfém = morf + sémém</a:t>
            </a:r>
          </a:p>
        </p:txBody>
      </p:sp>
      <p:sp>
        <p:nvSpPr>
          <p:cNvPr id="47107" name="Rectangle 2">
            <a:extLst>
              <a:ext uri="{FF2B5EF4-FFF2-40B4-BE49-F238E27FC236}">
                <a16:creationId xmlns:a16="http://schemas.microsoft.com/office/drawing/2014/main" id="{6D781F2C-4DF2-4FC2-A8F3-3E3C7508AB55}"/>
              </a:ext>
            </a:extLst>
          </p:cNvPr>
          <p:cNvSpPr>
            <a:spLocks noGrp="1" noChangeArrowheads="1"/>
          </p:cNvSpPr>
          <p:nvPr>
            <p:ph type="body" idx="4294967295"/>
          </p:nvPr>
        </p:nvSpPr>
        <p:spPr>
          <a:xfrm>
            <a:off x="838200" y="2362200"/>
            <a:ext cx="7693025" cy="3946525"/>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b="1"/>
              <a:t>VP</a:t>
            </a:r>
            <a:r>
              <a:rPr lang="cs-CZ" altLang="cs-CZ" sz="2400"/>
              <a:t> morfému je </a:t>
            </a:r>
            <a:r>
              <a:rPr lang="cs-CZ" altLang="cs-CZ" sz="2400" b="1"/>
              <a:t>morf</a:t>
            </a:r>
            <a:r>
              <a:rPr lang="cs-CZ" altLang="cs-CZ" sz="2400"/>
              <a:t>; skládá se z fonémů a prosodémů, resp. fonémat a prosodémat.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b="1"/>
              <a:t>OP</a:t>
            </a:r>
            <a:r>
              <a:rPr lang="cs-CZ" altLang="cs-CZ" sz="2400"/>
              <a:t> morfému je </a:t>
            </a:r>
            <a:r>
              <a:rPr lang="cs-CZ" altLang="cs-CZ" sz="2400" b="1"/>
              <a:t>sémém</a:t>
            </a:r>
            <a:r>
              <a:rPr lang="cs-CZ" altLang="cs-CZ" sz="2400"/>
              <a:t>; jednotkami sémému jsou sémata (viz obr. níže).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b="1"/>
              <a:t>Morf</a:t>
            </a:r>
            <a:r>
              <a:rPr lang="cs-CZ" altLang="cs-CZ" sz="2400"/>
              <a:t> je </a:t>
            </a:r>
            <a:r>
              <a:rPr lang="cs-CZ" altLang="cs-CZ" sz="2400" b="1"/>
              <a:t>konstantní</a:t>
            </a:r>
            <a:r>
              <a:rPr lang="cs-CZ" altLang="cs-CZ" sz="2400"/>
              <a:t> záležitost </a:t>
            </a:r>
            <a:r>
              <a:rPr lang="cs-CZ" altLang="cs-CZ" sz="1400"/>
              <a:t>(rozhodně v konkr. textech)</a:t>
            </a:r>
            <a:r>
              <a:rPr lang="cs-CZ" altLang="cs-CZ" sz="2400"/>
              <a:t>,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oproti tomu </a:t>
            </a:r>
            <a:r>
              <a:rPr lang="cs-CZ" altLang="cs-CZ" sz="2400" b="1"/>
              <a:t>sémém</a:t>
            </a:r>
            <a:r>
              <a:rPr lang="cs-CZ" altLang="cs-CZ" sz="2400"/>
              <a:t> je </a:t>
            </a:r>
            <a:r>
              <a:rPr lang="cs-CZ" altLang="cs-CZ" sz="2400" b="1"/>
              <a:t>proměnlivý</a:t>
            </a:r>
            <a:r>
              <a:rPr lang="cs-CZ" altLang="cs-CZ" sz="2400"/>
              <a:t>. </a:t>
            </a:r>
          </a:p>
          <a:p>
            <a:pPr marL="341313" indent="-341313" eaLnBrk="1" hangingPunct="1">
              <a:spcBef>
                <a:spcPts val="60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400"/>
          </a:p>
        </p:txBody>
      </p:sp>
      <p:pic>
        <p:nvPicPr>
          <p:cNvPr id="47108" name="Picture 3">
            <a:extLst>
              <a:ext uri="{FF2B5EF4-FFF2-40B4-BE49-F238E27FC236}">
                <a16:creationId xmlns:a16="http://schemas.microsoft.com/office/drawing/2014/main" id="{B4C8D549-7835-43EF-8600-59680C723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5013325"/>
            <a:ext cx="5073650" cy="10715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8090DFE4-5CDA-4496-B0A3-C8601ABDAFF6}"/>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Sémém</a:t>
            </a:r>
          </a:p>
        </p:txBody>
      </p:sp>
      <p:sp>
        <p:nvSpPr>
          <p:cNvPr id="49155" name="Rectangle 2">
            <a:extLst>
              <a:ext uri="{FF2B5EF4-FFF2-40B4-BE49-F238E27FC236}">
                <a16:creationId xmlns:a16="http://schemas.microsoft.com/office/drawing/2014/main" id="{A1BFA29B-76EB-41F9-9CE4-BC7597A4F23C}"/>
              </a:ext>
            </a:extLst>
          </p:cNvPr>
          <p:cNvSpPr>
            <a:spLocks noGrp="1" noChangeArrowheads="1"/>
          </p:cNvSpPr>
          <p:nvPr>
            <p:ph type="body" idx="4294967295"/>
          </p:nvPr>
        </p:nvSpPr>
        <p:spPr>
          <a:xfrm>
            <a:off x="838200" y="2362200"/>
            <a:ext cx="7693025" cy="4497388"/>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Sémémy nejsou soubory sémat </a:t>
            </a:r>
            <a:r>
              <a:rPr lang="cs-CZ" altLang="cs-CZ" sz="2400">
                <a:hlinkClick r:id=""/>
              </a:rPr>
              <a:t>[2]</a:t>
            </a:r>
            <a:r>
              <a:rPr lang="cs-CZ" altLang="cs-CZ" sz="2400"/>
              <a:t>, ale podsoubory sémat popsané uvnitř souboru definic.</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Podle toho vůči čemu sémém porovnávám, podle toho vždy uchopím určitý okruh rysů.</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Morfém se zde popisuje </a:t>
            </a:r>
            <a:r>
              <a:rPr lang="cs-CZ" altLang="cs-CZ" sz="2400" i="1"/>
              <a:t>diferenčně</a:t>
            </a:r>
            <a:r>
              <a:rPr lang="cs-CZ" altLang="cs-CZ" sz="2400"/>
              <a:t>; jeden morfém se tedy porovnává s jiným(-i), přičemž dochází k porovnávání obou plánů současně (viz již výše).</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hlinkClick r:id=""/>
              </a:rPr>
              <a:t>[2]</a:t>
            </a:r>
            <a:r>
              <a:rPr lang="cs-CZ" altLang="cs-CZ" sz="2400">
                <a:solidFill>
                  <a:srgbClr val="FF0000"/>
                </a:solidFill>
              </a:rPr>
              <a:t> Rozkládáme sémém na sémata, ale rozbor není jednoznačný. Je to konstrukt vzniklý z porovnávání.</a:t>
            </a:r>
            <a:r>
              <a:rPr lang="cs-CZ" altLang="cs-CZ" sz="2400"/>
              <a:t> </a:t>
            </a:r>
          </a:p>
          <a:p>
            <a:pPr marL="341313" indent="-341313" eaLnBrk="1" hangingPunct="1">
              <a:spcBef>
                <a:spcPts val="600"/>
              </a:spcBef>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400"/>
          </a:p>
          <a:p>
            <a:pPr marL="341313" indent="-341313" eaLnBrk="1" hangingPunct="1">
              <a:spcBef>
                <a:spcPts val="60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4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a:extLst>
              <a:ext uri="{FF2B5EF4-FFF2-40B4-BE49-F238E27FC236}">
                <a16:creationId xmlns:a16="http://schemas.microsoft.com/office/drawing/2014/main" id="{D096215B-0673-4169-B62E-AF889D294CF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2400" b="1">
                <a:solidFill>
                  <a:srgbClr val="006666"/>
                </a:solidFill>
              </a:rPr>
              <a:t>Sémémy nejsou soubory sémat, ale podsoubory sémat popsané uvnitř souboru definic.</a:t>
            </a:r>
          </a:p>
        </p:txBody>
      </p:sp>
      <p:sp>
        <p:nvSpPr>
          <p:cNvPr id="51203" name="Rectangle 2">
            <a:extLst>
              <a:ext uri="{FF2B5EF4-FFF2-40B4-BE49-F238E27FC236}">
                <a16:creationId xmlns:a16="http://schemas.microsoft.com/office/drawing/2014/main" id="{1D3BA197-CC07-471B-855D-7732ED516CDA}"/>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Vysvětlení této definice na příkladu je poněkud složitější.</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Nejdříve si ukážeme proměnu ve VP (morfu).</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Poté teprve v OP (sémému).</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a:extLst>
              <a:ext uri="{FF2B5EF4-FFF2-40B4-BE49-F238E27FC236}">
                <a16:creationId xmlns:a16="http://schemas.microsoft.com/office/drawing/2014/main" id="{CF9BA9D9-94C7-4A3F-A3BD-C44F9E7C567C}"/>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Proměnlivost ve VP (morfu)</a:t>
            </a:r>
          </a:p>
        </p:txBody>
      </p:sp>
      <p:sp>
        <p:nvSpPr>
          <p:cNvPr id="53251" name="Rectangle 2">
            <a:extLst>
              <a:ext uri="{FF2B5EF4-FFF2-40B4-BE49-F238E27FC236}">
                <a16:creationId xmlns:a16="http://schemas.microsoft.com/office/drawing/2014/main" id="{5B033590-1ACF-4820-AEE6-844B363FA1D5}"/>
              </a:ext>
            </a:extLst>
          </p:cNvPr>
          <p:cNvSpPr>
            <a:spLocks noGrp="1" noChangeArrowheads="1"/>
          </p:cNvSpPr>
          <p:nvPr>
            <p:ph type="body" idx="4294967295"/>
          </p:nvPr>
        </p:nvSpPr>
        <p:spPr>
          <a:xfrm>
            <a:off x="838200" y="2362200"/>
            <a:ext cx="7693025" cy="3919538"/>
          </a:xfrm>
        </p:spPr>
        <p:txBody>
          <a:bodyPr/>
          <a:lstStyle/>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Např. koncovky:</a:t>
            </a:r>
          </a:p>
          <a:p>
            <a:pPr marL="741363" lvl="1" indent="-284163" eaLnBrk="1" hangingPunct="1">
              <a:lnSpc>
                <a:spcPct val="90000"/>
              </a:lnSpc>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a:t>
            </a:r>
            <a:r>
              <a:rPr lang="en-US" altLang="cs-CZ"/>
              <a:t>ø</a:t>
            </a:r>
          </a:p>
          <a:p>
            <a:pPr marL="741363" lvl="1" indent="-284163" eaLnBrk="1" hangingPunct="1">
              <a:lnSpc>
                <a:spcPct val="90000"/>
              </a:lnSpc>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Adam-a</a:t>
            </a:r>
          </a:p>
          <a:p>
            <a:pPr marL="741363" lvl="1" indent="-284163" eaLnBrk="1" hangingPunct="1">
              <a:lnSpc>
                <a:spcPct val="90000"/>
              </a:lnSpc>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Adam-ovi</a:t>
            </a:r>
          </a:p>
          <a:p>
            <a:pPr marL="741363" lvl="1" indent="-284163" eaLnBrk="1" hangingPunct="1">
              <a:lnSpc>
                <a:spcPct val="90000"/>
              </a:lnSpc>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Adam-em...</a:t>
            </a:r>
          </a:p>
          <a:p>
            <a:pPr marL="741363" lvl="1" indent="-284163" eaLnBrk="1" hangingPunct="1">
              <a:lnSpc>
                <a:spcPct val="90000"/>
              </a:lnSpc>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Toť lexikální jednotka (LJ) v systému.</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Různé projevy (alomorfy) téhož morfému.</a:t>
            </a:r>
          </a:p>
          <a:p>
            <a:pPr marL="341313" indent="-341313" eaLnBrk="1" hangingPunct="1">
              <a:lnSpc>
                <a:spcPct val="90000"/>
              </a:lnSpc>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cs-CZ"/>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5EE6ACDB-0119-4263-BED1-E7DE6320189F}"/>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Lemma</a:t>
            </a:r>
          </a:p>
        </p:txBody>
      </p:sp>
      <p:sp>
        <p:nvSpPr>
          <p:cNvPr id="29698" name="Rectangle 2">
            <a:extLst>
              <a:ext uri="{FF2B5EF4-FFF2-40B4-BE49-F238E27FC236}">
                <a16:creationId xmlns:a16="http://schemas.microsoft.com/office/drawing/2014/main" id="{46C652C2-7EC0-4792-86B8-D32D906ACF09}"/>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Při zaměření na abstraktní LJ-u (nezajímá mě v tuto chvíli zapojení ve větě, ale </a:t>
            </a:r>
            <a:r>
              <a:rPr lang="cs-CZ" altLang="cs-CZ" dirty="0" err="1"/>
              <a:t>abstr</a:t>
            </a:r>
            <a:r>
              <a:rPr lang="cs-CZ" altLang="cs-CZ" dirty="0"/>
              <a:t>. systém) se jedná o stále jeden morfém (jakkoliv se proměňují morfy).</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Vybereme tedy jednu reprezentativní podobu (tzv. slovníkové </a:t>
            </a:r>
            <a:r>
              <a:rPr lang="cs-CZ" altLang="cs-CZ" i="1" dirty="0"/>
              <a:t>lemma</a:t>
            </a:r>
            <a:r>
              <a:rPr lang="cs-CZ" altLang="cs-CZ" dirty="0"/>
              <a:t>): </a:t>
            </a:r>
            <a:r>
              <a:rPr lang="cs-CZ" altLang="cs-CZ" dirty="0" err="1">
                <a:effectLst>
                  <a:outerShdw blurRad="38100" dist="38100" dir="2700000" algn="tl">
                    <a:srgbClr val="C0C0C0"/>
                  </a:outerShdw>
                </a:effectLst>
              </a:rPr>
              <a:t>nom</a:t>
            </a:r>
            <a:r>
              <a:rPr lang="cs-CZ" altLang="cs-CZ" dirty="0">
                <a:effectLst>
                  <a:outerShdw blurRad="38100" dist="38100" dir="2700000" algn="tl">
                    <a:srgbClr val="C0C0C0"/>
                  </a:outerShdw>
                </a:effectLst>
              </a:rPr>
              <a:t>. </a:t>
            </a:r>
            <a:r>
              <a:rPr lang="cs-CZ" altLang="cs-CZ" dirty="0" err="1">
                <a:effectLst>
                  <a:outerShdw blurRad="38100" dist="38100" dir="2700000" algn="tl">
                    <a:srgbClr val="C0C0C0"/>
                  </a:outerShdw>
                </a:effectLst>
              </a:rPr>
              <a:t>sg</a:t>
            </a:r>
            <a:r>
              <a:rPr lang="cs-CZ" altLang="cs-CZ" dirty="0">
                <a:effectLst>
                  <a:outerShdw blurRad="38100" dist="38100" dir="2700000" algn="tl">
                    <a:srgbClr val="C0C0C0"/>
                  </a:outerShdw>
                </a:effectLst>
              </a:rPr>
              <a:t>.</a:t>
            </a:r>
            <a:r>
              <a:rPr lang="cs-CZ" altLang="cs-CZ" dirty="0"/>
              <a:t>, resp. </a:t>
            </a:r>
            <a:r>
              <a:rPr lang="cs-CZ" altLang="cs-CZ" dirty="0">
                <a:effectLst>
                  <a:outerShdw blurRad="38100" dist="38100" dir="2700000" algn="tl">
                    <a:srgbClr val="C0C0C0"/>
                  </a:outerShdw>
                </a:effectLst>
              </a:rPr>
              <a:t>infinitiv</a:t>
            </a:r>
            <a:r>
              <a:rPr lang="cs-CZ" altLang="cs-CZ" dirty="0"/>
              <a:t>, příp. </a:t>
            </a:r>
            <a:r>
              <a:rPr lang="cs-CZ" altLang="cs-CZ" dirty="0">
                <a:effectLst>
                  <a:outerShdw blurRad="38100" dist="38100" dir="2700000" algn="tl">
                    <a:srgbClr val="C0C0C0"/>
                  </a:outerShdw>
                </a:effectLst>
              </a:rPr>
              <a:t>1. os. </a:t>
            </a:r>
            <a:r>
              <a:rPr lang="cs-CZ" altLang="cs-CZ" dirty="0" err="1">
                <a:effectLst>
                  <a:outerShdw blurRad="38100" dist="38100" dir="2700000" algn="tl">
                    <a:srgbClr val="C0C0C0"/>
                  </a:outerShdw>
                </a:effectLst>
              </a:rPr>
              <a:t>sg</a:t>
            </a:r>
            <a:r>
              <a:rPr lang="cs-CZ" altLang="cs-CZ" dirty="0">
                <a:effectLst>
                  <a:outerShdw blurRad="38100" dist="38100" dir="2700000" algn="tl">
                    <a:srgbClr val="C0C0C0"/>
                  </a:outerShdw>
                </a:effectLst>
              </a:rPr>
              <a:t>.</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Taková je konvence – dohoda v lingvistické i široké veřejnosti.</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A2982E6E-0B50-4B9F-9C1E-4DEF64A3BD15}"/>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Proměnlivost v OP (sémému)</a:t>
            </a:r>
          </a:p>
        </p:txBody>
      </p:sp>
      <p:sp>
        <p:nvSpPr>
          <p:cNvPr id="57347" name="Rectangle 2">
            <a:extLst>
              <a:ext uri="{FF2B5EF4-FFF2-40B4-BE49-F238E27FC236}">
                <a16:creationId xmlns:a16="http://schemas.microsoft.com/office/drawing/2014/main" id="{F7376E64-784E-43E4-AED4-843871909A29}"/>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Sémém v abstr. systému je proměnlivý.</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Odhlížím přitom od vztahů ve větě (pohybuju se v abstr. systému, ne v konkr. textu), a ignoruju také gramatický obsah.</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Odhlížím od toho cíleně – z praktických důvodů, ale zároveň si musím být vědom toho, že tak činím; dát si pozor na ten optický klam, který vědomě vytvářím.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4F35A5B8-8C70-4F40-9495-42CDF3268C6C}"/>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K zamotané definici...</a:t>
            </a:r>
          </a:p>
        </p:txBody>
      </p:sp>
      <p:sp>
        <p:nvSpPr>
          <p:cNvPr id="59395" name="Rectangle 2">
            <a:extLst>
              <a:ext uri="{FF2B5EF4-FFF2-40B4-BE49-F238E27FC236}">
                <a16:creationId xmlns:a16="http://schemas.microsoft.com/office/drawing/2014/main" id="{FE7671DA-2191-4909-9CB0-D23BEE62C4A5}"/>
              </a:ext>
            </a:extLst>
          </p:cNvPr>
          <p:cNvSpPr>
            <a:spLocks noGrp="1" noChangeArrowheads="1"/>
          </p:cNvSpPr>
          <p:nvPr>
            <p:ph type="body" idx="4294967295"/>
          </p:nvPr>
        </p:nvSpPr>
        <p:spPr>
          <a:xfrm>
            <a:off x="838200" y="2362200"/>
            <a:ext cx="7693025" cy="3724275"/>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Znak neexistuje sám o sobě, ale oproti jiným znakům.</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To sousedství vypadá vždy radikálně jinak.</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i="1"/>
              <a:t>Adam</a:t>
            </a:r>
            <a:r>
              <a:rPr lang="cs-CZ" altLang="cs-CZ" sz="2400"/>
              <a:t> vs. </a:t>
            </a:r>
            <a:r>
              <a:rPr lang="cs-CZ" altLang="cs-CZ" sz="2400" i="1"/>
              <a:t>David, Ondřej, Marek</a:t>
            </a:r>
            <a:r>
              <a:rPr lang="cs-CZ" altLang="cs-CZ" sz="2400"/>
              <a:t>...</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i="1"/>
              <a:t>Generické séma</a:t>
            </a:r>
            <a:r>
              <a:rPr lang="cs-CZ" altLang="cs-CZ" sz="2400"/>
              <a:t> těchto morfémů (tedy </a:t>
            </a:r>
            <a:r>
              <a:rPr lang="cs-CZ" altLang="cs-CZ" sz="2400" i="1"/>
              <a:t>taxém</a:t>
            </a:r>
            <a:r>
              <a:rPr lang="cs-CZ" altLang="cs-CZ" sz="2400"/>
              <a:t>): Katedra českého jazyka a literatury.</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i="1"/>
              <a:t>Specifické séma </a:t>
            </a:r>
            <a:r>
              <a:rPr lang="cs-CZ" altLang="cs-CZ" sz="2400"/>
              <a:t>– každý z vyučujících má své specifikum: Adam (sltvba), David (drama)…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a:extLst>
              <a:ext uri="{FF2B5EF4-FFF2-40B4-BE49-F238E27FC236}">
                <a16:creationId xmlns:a16="http://schemas.microsoft.com/office/drawing/2014/main" id="{04BBB93D-731E-4E06-86E7-9056BACA8583}"/>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Zároveň...</a:t>
            </a:r>
          </a:p>
        </p:txBody>
      </p:sp>
      <p:sp>
        <p:nvSpPr>
          <p:cNvPr id="61443" name="Rectangle 2">
            <a:extLst>
              <a:ext uri="{FF2B5EF4-FFF2-40B4-BE49-F238E27FC236}">
                <a16:creationId xmlns:a16="http://schemas.microsoft.com/office/drawing/2014/main" id="{81935F34-C0BE-432A-8CB7-F0A8EF6351B3}"/>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Adam – první člověk;</a:t>
            </a:r>
          </a:p>
          <a:p>
            <a:pPr marL="741363" lvl="1" indent="-284163" eaLnBrk="1" hangingPunct="1">
              <a:lnSpc>
                <a:spcPct val="80000"/>
              </a:lnSpc>
              <a:spcBef>
                <a:spcPts val="45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ba člověk vůbec;</a:t>
            </a:r>
          </a:p>
          <a:p>
            <a:pPr marL="741363" lvl="1" indent="-284163" eaLnBrk="1" hangingPunct="1">
              <a:lnSpc>
                <a:spcPct val="80000"/>
              </a:lnSpc>
              <a:spcBef>
                <a:spcPts val="45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i="1"/>
              <a:t>Koupat se na Adama</a:t>
            </a:r>
            <a:r>
              <a:rPr lang="cs-CZ" altLang="cs-CZ" sz="1800"/>
              <a:t>.</a:t>
            </a:r>
          </a:p>
          <a:p>
            <a:pPr marL="741363" lvl="1" indent="-284163" eaLnBrk="1" hangingPunct="1">
              <a:lnSpc>
                <a:spcPct val="80000"/>
              </a:lnSpc>
              <a:spcBef>
                <a:spcPts val="45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různá sémata téhož morfu (odhlížíme-li od koncovek a gram.ktg.)</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David vs. Goliáš</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Otázka zní: patří tato sémata k vyučujícím z KČJL?</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Významové rysy /odvaha/, /víra/.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3AD8FC15-AA51-403C-A779-2A9A579A5FBF}"/>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Narativita</a:t>
            </a:r>
          </a:p>
        </p:txBody>
      </p:sp>
      <p:sp>
        <p:nvSpPr>
          <p:cNvPr id="8195" name="Rectangle 2">
            <a:extLst>
              <a:ext uri="{FF2B5EF4-FFF2-40B4-BE49-F238E27FC236}">
                <a16:creationId xmlns:a16="http://schemas.microsoft.com/office/drawing/2014/main" id="{4C7AE87D-8D05-4BAA-B748-BE4A1C99FFC1}"/>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Soubor formálních a/nebo tematických znaků, jímž se vyznačují vyprávění, resp. narativní texty a jímž se liší od jiných, ne-narativních druhu/žánrů (...) (Nünning: </a:t>
            </a:r>
            <a:r>
              <a:rPr lang="cs-CZ" altLang="cs-CZ" i="1"/>
              <a:t>Lexikon...</a:t>
            </a:r>
            <a:r>
              <a:rPr lang="cs-CZ" altLang="cs-CZ"/>
              <a:t>).</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rozdíl oproti popisům, úvahám ap. tkví v časově organizované dějové sekvenci;</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 této sekvenci dochází prostřednictvím </a:t>
            </a:r>
            <a:r>
              <a:rPr lang="cs-CZ" altLang="cs-CZ" i="1"/>
              <a:t>události</a:t>
            </a:r>
            <a:r>
              <a:rPr lang="cs-CZ" altLang="cs-CZ"/>
              <a:t> ke změně situace (</a:t>
            </a:r>
            <a:r>
              <a:rPr lang="cs-CZ" altLang="cs-CZ" i="1"/>
              <a:t>zápletka </a:t>
            </a:r>
            <a:r>
              <a:rPr lang="cs-CZ" altLang="cs-CZ"/>
              <a:t>– plot).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a:extLst>
              <a:ext uri="{FF2B5EF4-FFF2-40B4-BE49-F238E27FC236}">
                <a16:creationId xmlns:a16="http://schemas.microsoft.com/office/drawing/2014/main" id="{6C6F42AC-143B-44CE-B7FD-5A2E8BB4914A}"/>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Zpět k motanici...</a:t>
            </a:r>
          </a:p>
        </p:txBody>
      </p:sp>
      <p:sp>
        <p:nvSpPr>
          <p:cNvPr id="63491" name="Rectangle 2">
            <a:extLst>
              <a:ext uri="{FF2B5EF4-FFF2-40B4-BE49-F238E27FC236}">
                <a16:creationId xmlns:a16="http://schemas.microsoft.com/office/drawing/2014/main" id="{817D4769-91B0-4E6A-ADE0-DC7033400A98}"/>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 jako ‘první člověk’ do toho sémému patří...</a:t>
            </a:r>
          </a:p>
          <a:p>
            <a:pPr marL="341313" indent="-341313" eaLnBrk="1" hangingPunct="1">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Sémémy nejsou soubory sémat, ale podsoubory sémat popsané uvnitř souboru definic.</a:t>
            </a:r>
          </a:p>
          <a:p>
            <a:pPr marL="341313" indent="-341313" eaLnBrk="1" hangingPunct="1">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Znak lze vidět jen v nějakém vymezení.</a:t>
            </a:r>
          </a:p>
          <a:p>
            <a:pPr marL="341313" indent="-341313" eaLnBrk="1" hangingPunct="1">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Znak jen tak – nic není.</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a:extLst>
              <a:ext uri="{FF2B5EF4-FFF2-40B4-BE49-F238E27FC236}">
                <a16:creationId xmlns:a16="http://schemas.microsoft.com/office/drawing/2014/main" id="{80DBC015-64A8-4997-9FAD-0FA700E8CEC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Adam a Eva</a:t>
            </a:r>
          </a:p>
        </p:txBody>
      </p:sp>
      <p:sp>
        <p:nvSpPr>
          <p:cNvPr id="65539" name="Rectangle 2">
            <a:extLst>
              <a:ext uri="{FF2B5EF4-FFF2-40B4-BE49-F238E27FC236}">
                <a16:creationId xmlns:a16="http://schemas.microsoft.com/office/drawing/2014/main" id="{830B0288-1846-4196-AC80-37BE9562F0CD}"/>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Adam a Eva;</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první lidé, prvotní hřích, nahota...</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podstata onoho prvotního hříchu je nesexuální...</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až čas způsobuje proměnu postojů a představ, které jsou skryty za aferentními sématy;</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více viz kupř. Sokol, Jan. 2008. </a:t>
            </a:r>
            <a:r>
              <a:rPr lang="cs-CZ" altLang="cs-CZ" i="1"/>
              <a:t>Zůstat na zemi</a:t>
            </a:r>
            <a:r>
              <a:rPr lang="cs-CZ" altLang="cs-CZ"/>
              <a:t>. Edice Rozhovory nad biblí. Sv. 2. Praha: Vyšehrad, s. 11–25.</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a:extLst>
              <a:ext uri="{FF2B5EF4-FFF2-40B4-BE49-F238E27FC236}">
                <a16:creationId xmlns:a16="http://schemas.microsoft.com/office/drawing/2014/main" id="{757F2539-8DA5-4C96-84E0-48421807B87A}"/>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Séma</a:t>
            </a:r>
          </a:p>
        </p:txBody>
      </p:sp>
      <p:sp>
        <p:nvSpPr>
          <p:cNvPr id="67587" name="Rectangle 2">
            <a:extLst>
              <a:ext uri="{FF2B5EF4-FFF2-40B4-BE49-F238E27FC236}">
                <a16:creationId xmlns:a16="http://schemas.microsoft.com/office/drawing/2014/main" id="{AD8D818D-3EB9-432D-B1F2-905551BF3552}"/>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Séma je jednotka obsahové stránky morfému, tedy jednotka sémému </a:t>
            </a:r>
            <a:r>
              <a:rPr lang="cs-CZ" altLang="cs-CZ" sz="1800">
                <a:hlinkClick r:id=""/>
              </a:rPr>
              <a:t>[2]</a:t>
            </a:r>
            <a:r>
              <a:rPr lang="cs-CZ" altLang="cs-CZ" sz="1800"/>
              <a:t>, resp. distinktivní </a:t>
            </a:r>
            <a:r>
              <a:rPr lang="cs-CZ" altLang="cs-CZ" sz="1800">
                <a:hlinkClick r:id=""/>
              </a:rPr>
              <a:t>[3]</a:t>
            </a:r>
            <a:r>
              <a:rPr lang="cs-CZ" altLang="cs-CZ" sz="1800"/>
              <a:t> rys sémému. </a:t>
            </a:r>
          </a:p>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Do takovýchto rysů lze rozložit OP. </a:t>
            </a:r>
          </a:p>
          <a:p>
            <a:pPr marL="341313" indent="-341313" eaLnBrk="1" hangingPunct="1">
              <a:lnSpc>
                <a:spcPct val="80000"/>
              </a:lnSpc>
              <a:spcBef>
                <a:spcPts val="45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1800"/>
          </a:p>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Sémata rozlišujeme inherentní vs. aferentní, generická vs. specifická </a:t>
            </a:r>
            <a:br>
              <a:rPr lang="cs-CZ" altLang="cs-CZ" sz="1800"/>
            </a:br>
            <a:endParaRPr lang="cs-CZ" altLang="cs-CZ" sz="1800"/>
          </a:p>
          <a:p>
            <a:pPr marL="341313" indent="-341313" eaLnBrk="1" hangingPunct="1">
              <a:lnSpc>
                <a:spcPct val="80000"/>
              </a:lnSpc>
              <a:spcBef>
                <a:spcPts val="45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1800"/>
          </a:p>
          <a:p>
            <a:pPr marL="341313" indent="-341313" eaLnBrk="1" hangingPunct="1">
              <a:lnSpc>
                <a:spcPct val="80000"/>
              </a:lnSpc>
              <a:spcBef>
                <a:spcPts val="3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200">
                <a:hlinkClick r:id=""/>
              </a:rPr>
              <a:t>[2]</a:t>
            </a:r>
            <a:r>
              <a:rPr lang="cs-CZ" altLang="cs-CZ" sz="1200"/>
              <a:t> Není to však nezměnitelně hotový soubor sémat. Viz níže sémata inherentní a aferentní, resp. generická nebo specifická.</a:t>
            </a:r>
          </a:p>
          <a:p>
            <a:pPr marL="341313" indent="-341313" eaLnBrk="1" hangingPunct="1">
              <a:lnSpc>
                <a:spcPct val="80000"/>
              </a:lnSpc>
              <a:spcBef>
                <a:spcPts val="3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200"/>
              <a:t> </a:t>
            </a:r>
          </a:p>
          <a:p>
            <a:pPr marL="341313" indent="-341313" eaLnBrk="1" hangingPunct="1">
              <a:lnSpc>
                <a:spcPct val="80000"/>
              </a:lnSpc>
              <a:spcBef>
                <a:spcPts val="3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200"/>
              <a:t>[3] Zde se nabízí otázka, zda existuje nedistinktivní rys, složka, která neliší sémémy... Odpověď zní: ano. V případě, že neexistuje sémém, který se od daného sémému liší jen tím rysem. Resp. v daném jazyce nenajdeme dva morfémy, které se liší jen tímto rysem, např. „znečištění velkoměst“ vs. „mír“ (</a:t>
            </a:r>
            <a:r>
              <a:rPr lang="cs-CZ" altLang="cs-CZ" sz="1200" i="1"/>
              <a:t>holub</a:t>
            </a:r>
            <a:r>
              <a:rPr lang="cs-CZ" altLang="cs-CZ" sz="1200"/>
              <a:t> vs. </a:t>
            </a:r>
            <a:r>
              <a:rPr lang="cs-CZ" altLang="cs-CZ" sz="1200" i="1"/>
              <a:t>holubice</a:t>
            </a:r>
            <a:r>
              <a:rPr lang="cs-CZ" altLang="cs-CZ" sz="1200"/>
              <a:t>). (</a:t>
            </a:r>
            <a:r>
              <a:rPr lang="cs-CZ" altLang="cs-CZ" sz="1200" i="1"/>
              <a:t>Mansarda</a:t>
            </a:r>
            <a:r>
              <a:rPr lang="cs-CZ" altLang="cs-CZ" sz="1200"/>
              <a:t> je nositelem nedistinktivního rysu „malá“.) Přítomné nedistinktivní rysy mohou vytvářet systémy (např. </a:t>
            </a:r>
            <a:r>
              <a:rPr lang="cs-CZ" altLang="cs-CZ" sz="1200" i="1"/>
              <a:t>sňatek</a:t>
            </a:r>
            <a:r>
              <a:rPr lang="cs-CZ" altLang="cs-CZ" sz="1200"/>
              <a:t> vs. </a:t>
            </a:r>
            <a:r>
              <a:rPr lang="cs-CZ" altLang="cs-CZ" sz="1200" i="1"/>
              <a:t>svatba</a:t>
            </a:r>
            <a:r>
              <a:rPr lang="cs-CZ" altLang="cs-CZ" sz="120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a:extLst>
              <a:ext uri="{FF2B5EF4-FFF2-40B4-BE49-F238E27FC236}">
                <a16:creationId xmlns:a16="http://schemas.microsoft.com/office/drawing/2014/main" id="{C9E312A8-0D75-4EA3-9752-B8F8E69DDDFE}"/>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Oblast zkoumání</a:t>
            </a:r>
          </a:p>
        </p:txBody>
      </p:sp>
      <p:sp>
        <p:nvSpPr>
          <p:cNvPr id="69635" name="Rectangle 2">
            <a:extLst>
              <a:ext uri="{FF2B5EF4-FFF2-40B4-BE49-F238E27FC236}">
                <a16:creationId xmlns:a16="http://schemas.microsoft.com/office/drawing/2014/main" id="{C024F8FA-5D98-4697-8048-05E4F8A5F8F6}"/>
              </a:ext>
            </a:extLst>
          </p:cNvPr>
          <p:cNvSpPr>
            <a:spLocks noGrp="1" noChangeArrowheads="1"/>
          </p:cNvSpPr>
          <p:nvPr>
            <p:ph type="body" idx="4294967295"/>
          </p:nvPr>
        </p:nvSpPr>
        <p:spPr>
          <a:xfrm>
            <a:off x="838200" y="2362200"/>
            <a:ext cx="7693025" cy="3724275"/>
          </a:xfrm>
        </p:spPr>
        <p:txBody>
          <a:bodyPr/>
          <a:lstStyle/>
          <a:p>
            <a:pPr marL="379413" indent="-379413" eaLnBrk="1" hangingPunct="1">
              <a:lnSpc>
                <a:spcPct val="80000"/>
              </a:lnSpc>
              <a:spcBef>
                <a:spcPts val="500"/>
              </a:spcBef>
              <a:buClr>
                <a:srgbClr val="003366"/>
              </a:buClr>
              <a:buSzPct val="75000"/>
              <a:buFont typeface="Wingdings" panose="05000000000000000000" pitchFamily="2" charset="2"/>
              <a:buChar char=""/>
              <a:tabLst>
                <a:tab pos="949325" algn="l"/>
                <a:tab pos="1863725" algn="l"/>
                <a:tab pos="2778125" algn="l"/>
                <a:tab pos="3692525" algn="l"/>
                <a:tab pos="4606925" algn="l"/>
                <a:tab pos="5521325" algn="l"/>
                <a:tab pos="6435725" algn="l"/>
                <a:tab pos="7350125" algn="l"/>
                <a:tab pos="8264525" algn="l"/>
                <a:tab pos="9178925" algn="l"/>
                <a:tab pos="10093325" algn="l"/>
              </a:tabLst>
            </a:pPr>
            <a:r>
              <a:rPr lang="cs-CZ" altLang="cs-CZ" sz="2000"/>
              <a:t>Oblast zkoumání se tímto rozděluje na tři základní úrovně: </a:t>
            </a:r>
          </a:p>
          <a:p>
            <a:pPr marL="379413" indent="-379413" eaLnBrk="1" hangingPunct="1">
              <a:lnSpc>
                <a:spcPct val="80000"/>
              </a:lnSpc>
              <a:spcBef>
                <a:spcPts val="500"/>
              </a:spcBef>
              <a:buClr>
                <a:srgbClr val="003366"/>
              </a:buClr>
              <a:buSzPct val="75000"/>
              <a:buFont typeface="Arial" panose="020B0604020202020204" pitchFamily="34" charset="0"/>
              <a:buAutoNum type="arabicPeriod"/>
              <a:tabLst>
                <a:tab pos="949325" algn="l"/>
                <a:tab pos="1863725" algn="l"/>
                <a:tab pos="2778125" algn="l"/>
                <a:tab pos="3692525" algn="l"/>
                <a:tab pos="4606925" algn="l"/>
                <a:tab pos="5521325" algn="l"/>
                <a:tab pos="6435725" algn="l"/>
                <a:tab pos="7350125" algn="l"/>
                <a:tab pos="8264525" algn="l"/>
                <a:tab pos="9178925" algn="l"/>
                <a:tab pos="10093325" algn="l"/>
              </a:tabLst>
            </a:pPr>
            <a:r>
              <a:rPr lang="cs-CZ" altLang="cs-CZ" sz="2000" i="1"/>
              <a:t>Dialekt</a:t>
            </a:r>
            <a:r>
              <a:rPr lang="cs-CZ" altLang="cs-CZ" sz="2000"/>
              <a:t> – ve vědomém rozporu s českou terminologickou tradicí – stojí nad ostatními úrovněmi. Jde o soubor útvarů, jehož systémovým úkolem v případě češtiny je například i to, abychom dobře kombinovali spisovné a obecněčeské prostředky. </a:t>
            </a:r>
          </a:p>
          <a:p>
            <a:pPr marL="379413" indent="-379413" eaLnBrk="1" hangingPunct="1">
              <a:lnSpc>
                <a:spcPct val="80000"/>
              </a:lnSpc>
              <a:spcBef>
                <a:spcPts val="500"/>
              </a:spcBef>
              <a:buClr>
                <a:srgbClr val="003366"/>
              </a:buClr>
              <a:buSzPct val="75000"/>
              <a:buFont typeface="Arial" panose="020B0604020202020204" pitchFamily="34" charset="0"/>
              <a:buAutoNum type="arabicPeriod"/>
              <a:tabLst>
                <a:tab pos="949325" algn="l"/>
                <a:tab pos="1863725" algn="l"/>
                <a:tab pos="2778125" algn="l"/>
                <a:tab pos="3692525" algn="l"/>
                <a:tab pos="4606925" algn="l"/>
                <a:tab pos="5521325" algn="l"/>
                <a:tab pos="6435725" algn="l"/>
                <a:tab pos="7350125" algn="l"/>
                <a:tab pos="8264525" algn="l"/>
                <a:tab pos="9178925" algn="l"/>
                <a:tab pos="10093325" algn="l"/>
              </a:tabLst>
            </a:pPr>
            <a:r>
              <a:rPr lang="cs-CZ" altLang="cs-CZ" sz="2000" i="1"/>
              <a:t>Sociolekt</a:t>
            </a:r>
            <a:r>
              <a:rPr lang="cs-CZ" altLang="cs-CZ" sz="2000"/>
              <a:t> je soubor jazykových útvarů jedné society, ať už je vymezena jakkoliv </a:t>
            </a:r>
            <a:r>
              <a:rPr lang="cs-CZ" altLang="cs-CZ" sz="2000">
                <a:hlinkClick r:id=""/>
              </a:rPr>
              <a:t>[1]</a:t>
            </a:r>
            <a:r>
              <a:rPr lang="cs-CZ" altLang="cs-CZ" sz="2000"/>
              <a:t>. </a:t>
            </a:r>
          </a:p>
          <a:p>
            <a:pPr marL="379413" indent="-379413" eaLnBrk="1" hangingPunct="1">
              <a:lnSpc>
                <a:spcPct val="80000"/>
              </a:lnSpc>
              <a:spcBef>
                <a:spcPts val="500"/>
              </a:spcBef>
              <a:buClr>
                <a:srgbClr val="003366"/>
              </a:buClr>
              <a:buSzPct val="75000"/>
              <a:buFont typeface="Arial" panose="020B0604020202020204" pitchFamily="34" charset="0"/>
              <a:buAutoNum type="arabicPeriod"/>
              <a:tabLst>
                <a:tab pos="949325" algn="l"/>
                <a:tab pos="1863725" algn="l"/>
                <a:tab pos="2778125" algn="l"/>
                <a:tab pos="3692525" algn="l"/>
                <a:tab pos="4606925" algn="l"/>
                <a:tab pos="5521325" algn="l"/>
                <a:tab pos="6435725" algn="l"/>
                <a:tab pos="7350125" algn="l"/>
                <a:tab pos="8264525" algn="l"/>
                <a:tab pos="9178925" algn="l"/>
                <a:tab pos="10093325" algn="l"/>
              </a:tabLst>
            </a:pPr>
            <a:r>
              <a:rPr lang="cs-CZ" altLang="cs-CZ" sz="2000" i="1"/>
              <a:t>Idiolekt</a:t>
            </a:r>
            <a:r>
              <a:rPr lang="cs-CZ" altLang="cs-CZ" sz="2000"/>
              <a:t> je jazyk jednoho díla (spíše než jednoho člověka </a:t>
            </a:r>
            <a:r>
              <a:rPr lang="cs-CZ" altLang="cs-CZ" sz="2000">
                <a:hlinkClick r:id=""/>
              </a:rPr>
              <a:t>[2]</a:t>
            </a:r>
            <a:r>
              <a:rPr lang="cs-CZ" altLang="cs-CZ" sz="2000"/>
              <a:t>).</a:t>
            </a:r>
          </a:p>
          <a:p>
            <a:pPr marL="379413" indent="-379413" eaLnBrk="1" hangingPunct="1">
              <a:lnSpc>
                <a:spcPct val="80000"/>
              </a:lnSpc>
              <a:spcBef>
                <a:spcPts val="500"/>
              </a:spcBef>
              <a:buClr>
                <a:srgbClr val="003366"/>
              </a:buClr>
              <a:buSzPct val="75000"/>
              <a:buFont typeface="Wingdings" panose="05000000000000000000" pitchFamily="2" charset="2"/>
              <a:buChar char=""/>
              <a:tabLst>
                <a:tab pos="949325" algn="l"/>
                <a:tab pos="1863725" algn="l"/>
                <a:tab pos="2778125" algn="l"/>
                <a:tab pos="3692525" algn="l"/>
                <a:tab pos="4606925" algn="l"/>
                <a:tab pos="5521325" algn="l"/>
                <a:tab pos="6435725" algn="l"/>
                <a:tab pos="7350125" algn="l"/>
                <a:tab pos="8264525" algn="l"/>
                <a:tab pos="9178925" algn="l"/>
                <a:tab pos="10093325" algn="l"/>
              </a:tabLst>
            </a:pPr>
            <a:br>
              <a:rPr lang="cs-CZ" altLang="cs-CZ" sz="2000"/>
            </a:br>
            <a:r>
              <a:rPr lang="cs-CZ" altLang="cs-CZ" sz="2000">
                <a:hlinkClick r:id=""/>
              </a:rPr>
              <a:t>[1]</a:t>
            </a:r>
            <a:r>
              <a:rPr lang="cs-CZ" altLang="cs-CZ" sz="2000"/>
              <a:t> Česká tradice se zajímá o povahu komunit, ale stejně tak může zkoumat povahu souboru textů.</a:t>
            </a:r>
          </a:p>
          <a:p>
            <a:pPr marL="379413" indent="-379413" eaLnBrk="1" hangingPunct="1">
              <a:lnSpc>
                <a:spcPct val="80000"/>
              </a:lnSpc>
              <a:spcBef>
                <a:spcPts val="500"/>
              </a:spcBef>
              <a:buClr>
                <a:srgbClr val="003366"/>
              </a:buClr>
              <a:buSzPct val="75000"/>
              <a:buFont typeface="Wingdings" panose="05000000000000000000" pitchFamily="2" charset="2"/>
              <a:buChar char=""/>
              <a:tabLst>
                <a:tab pos="949325" algn="l"/>
                <a:tab pos="1863725" algn="l"/>
                <a:tab pos="2778125" algn="l"/>
                <a:tab pos="3692525" algn="l"/>
                <a:tab pos="4606925" algn="l"/>
                <a:tab pos="5521325" algn="l"/>
                <a:tab pos="6435725" algn="l"/>
                <a:tab pos="7350125" algn="l"/>
                <a:tab pos="8264525" algn="l"/>
                <a:tab pos="9178925" algn="l"/>
                <a:tab pos="10093325" algn="l"/>
              </a:tabLst>
            </a:pPr>
            <a:r>
              <a:rPr lang="cs-CZ" altLang="cs-CZ" sz="2000"/>
              <a:t>[2] Mluvčí jazyka disponuje více idiolekty.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57E0D0A1-2217-4D81-8286-5A1FBB699E3A}"/>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Inherentní vs. aferentní</a:t>
            </a:r>
          </a:p>
        </p:txBody>
      </p:sp>
      <p:sp>
        <p:nvSpPr>
          <p:cNvPr id="71683" name="Rectangle 2">
            <a:extLst>
              <a:ext uri="{FF2B5EF4-FFF2-40B4-BE49-F238E27FC236}">
                <a16:creationId xmlns:a16="http://schemas.microsoft.com/office/drawing/2014/main" id="{66545792-C299-48B5-AEB2-D23AA51D795B}"/>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Séma </a:t>
            </a:r>
            <a:r>
              <a:rPr lang="cs-CZ" altLang="cs-CZ" sz="2000" i="1"/>
              <a:t>inherentní</a:t>
            </a:r>
            <a:r>
              <a:rPr lang="cs-CZ" altLang="cs-CZ" sz="2000"/>
              <a:t> </a:t>
            </a:r>
            <a:r>
              <a:rPr lang="cs-CZ" altLang="cs-CZ" sz="2000">
                <a:hlinkClick r:id=""/>
              </a:rPr>
              <a:t>[1]</a:t>
            </a:r>
            <a:r>
              <a:rPr lang="cs-CZ" altLang="cs-CZ" sz="2000"/>
              <a:t> je přítomno ve všech systémech, resp. v systému nejšířeji uchopitelném – v dialektu. </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Aferentní</a:t>
            </a:r>
            <a:r>
              <a:rPr lang="cs-CZ" altLang="cs-CZ" sz="2000"/>
              <a:t> je přítomno jen v některých systémech a podsystémech: idiolektech a sociolektech. </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Úkolem selekce v OP je zjišťovat, které z oněch aferentních sémat skutečně je a které není přítomno v konkrétním textu. (Jazyk je postaven na kulturně-sociálních normách, jež zahrnují rozdělení na dialekty, sociolekty a idiolekty, tato problematika tedy zcela správně patří do jazykovědy.)</a:t>
            </a:r>
          </a:p>
          <a:p>
            <a:pPr marL="341313" indent="-341313" eaLnBrk="1" hangingPunct="1">
              <a:lnSpc>
                <a:spcPct val="8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br>
              <a:rPr lang="cs-CZ" altLang="cs-CZ" sz="2000"/>
            </a:br>
            <a:r>
              <a:rPr lang="cs-CZ" altLang="cs-CZ" sz="2000">
                <a:hlinkClick r:id=""/>
              </a:rPr>
              <a:t>[1]</a:t>
            </a:r>
            <a:r>
              <a:rPr lang="cs-CZ" altLang="cs-CZ" sz="2000"/>
              <a:t> Inherentní = v tom, uvnitř vězící, vlastní. V terminologii PLKu se označuje jako </a:t>
            </a:r>
            <a:r>
              <a:rPr lang="cs-CZ" altLang="cs-CZ" sz="2000" i="1"/>
              <a:t>centrální</a:t>
            </a:r>
            <a:r>
              <a:rPr lang="cs-CZ" altLang="cs-CZ" sz="2000"/>
              <a:t>. Oproti tomu aferentní = přídatný a v terminologii PLKu se používá pojem </a:t>
            </a:r>
            <a:r>
              <a:rPr lang="cs-CZ" altLang="cs-CZ" sz="2000" i="1"/>
              <a:t>periferní</a:t>
            </a:r>
            <a:r>
              <a:rPr lang="cs-CZ" altLang="cs-CZ" sz="200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a:extLst>
              <a:ext uri="{FF2B5EF4-FFF2-40B4-BE49-F238E27FC236}">
                <a16:creationId xmlns:a16="http://schemas.microsoft.com/office/drawing/2014/main" id="{018CD25C-6DBD-4F0E-BEC8-2C2990AF449C}"/>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Generické vs. specifické</a:t>
            </a:r>
          </a:p>
        </p:txBody>
      </p:sp>
      <p:sp>
        <p:nvSpPr>
          <p:cNvPr id="73731" name="Rectangle 2">
            <a:extLst>
              <a:ext uri="{FF2B5EF4-FFF2-40B4-BE49-F238E27FC236}">
                <a16:creationId xmlns:a16="http://schemas.microsoft.com/office/drawing/2014/main" id="{A8B69B17-858C-44B3-894A-16C13934C1C5}"/>
              </a:ext>
            </a:extLst>
          </p:cNvPr>
          <p:cNvSpPr>
            <a:spLocks noGrp="1" noChangeArrowheads="1"/>
          </p:cNvSpPr>
          <p:nvPr>
            <p:ph type="body" idx="4294967295"/>
          </p:nvPr>
        </p:nvSpPr>
        <p:spPr>
          <a:xfrm>
            <a:off x="838200" y="2362200"/>
            <a:ext cx="7693025" cy="3724275"/>
          </a:xfrm>
        </p:spPr>
        <p:txBody>
          <a:bodyPr/>
          <a:lstStyle/>
          <a:p>
            <a:pPr indent="-341313" eaLnBrk="1" hangingPunct="1">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a:t>Sémata se zde dělí na </a:t>
            </a:r>
            <a:r>
              <a:rPr lang="cs-CZ" altLang="cs-CZ" sz="2400" i="1"/>
              <a:t>generická</a:t>
            </a:r>
            <a:r>
              <a:rPr lang="cs-CZ" altLang="cs-CZ" sz="2400"/>
              <a:t> a </a:t>
            </a:r>
            <a:r>
              <a:rPr lang="cs-CZ" altLang="cs-CZ" sz="2400" i="1"/>
              <a:t>specifická.</a:t>
            </a:r>
          </a:p>
          <a:p>
            <a:pPr indent="-341313" eaLnBrk="1" hangingPunct="1">
              <a:lnSpc>
                <a:spcPct val="90000"/>
              </a:lnSpc>
              <a:spcBef>
                <a:spcPts val="600"/>
              </a:spcBef>
              <a:buClr>
                <a:srgbClr val="003366"/>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a:t>Příkladem generického sématu může být rys /náboženství/ u morfémů </a:t>
            </a:r>
            <a:r>
              <a:rPr lang="cs-CZ" altLang="cs-CZ" sz="2400" i="1"/>
              <a:t>svatba</a:t>
            </a:r>
            <a:r>
              <a:rPr lang="cs-CZ" altLang="cs-CZ" sz="2400"/>
              <a:t> a</a:t>
            </a:r>
            <a:r>
              <a:rPr lang="cs-CZ" altLang="cs-CZ" sz="2400" i="1"/>
              <a:t> pohřeb.</a:t>
            </a:r>
          </a:p>
          <a:p>
            <a:pPr indent="-341313" eaLnBrk="1" hangingPunct="1">
              <a:lnSpc>
                <a:spcPct val="90000"/>
              </a:lnSpc>
              <a:spcBef>
                <a:spcPts val="600"/>
              </a:spcBef>
              <a:buClr>
                <a:srgbClr val="003366"/>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a:t>Přítomnost či nepřítomnost tohoto generického sématu dokáže u těchto morfémů vybudit aferentní rys /církevní/ či /občanský/. </a:t>
            </a:r>
          </a:p>
          <a:p>
            <a:pPr indent="-341313" eaLnBrk="1" hangingPunct="1">
              <a:lnSpc>
                <a:spcPct val="90000"/>
              </a:lnSpc>
              <a:spcBef>
                <a:spcPts val="600"/>
              </a:spcBef>
              <a:buClr>
                <a:srgbClr val="003366"/>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a:t>S ohledem na generická sémata lze řešit mimo jiné např. homonymii – </a:t>
            </a:r>
            <a:r>
              <a:rPr lang="cs-CZ" altLang="cs-CZ" sz="2400" i="1"/>
              <a:t>pánev a lopatka</a:t>
            </a:r>
            <a:r>
              <a:rPr lang="cs-CZ" altLang="cs-CZ" sz="2400"/>
              <a:t>: /anatomie/ vs. /domácnost/; </a:t>
            </a:r>
            <a:r>
              <a:rPr lang="cs-CZ" altLang="cs-CZ" sz="2400" i="1"/>
              <a:t>chléb a víno</a:t>
            </a:r>
            <a:r>
              <a:rPr lang="cs-CZ" altLang="cs-CZ" sz="2400"/>
              <a:t>: /náboženství/ vs. /stravování/.</a:t>
            </a:r>
            <a:r>
              <a:rPr lang="cs-CZ" altLang="cs-CZ" sz="2400" b="1"/>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a:extLst>
              <a:ext uri="{FF2B5EF4-FFF2-40B4-BE49-F238E27FC236}">
                <a16:creationId xmlns:a16="http://schemas.microsoft.com/office/drawing/2014/main" id="{CA0AA18B-86A9-4394-970F-814C72DC6A5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Generické vs. specifické (2)</a:t>
            </a:r>
          </a:p>
        </p:txBody>
      </p:sp>
      <p:sp>
        <p:nvSpPr>
          <p:cNvPr id="75779" name="Rectangle 2">
            <a:extLst>
              <a:ext uri="{FF2B5EF4-FFF2-40B4-BE49-F238E27FC236}">
                <a16:creationId xmlns:a16="http://schemas.microsoft.com/office/drawing/2014/main" id="{A6CD2A2F-4A4F-4568-AC55-70402FE19F50}"/>
              </a:ext>
            </a:extLst>
          </p:cNvPr>
          <p:cNvSpPr>
            <a:spLocks noGrp="1" noChangeArrowheads="1"/>
          </p:cNvSpPr>
          <p:nvPr>
            <p:ph type="body" idx="4294967295"/>
          </p:nvPr>
        </p:nvSpPr>
        <p:spPr>
          <a:xfrm>
            <a:off x="838200" y="2362200"/>
            <a:ext cx="7693025" cy="3838575"/>
          </a:xfrm>
        </p:spPr>
        <p:txBody>
          <a:bodyPr/>
          <a:lstStyle/>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Z toho lze usoudit, že:</a:t>
            </a:r>
          </a:p>
          <a:p>
            <a:pPr marL="341313" indent="-341313" eaLnBrk="1" hangingPunct="1">
              <a:lnSpc>
                <a:spcPct val="80000"/>
              </a:lnSpc>
              <a:spcBef>
                <a:spcPts val="8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200" b="1"/>
              <a:t>Generické séma</a:t>
            </a:r>
            <a:r>
              <a:rPr lang="cs-CZ" altLang="cs-CZ" sz="3200"/>
              <a:t> označuje nějakou </a:t>
            </a:r>
            <a:r>
              <a:rPr lang="cs-CZ" altLang="cs-CZ" sz="3200" i="1"/>
              <a:t>třídu</a:t>
            </a:r>
            <a:r>
              <a:rPr lang="cs-CZ" altLang="cs-CZ" sz="3200"/>
              <a:t> (séma rodové). </a:t>
            </a:r>
          </a:p>
          <a:p>
            <a:pPr marL="341313" indent="-341313" eaLnBrk="1" hangingPunct="1">
              <a:lnSpc>
                <a:spcPct val="80000"/>
              </a:lnSpc>
              <a:spcBef>
                <a:spcPts val="8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200" b="1"/>
              <a:t>Specifické séma</a:t>
            </a:r>
            <a:r>
              <a:rPr lang="cs-CZ" altLang="cs-CZ" sz="3200"/>
              <a:t> oproti tomu označuje </a:t>
            </a:r>
            <a:r>
              <a:rPr lang="cs-CZ" altLang="cs-CZ" sz="3200" i="1"/>
              <a:t>jednotku</a:t>
            </a:r>
            <a:r>
              <a:rPr lang="cs-CZ" altLang="cs-CZ" sz="3200"/>
              <a:t> ve třídě (séma druhové). </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Třídu generických sémat sémému lze pojmenovat </a:t>
            </a:r>
            <a:r>
              <a:rPr lang="cs-CZ" altLang="cs-CZ" sz="2400" i="1"/>
              <a:t>klasém</a:t>
            </a:r>
            <a:r>
              <a:rPr lang="cs-CZ" altLang="cs-CZ" sz="2400"/>
              <a:t>. </a:t>
            </a:r>
          </a:p>
          <a:p>
            <a:pPr marL="341313" indent="-341313" eaLnBrk="1" hangingPunct="1">
              <a:lnSpc>
                <a:spcPct val="80000"/>
              </a:lnSpc>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Specifická sémata sémému lze shrnout pod termín </a:t>
            </a:r>
            <a:r>
              <a:rPr lang="cs-CZ" altLang="cs-CZ" sz="2400" i="1"/>
              <a:t>sémantém</a:t>
            </a:r>
            <a:r>
              <a:rPr lang="cs-CZ" altLang="cs-CZ" sz="2400"/>
              <a:t>.</a:t>
            </a:r>
          </a:p>
          <a:p>
            <a:pPr marL="341313" indent="-341313" eaLnBrk="1" hangingPunct="1">
              <a:lnSpc>
                <a:spcPct val="80000"/>
              </a:lnSpc>
              <a:spcBef>
                <a:spcPts val="60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 Box 1">
            <a:extLst>
              <a:ext uri="{FF2B5EF4-FFF2-40B4-BE49-F238E27FC236}">
                <a16:creationId xmlns:a16="http://schemas.microsoft.com/office/drawing/2014/main" id="{3FDCB5A7-0B91-40A7-91FF-BF6B1870448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Aktualizace vs. deaktualizace</a:t>
            </a:r>
          </a:p>
        </p:txBody>
      </p:sp>
      <p:sp>
        <p:nvSpPr>
          <p:cNvPr id="77827" name="Rectangle 2">
            <a:extLst>
              <a:ext uri="{FF2B5EF4-FFF2-40B4-BE49-F238E27FC236}">
                <a16:creationId xmlns:a16="http://schemas.microsoft.com/office/drawing/2014/main" id="{C0D99919-A501-4A9A-A4C0-B07765DE960A}"/>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Tento aparát něco aktualizuje a něco deaktualizuje. Pracujeme s morfémem, sémata jsou inherentní a aferentní a odtud vychází tato škála intenzity.</a:t>
            </a:r>
          </a:p>
          <a:p>
            <a:pPr marL="341313" indent="-341313" eaLnBrk="1" hangingPunct="1">
              <a:lnSpc>
                <a:spcPct val="90000"/>
              </a:lnSpc>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                                   text</a:t>
            </a:r>
          </a:p>
          <a:p>
            <a:pPr marL="341313" indent="-341313" eaLnBrk="1" hangingPunct="1">
              <a:lnSpc>
                <a:spcPct val="90000"/>
              </a:lnSpc>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                       </a:t>
            </a:r>
            <a:r>
              <a:rPr lang="cs-CZ" altLang="cs-CZ" i="1"/>
              <a:t>aktualizace</a:t>
            </a:r>
            <a:r>
              <a:rPr lang="cs-CZ" altLang="cs-CZ"/>
              <a:t> </a:t>
            </a:r>
            <a:r>
              <a:rPr lang="cs-CZ" altLang="cs-CZ" i="1"/>
              <a:t>deaktualizace</a:t>
            </a:r>
          </a:p>
          <a:p>
            <a:pPr marL="341313" indent="-341313" eaLnBrk="1" hangingPunct="1">
              <a:lnSpc>
                <a:spcPct val="90000"/>
              </a:lnSpc>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jazyk </a:t>
            </a:r>
            <a:r>
              <a:rPr lang="cs-CZ" altLang="cs-CZ" i="1"/>
              <a:t>inherence      </a:t>
            </a:r>
            <a:r>
              <a:rPr lang="cs-CZ" altLang="cs-CZ"/>
              <a:t>1                   3</a:t>
            </a:r>
          </a:p>
          <a:p>
            <a:pPr marL="341313" indent="-341313" eaLnBrk="1" hangingPunct="1">
              <a:lnSpc>
                <a:spcPct val="90000"/>
              </a:lnSpc>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i="1"/>
              <a:t>          aference        </a:t>
            </a:r>
            <a:r>
              <a:rPr lang="cs-CZ" altLang="cs-CZ"/>
              <a:t>2                   4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a:extLst>
              <a:ext uri="{FF2B5EF4-FFF2-40B4-BE49-F238E27FC236}">
                <a16:creationId xmlns:a16="http://schemas.microsoft.com/office/drawing/2014/main" id="{329FA54C-5537-462E-ABAA-A00E0FDE9469}"/>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200" b="1">
                <a:solidFill>
                  <a:srgbClr val="006666"/>
                </a:solidFill>
              </a:rPr>
              <a:t>Intensita (3) – Deaktualizace inherentního sématu</a:t>
            </a:r>
          </a:p>
        </p:txBody>
      </p:sp>
      <p:sp>
        <p:nvSpPr>
          <p:cNvPr id="79875" name="Rectangle 2">
            <a:extLst>
              <a:ext uri="{FF2B5EF4-FFF2-40B4-BE49-F238E27FC236}">
                <a16:creationId xmlns:a16="http://schemas.microsoft.com/office/drawing/2014/main" id="{9B1F38E8-90B2-4B91-950F-84C2D302B6AD}"/>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Zaměřím pozornost jinam do té míry, že si čtenář textu zprvu nevšimne, že má séma dané inherentní rysy.</a:t>
            </a:r>
          </a:p>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Např. V+W: píseň </a:t>
            </a:r>
            <a:r>
              <a:rPr lang="cs-CZ" altLang="cs-CZ" sz="1800" i="1"/>
              <a:t>Zlatá střední cesta</a:t>
            </a:r>
            <a:r>
              <a:rPr lang="cs-CZ" altLang="cs-CZ" sz="1800"/>
              <a:t> (z divadelní hry </a:t>
            </a:r>
            <a:r>
              <a:rPr lang="cs-CZ" altLang="cs-CZ" sz="1800" i="1"/>
              <a:t>Osel a stín</a:t>
            </a:r>
            <a:r>
              <a:rPr lang="cs-CZ" altLang="cs-CZ" sz="1800"/>
              <a:t>).</a:t>
            </a:r>
          </a:p>
          <a:p>
            <a:pPr marL="341313" indent="-341313" eaLnBrk="1" hangingPunct="1">
              <a:lnSpc>
                <a:spcPct val="80000"/>
              </a:lnSpc>
              <a:spcBef>
                <a:spcPts val="45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800"/>
              <a:t>Postavy:</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děd, vnuk (hoch), strýček, teta – rysy HUM+ (= lidské);</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osel, osel, vůl, kráva – rysy HUM-, ANIM+ (= nelidské, zvířecí, životnost lexikální, nikoliv gramatická – zkrátka: je to živé...)</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přenášení HUM+ na osla, vola a krávu;</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spásání trávy HUM-</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rozmluva s předky HUM+</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tedy: proměna inherentních sémat HUM a ANIM (plus minus);</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ve zvířectvu není: </a:t>
            </a:r>
            <a:r>
              <a:rPr lang="cs-CZ" altLang="cs-CZ" sz="1600" i="1"/>
              <a:t>svině</a:t>
            </a:r>
            <a:r>
              <a:rPr lang="cs-CZ" altLang="cs-CZ" sz="1600"/>
              <a:t> ani </a:t>
            </a:r>
            <a:r>
              <a:rPr lang="cs-CZ" altLang="cs-CZ" sz="1600" i="1"/>
              <a:t>bejk</a:t>
            </a:r>
            <a:r>
              <a:rPr lang="cs-CZ" altLang="cs-CZ" sz="1600"/>
              <a:t> – ti totiž nenesou séma /hloupost/;</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explicitně: všechna ostatní zvířata v textu zmíněná (resp. tyto morfémy) jsou nositeli sématu /hloupost/;</a:t>
            </a:r>
          </a:p>
          <a:p>
            <a:pPr marL="741363" lvl="1" indent="-284163" eaLnBrk="1" hangingPunct="1">
              <a:lnSpc>
                <a:spcPct val="80000"/>
              </a:lnSpc>
              <a:spcBef>
                <a:spcPts val="4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1600"/>
              <a:t>toť jejich generické séma;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a:extLst>
              <a:ext uri="{FF2B5EF4-FFF2-40B4-BE49-F238E27FC236}">
                <a16:creationId xmlns:a16="http://schemas.microsoft.com/office/drawing/2014/main" id="{D014FE2A-2153-476A-B370-819CF57C17B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a:solidFill>
                  <a:srgbClr val="006666"/>
                </a:solidFill>
              </a:rPr>
              <a:t>Vztahy mezi sématy</a:t>
            </a:r>
          </a:p>
        </p:txBody>
      </p:sp>
      <p:sp>
        <p:nvSpPr>
          <p:cNvPr id="81923" name="Rectangle 2">
            <a:extLst>
              <a:ext uri="{FF2B5EF4-FFF2-40B4-BE49-F238E27FC236}">
                <a16:creationId xmlns:a16="http://schemas.microsoft.com/office/drawing/2014/main" id="{8820A8BD-194A-48AC-B98A-32A3A47C979A}"/>
              </a:ext>
            </a:extLst>
          </p:cNvPr>
          <p:cNvSpPr>
            <a:spLocks noGrp="1" noChangeArrowheads="1"/>
          </p:cNvSpPr>
          <p:nvPr>
            <p:ph type="body" idx="4294967295"/>
          </p:nvPr>
        </p:nvSpPr>
        <p:spPr>
          <a:xfrm>
            <a:off x="838200" y="2362200"/>
            <a:ext cx="7693025" cy="3724275"/>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Mezi sématy lze rozlišovat několik druhů vztahů: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aglomerace, selekce, komutace, isotopie a alotopie.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b="1"/>
              <a:t>Aglomerace</a:t>
            </a:r>
            <a:r>
              <a:rPr lang="cs-CZ" altLang="cs-CZ" sz="2400"/>
              <a:t> je shromažďování sémat (ani ne ve smyslu </a:t>
            </a:r>
            <a:r>
              <a:rPr lang="cs-CZ" altLang="cs-CZ" sz="2400" i="1"/>
              <a:t>aditivity</a:t>
            </a:r>
            <a:r>
              <a:rPr lang="cs-CZ" altLang="cs-CZ" sz="2400"/>
              <a:t>, ale právě </a:t>
            </a:r>
            <a:r>
              <a:rPr lang="cs-CZ" altLang="cs-CZ" sz="2400" i="1"/>
              <a:t>aglomerace</a:t>
            </a:r>
            <a:r>
              <a:rPr lang="cs-CZ" altLang="cs-CZ" sz="2400"/>
              <a:t>). </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Selekci a komutaci (viz výše).</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Zbývá isotopie a alotopie.</a:t>
            </a:r>
          </a:p>
          <a:p>
            <a:pPr marL="341313" indent="-341313" eaLnBrk="1" hangingPunct="1">
              <a:spcBef>
                <a:spcPts val="600"/>
              </a:spcBef>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193F79FB-EF83-4B70-8425-E1870C8AF50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200" b="1">
                <a:solidFill>
                  <a:srgbClr val="006666"/>
                </a:solidFill>
              </a:rPr>
              <a:t>Naratologický přístup k interpretaci textu</a:t>
            </a:r>
          </a:p>
        </p:txBody>
      </p:sp>
      <p:sp>
        <p:nvSpPr>
          <p:cNvPr id="10243" name="Rectangle 2">
            <a:extLst>
              <a:ext uri="{FF2B5EF4-FFF2-40B4-BE49-F238E27FC236}">
                <a16:creationId xmlns:a16="http://schemas.microsoft.com/office/drawing/2014/main" id="{7F0672E8-1AEE-4ED2-BA00-0806341EFDCD}"/>
              </a:ext>
            </a:extLst>
          </p:cNvPr>
          <p:cNvSpPr>
            <a:spLocks noGrp="1" noChangeArrowheads="1"/>
          </p:cNvSpPr>
          <p:nvPr>
            <p:ph type="body" idx="4294967295"/>
          </p:nvPr>
        </p:nvSpPr>
        <p:spPr>
          <a:xfrm>
            <a:off x="838200" y="2362200"/>
            <a:ext cx="7693025" cy="3724275"/>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Nachází v textu kategorie jako:</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čas</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prostor</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vypravěč</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postavy</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Zástupci tohoto přístupu:</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Umberto Eco</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Lubomír Doležel</a:t>
            </a:r>
          </a:p>
          <a:p>
            <a:pPr marL="741363" lvl="1" indent="-284163" eaLnBrk="1" hangingPunct="1">
              <a:spcBef>
                <a:spcPts val="500"/>
              </a:spcBef>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Bohumil Fořt ad.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a:extLst>
              <a:ext uri="{FF2B5EF4-FFF2-40B4-BE49-F238E27FC236}">
                <a16:creationId xmlns:a16="http://schemas.microsoft.com/office/drawing/2014/main" id="{747EE5F0-7159-483F-ACF9-BCB830930D9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Isotopie</a:t>
            </a:r>
          </a:p>
        </p:txBody>
      </p:sp>
      <p:sp>
        <p:nvSpPr>
          <p:cNvPr id="83971" name="Rectangle 2">
            <a:extLst>
              <a:ext uri="{FF2B5EF4-FFF2-40B4-BE49-F238E27FC236}">
                <a16:creationId xmlns:a16="http://schemas.microsoft.com/office/drawing/2014/main" id="{50D89599-9E5E-4599-A595-BE0E337F78FD}"/>
              </a:ext>
            </a:extLst>
          </p:cNvPr>
          <p:cNvSpPr>
            <a:spLocks noGrp="1" noChangeArrowheads="1"/>
          </p:cNvSpPr>
          <p:nvPr>
            <p:ph type="body" idx="4294967295"/>
          </p:nvPr>
        </p:nvSpPr>
        <p:spPr>
          <a:xfrm>
            <a:off x="838200" y="2362200"/>
            <a:ext cx="7693025" cy="3724275"/>
          </a:xfrm>
        </p:spPr>
        <p:txBody>
          <a:bodyPr/>
          <a:lstStyle/>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i="1"/>
              <a:t>Isotopie</a:t>
            </a:r>
            <a:r>
              <a:rPr lang="cs-CZ" altLang="cs-CZ" sz="2400"/>
              <a:t> je účinek opakovaného syntagmatické výskytu téhož sématu, resp. </a:t>
            </a:r>
            <a:r>
              <a:rPr lang="cs-CZ" altLang="cs-CZ" sz="2400" i="1"/>
              <a:t>účinek souvýskytu určitého sématu v různých sémémech</a:t>
            </a:r>
            <a:r>
              <a:rPr lang="cs-CZ" altLang="cs-CZ" sz="2400"/>
              <a:t>.</a:t>
            </a:r>
          </a:p>
          <a:p>
            <a:pPr marL="341313" indent="-341313" eaLnBrk="1" hangingPunct="1">
              <a:spcBef>
                <a:spcPts val="6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400"/>
              <a:t>V posloupnosti morfémů vyhledávám totožnost sématu (záměr v textu). Vztah ekvivalence mezi sémémy zakládá právě ono opakující se séma. Isotopie má ambici postihnout celý text, přičemž je pro ni lhostejno, zda je séma inherentní či aferentní nebo generické či specifické.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Text Box 1">
            <a:extLst>
              <a:ext uri="{FF2B5EF4-FFF2-40B4-BE49-F238E27FC236}">
                <a16:creationId xmlns:a16="http://schemas.microsoft.com/office/drawing/2014/main" id="{2E23ED7E-8525-45EB-B4C9-190F1B6CAF3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Alotopie</a:t>
            </a:r>
          </a:p>
        </p:txBody>
      </p:sp>
      <p:sp>
        <p:nvSpPr>
          <p:cNvPr id="86019" name="Rectangle 2">
            <a:extLst>
              <a:ext uri="{FF2B5EF4-FFF2-40B4-BE49-F238E27FC236}">
                <a16:creationId xmlns:a16="http://schemas.microsoft.com/office/drawing/2014/main" id="{1EF1B4B7-54FA-4F45-8B1C-A827B5DF1354}"/>
              </a:ext>
            </a:extLst>
          </p:cNvPr>
          <p:cNvSpPr>
            <a:spLocks noGrp="1" noChangeArrowheads="1"/>
          </p:cNvSpPr>
          <p:nvPr>
            <p:ph type="body" idx="4294967295"/>
          </p:nvPr>
        </p:nvSpPr>
        <p:spPr>
          <a:xfrm>
            <a:off x="827088" y="23495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alotopie je </a:t>
            </a:r>
            <a:r>
              <a:rPr lang="cs-CZ" altLang="cs-CZ" i="1"/>
              <a:t>různomístnost</a:t>
            </a:r>
            <a:r>
              <a:rPr lang="cs-CZ" altLang="cs-CZ"/>
              <a:t>; </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vztah výlučnosti mezi sémémy, které obsahují nekompatibilní sémata (např. </a:t>
            </a:r>
            <a:r>
              <a:rPr lang="cs-CZ" altLang="cs-CZ" i="1"/>
              <a:t>Ten chlap je baba</a:t>
            </a:r>
            <a:r>
              <a:rPr lang="cs-CZ" altLang="cs-CZ"/>
              <a:t>.)</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Alotopie je důležitá, ba nutná proto, aby byla vidět totožnost jiných sémémů. </a:t>
            </a:r>
          </a:p>
          <a:p>
            <a:pPr marL="341313" indent="-341313" eaLnBrk="1" hangingPunct="1">
              <a:buClr>
                <a:srgbClr val="003366"/>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Text Box 1">
            <a:extLst>
              <a:ext uri="{FF2B5EF4-FFF2-40B4-BE49-F238E27FC236}">
                <a16:creationId xmlns:a16="http://schemas.microsoft.com/office/drawing/2014/main" id="{931C6CC5-472B-45EC-8068-5D2A55F54E43}"/>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Sémantika ve srovnání s biologií</a:t>
            </a:r>
          </a:p>
        </p:txBody>
      </p:sp>
      <p:sp>
        <p:nvSpPr>
          <p:cNvPr id="88067" name="Rectangle 2">
            <a:extLst>
              <a:ext uri="{FF2B5EF4-FFF2-40B4-BE49-F238E27FC236}">
                <a16:creationId xmlns:a16="http://schemas.microsoft.com/office/drawing/2014/main" id="{55E4EBA9-795B-4F55-AEE4-D49841B47E12}"/>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Pokud se na text podíváte optikou isotopického aparátu, můžete objevit do té doby neviděné. </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Podobně jako se v biologii zkoumají preparáty přes mikroskop. Bez mikroskopu také neuvidíte to, co s mikroskopem.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Text Box 1">
            <a:extLst>
              <a:ext uri="{FF2B5EF4-FFF2-40B4-BE49-F238E27FC236}">
                <a16:creationId xmlns:a16="http://schemas.microsoft.com/office/drawing/2014/main" id="{81EC5678-ECA4-4095-ACA3-BEB7D75D074D}"/>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Závěr</a:t>
            </a:r>
          </a:p>
        </p:txBody>
      </p:sp>
      <p:sp>
        <p:nvSpPr>
          <p:cNvPr id="90115" name="Rectangle 2">
            <a:extLst>
              <a:ext uri="{FF2B5EF4-FFF2-40B4-BE49-F238E27FC236}">
                <a16:creationId xmlns:a16="http://schemas.microsoft.com/office/drawing/2014/main" id="{ABDDB73E-E981-49CF-8DD0-66E87222D386}"/>
              </a:ext>
            </a:extLst>
          </p:cNvPr>
          <p:cNvSpPr>
            <a:spLocks noGrp="1" noChangeArrowheads="1"/>
          </p:cNvSpPr>
          <p:nvPr>
            <p:ph type="body" idx="4294967295"/>
          </p:nvPr>
        </p:nvSpPr>
        <p:spPr>
          <a:xfrm>
            <a:off x="838200" y="2362200"/>
            <a:ext cx="7693025" cy="3724275"/>
          </a:xfrm>
        </p:spPr>
        <p:txBody>
          <a:bodyPr/>
          <a:lstStyle/>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Rozdíl narativního a topického pohledu na texty.</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Pojmy:</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morfém;</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morf; </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sémém; </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séma;</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i="1"/>
              <a:t>isotopie</a:t>
            </a:r>
            <a:r>
              <a:rPr lang="cs-CZ" altLang="cs-CZ" sz="2000"/>
              <a:t>.</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To jsou ty hlavní pojmy, ve kterých je nutno se zorientovat.</a:t>
            </a:r>
          </a:p>
          <a:p>
            <a:pPr marL="341313" indent="-341313" eaLnBrk="1" hangingPunct="1">
              <a:lnSpc>
                <a:spcPct val="90000"/>
              </a:lnSpc>
              <a:spcBef>
                <a:spcPts val="500"/>
              </a:spcBef>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000"/>
              <a:t>Tyto pojmy jsou součástí aparátu, který dokáže vyložit (v rukou zkušeného čtenáře), o čem text je.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Text Box 1">
            <a:extLst>
              <a:ext uri="{FF2B5EF4-FFF2-40B4-BE49-F238E27FC236}">
                <a16:creationId xmlns:a16="http://schemas.microsoft.com/office/drawing/2014/main" id="{97F5D81F-8100-49A5-89C1-F3F38CBDA5B8}"/>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200" b="1">
                <a:solidFill>
                  <a:srgbClr val="006666"/>
                </a:solidFill>
              </a:rPr>
              <a:t>Narativní vs. topický přístup k textu</a:t>
            </a:r>
            <a:br>
              <a:rPr lang="cs-CZ" altLang="cs-CZ" sz="3200" b="1">
                <a:solidFill>
                  <a:srgbClr val="006666"/>
                </a:solidFill>
              </a:rPr>
            </a:br>
            <a:endParaRPr lang="cs-CZ" altLang="cs-CZ" sz="3200" b="1">
              <a:solidFill>
                <a:srgbClr val="006666"/>
              </a:solidFill>
            </a:endParaRPr>
          </a:p>
        </p:txBody>
      </p:sp>
      <p:sp>
        <p:nvSpPr>
          <p:cNvPr id="12291" name="Rectangle 2">
            <a:extLst>
              <a:ext uri="{FF2B5EF4-FFF2-40B4-BE49-F238E27FC236}">
                <a16:creationId xmlns:a16="http://schemas.microsoft.com/office/drawing/2014/main" id="{DD56E80D-B4BD-4FE6-BF38-F272D8EA8EB1}"/>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Eco, Doležel... vs. Rastier, Hoskovec...</a:t>
            </a:r>
          </a:p>
          <a:p>
            <a:pPr marL="341313" indent="-34131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kategorie jako postava, vypravěč, prostor a čas...</a:t>
            </a:r>
          </a:p>
          <a:p>
            <a:pPr marL="341313" indent="-34131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vs.</a:t>
            </a:r>
          </a:p>
          <a:p>
            <a:pPr marL="341313" indent="-34131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kategorie jako znak, morfém, sémém...</a:t>
            </a:r>
          </a:p>
          <a:p>
            <a:pPr marL="341313" indent="-341313" eaLnBrk="1" hangingPunct="1">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 Box 1">
            <a:extLst>
              <a:ext uri="{FF2B5EF4-FFF2-40B4-BE49-F238E27FC236}">
                <a16:creationId xmlns:a16="http://schemas.microsoft.com/office/drawing/2014/main" id="{40C3D491-753D-4554-A1AA-A504FC52D2F9}"/>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Topický přístup</a:t>
            </a:r>
          </a:p>
        </p:txBody>
      </p:sp>
      <p:sp>
        <p:nvSpPr>
          <p:cNvPr id="14339" name="Rectangle 2">
            <a:extLst>
              <a:ext uri="{FF2B5EF4-FFF2-40B4-BE49-F238E27FC236}">
                <a16:creationId xmlns:a16="http://schemas.microsoft.com/office/drawing/2014/main" id="{4C66D111-2BFF-41C8-9A62-005CFFED59C5}"/>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Topika (řecky </a:t>
            </a:r>
            <a:r>
              <a:rPr lang="cs-CZ" altLang="cs-CZ" i="1"/>
              <a:t>topos</a:t>
            </a:r>
            <a:r>
              <a:rPr lang="cs-CZ" altLang="cs-CZ"/>
              <a:t> = místo, lat. </a:t>
            </a:r>
            <a:r>
              <a:rPr lang="cs-CZ" altLang="cs-CZ" i="1"/>
              <a:t>locus communis</a:t>
            </a:r>
            <a:r>
              <a:rPr lang="cs-CZ" altLang="cs-CZ"/>
              <a:t>): </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pův. důkazný prostředek; „naleziště“ důkazů či argumentů, které lze používat při proslovu (srv. Aristoteles: </a:t>
            </a:r>
            <a:r>
              <a:rPr lang="cs-CZ" altLang="cs-CZ" i="1"/>
              <a:t>Topika</a:t>
            </a:r>
            <a:r>
              <a:rPr lang="cs-CZ" altLang="cs-CZ"/>
              <a:t>);</a:t>
            </a:r>
          </a:p>
          <a:p>
            <a:pPr marL="741363" lvl="1" indent="-284163" eaLnBrk="1" hangingPunct="1">
              <a:buClr>
                <a:srgbClr val="003366"/>
              </a:buClr>
              <a:buSzPct val="75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Curtius: </a:t>
            </a:r>
            <a:r>
              <a:rPr lang="cs-CZ" altLang="cs-CZ" i="1"/>
              <a:t>topoi</a:t>
            </a:r>
            <a:r>
              <a:rPr lang="cs-CZ" altLang="cs-CZ"/>
              <a:t> = ustálená klišé či myšlenková a výrazová schémata; např. topos skromnosti; topické metafory: metafora života jako plavby na lodi či světa jako divadla; topos puer senex.</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BBE1660A-8A4B-4D73-BDC5-B2D65FF3FE96}"/>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Topickým přístupem: IS</a:t>
            </a:r>
          </a:p>
        </p:txBody>
      </p:sp>
      <p:sp>
        <p:nvSpPr>
          <p:cNvPr id="16387" name="Rectangle 2">
            <a:extLst>
              <a:ext uri="{FF2B5EF4-FFF2-40B4-BE49-F238E27FC236}">
                <a16:creationId xmlns:a16="http://schemas.microsoft.com/office/drawing/2014/main" id="{344F3391-19BA-4CB7-8AFC-433162652DD2}"/>
              </a:ext>
            </a:extLst>
          </p:cNvPr>
          <p:cNvSpPr>
            <a:spLocks noGrp="1" noChangeArrowheads="1"/>
          </p:cNvSpPr>
          <p:nvPr>
            <p:ph type="body" idx="4294967295"/>
          </p:nvPr>
        </p:nvSpPr>
        <p:spPr>
          <a:xfrm>
            <a:off x="838200" y="2362200"/>
            <a:ext cx="7693025" cy="3724275"/>
          </a:xfrm>
        </p:spPr>
        <p:txBody>
          <a:bodyPr/>
          <a:lstStyle/>
          <a:p>
            <a:pPr marL="531813" indent="-531813" eaLnBrk="1" hangingPunct="1">
              <a:buClr>
                <a:srgbClr val="003366"/>
              </a:buClr>
              <a:buSzPct val="75000"/>
              <a:buFont typeface="Wingdings" panose="05000000000000000000" pitchFamily="2" charset="2"/>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cs-CZ" altLang="cs-CZ"/>
              <a:t>IS = interpretační sémantika;</a:t>
            </a:r>
          </a:p>
          <a:p>
            <a:pPr marL="531813" indent="-531813" eaLnBrk="1" hangingPunct="1">
              <a:buClr>
                <a:srgbClr val="003366"/>
              </a:buClr>
              <a:buSzPct val="75000"/>
              <a:buFont typeface="Wingdings" panose="05000000000000000000" pitchFamily="2" charset="2"/>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cs-CZ" altLang="cs-CZ"/>
              <a:t>Francois Rastier: </a:t>
            </a:r>
            <a:r>
              <a:rPr lang="cs-CZ" altLang="cs-CZ" i="1"/>
              <a:t>Sens et textualité. / Meaning and Textuality</a:t>
            </a:r>
            <a:r>
              <a:rPr lang="cs-CZ" altLang="cs-CZ"/>
              <a:t>.</a:t>
            </a:r>
          </a:p>
          <a:p>
            <a:pPr marL="531813" indent="-531813" eaLnBrk="1" hangingPunct="1">
              <a:buClr>
                <a:srgbClr val="003366"/>
              </a:buClr>
              <a:buSzPct val="75000"/>
              <a:buFont typeface="Wingdings" panose="05000000000000000000" pitchFamily="2" charset="2"/>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cs-CZ" altLang="cs-CZ"/>
              <a:t>Dvě základní teze:</a:t>
            </a:r>
          </a:p>
          <a:p>
            <a:pPr marL="531813" indent="-531813" eaLnBrk="1" hangingPunct="1">
              <a:buClr>
                <a:srgbClr val="003366"/>
              </a:buClr>
              <a:buSzPct val="75000"/>
              <a:buFont typeface="Arial" panose="020B0604020202020204" pitchFamily="34"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pPr>
            <a:r>
              <a:rPr lang="cs-CZ" altLang="cs-CZ"/>
              <a:t>text nemůže být redukován na soubor vět;</a:t>
            </a:r>
          </a:p>
          <a:p>
            <a:pPr marL="531813" indent="-531813" eaLnBrk="1" hangingPunct="1">
              <a:buClr>
                <a:srgbClr val="003366"/>
              </a:buClr>
              <a:buSzPct val="75000"/>
              <a:buFont typeface="Arial" panose="020B0604020202020204" pitchFamily="34"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pPr>
            <a:r>
              <a:rPr lang="cs-CZ" altLang="cs-CZ"/>
              <a:t>text nepředstavuje pouze empirický, ale zároveň jediný předmět studia lingvistiky.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BE40F1F0-6C32-4462-ADB2-A16170467881}"/>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IS</a:t>
            </a:r>
          </a:p>
        </p:txBody>
      </p:sp>
      <p:sp>
        <p:nvSpPr>
          <p:cNvPr id="18435" name="Rectangle 2">
            <a:extLst>
              <a:ext uri="{FF2B5EF4-FFF2-40B4-BE49-F238E27FC236}">
                <a16:creationId xmlns:a16="http://schemas.microsoft.com/office/drawing/2014/main" id="{A32EA66E-D9F6-484F-8B49-4F0EC2B60E6B}"/>
              </a:ext>
            </a:extLst>
          </p:cNvPr>
          <p:cNvSpPr>
            <a:spLocks noGrp="1" noChangeArrowheads="1"/>
          </p:cNvSpPr>
          <p:nvPr>
            <p:ph type="body" idx="4294967295"/>
          </p:nvPr>
        </p:nvSpPr>
        <p:spPr>
          <a:xfrm>
            <a:off x="838200" y="2362200"/>
            <a:ext cx="7693025" cy="3724275"/>
          </a:xfrm>
        </p:spPr>
        <p:txBody>
          <a:bodyPr/>
          <a:lstStyle/>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Interpretační sémantika je:</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sémantika postavená na interpretaci znaků.</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Bere v potaz elementární jazykové znaky. </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Znak je zde pojat bifaciálně a zkoumán diferenčně.</a:t>
            </a:r>
          </a:p>
          <a:p>
            <a:pPr marL="341313" indent="-341313" eaLnBrk="1" hangingPunct="1">
              <a:buClr>
                <a:srgbClr val="003366"/>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Co to znamená?</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a:extLst>
              <a:ext uri="{FF2B5EF4-FFF2-40B4-BE49-F238E27FC236}">
                <a16:creationId xmlns:a16="http://schemas.microsoft.com/office/drawing/2014/main" id="{F945E503-41F5-4769-966F-AE355ED21C4B}"/>
              </a:ext>
            </a:extLst>
          </p:cNvPr>
          <p:cNvSpPr txBox="1">
            <a:spLocks noChangeArrowheads="1"/>
          </p:cNvSpPr>
          <p:nvPr/>
        </p:nvSpPr>
        <p:spPr bwMode="auto">
          <a:xfrm>
            <a:off x="833438" y="833438"/>
            <a:ext cx="7780337"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3366"/>
                </a:solidFill>
                <a:latin typeface="Arial" panose="020B0604020202020204" pitchFamily="34" charset="0"/>
                <a:cs typeface="Arial" panose="020B0604020202020204" pitchFamily="34" charset="0"/>
              </a:defRPr>
            </a:lvl1pPr>
            <a:lvl2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3366"/>
                </a:solidFill>
                <a:latin typeface="Arial" panose="020B0604020202020204" pitchFamily="34" charset="0"/>
                <a:cs typeface="Arial" panose="020B0604020202020204" pitchFamily="34" charset="0"/>
              </a:defRPr>
            </a:lvl2pPr>
            <a:lvl3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3366"/>
                </a:solidFill>
                <a:latin typeface="Arial" panose="020B0604020202020204" pitchFamily="34" charset="0"/>
                <a:cs typeface="Arial" panose="020B0604020202020204" pitchFamily="34" charset="0"/>
              </a:defRPr>
            </a:lvl3pPr>
            <a:lvl4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4pPr>
            <a:lvl5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5pPr>
            <a:lvl6pPr marL="25146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6pPr>
            <a:lvl7pPr marL="29718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7pPr>
            <a:lvl8pPr marL="34290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8pPr>
            <a:lvl9pPr marL="3886200" indent="-228600" defTabSz="449263" eaLnBrk="0" fontAlgn="base" hangingPunct="0">
              <a:spcBef>
                <a:spcPts val="4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3366"/>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FontTx/>
              <a:buNone/>
            </a:pPr>
            <a:r>
              <a:rPr lang="cs-CZ" altLang="cs-CZ" sz="3600" b="1">
                <a:solidFill>
                  <a:srgbClr val="006666"/>
                </a:solidFill>
              </a:rPr>
              <a:t>Znak – jednota výrazu a obsahu</a:t>
            </a:r>
          </a:p>
        </p:txBody>
      </p:sp>
      <p:sp>
        <p:nvSpPr>
          <p:cNvPr id="20483" name="Rectangle 2">
            <a:extLst>
              <a:ext uri="{FF2B5EF4-FFF2-40B4-BE49-F238E27FC236}">
                <a16:creationId xmlns:a16="http://schemas.microsoft.com/office/drawing/2014/main" id="{DEBBAF96-A3A2-43D2-94F9-94A99AAB5552}"/>
              </a:ext>
            </a:extLst>
          </p:cNvPr>
          <p:cNvSpPr>
            <a:spLocks noGrp="1" noChangeArrowheads="1"/>
          </p:cNvSpPr>
          <p:nvPr>
            <p:ph type="body" idx="4294967295"/>
          </p:nvPr>
        </p:nvSpPr>
        <p:spPr>
          <a:xfrm>
            <a:off x="827088" y="2349500"/>
            <a:ext cx="7693025" cy="3724275"/>
          </a:xfrm>
          <a:solidFill>
            <a:srgbClr val="FFFFFF"/>
          </a:solidFill>
        </p:spPr>
        <p:txBody>
          <a:bodyPr lIns="91440" tIns="45720" rIns="91440" bIns="45720"/>
          <a:lstStyle/>
          <a:p>
            <a:pPr indent="-341313" eaLnBrk="1" hangingPunct="1">
              <a:spcBef>
                <a:spcPct val="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a:p>
          <a:p>
            <a:pPr indent="-341313" eaLnBrk="1" hangingPunct="1">
              <a:spcBef>
                <a:spcPct val="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a:p>
        </p:txBody>
      </p:sp>
      <p:pic>
        <p:nvPicPr>
          <p:cNvPr id="20484" name="Picture 3">
            <a:extLst>
              <a:ext uri="{FF2B5EF4-FFF2-40B4-BE49-F238E27FC236}">
                <a16:creationId xmlns:a16="http://schemas.microsoft.com/office/drawing/2014/main" id="{85C93573-FB50-4DE3-84DA-AD8D738AAE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2708275"/>
            <a:ext cx="3168650" cy="2909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2034</TotalTime>
  <Words>2390</Words>
  <Application>Microsoft Office PowerPoint</Application>
  <PresentationFormat>Předvádění na obrazovce (4:3)</PresentationFormat>
  <Paragraphs>221</Paragraphs>
  <Slides>43</Slides>
  <Notes>43</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43</vt:i4>
      </vt:variant>
    </vt:vector>
  </HeadingPairs>
  <TitlesOfParts>
    <vt:vector size="49" baseType="lpstr">
      <vt:lpstr>Arial</vt:lpstr>
      <vt:lpstr>Times New Roman</vt:lpstr>
      <vt:lpstr>DejaVu Sans</vt:lpstr>
      <vt:lpstr>Wingdings</vt:lpstr>
      <vt:lpstr>Motiv Office</vt:lpstr>
      <vt:lpstr>Motiv Office</vt:lpstr>
      <vt:lpstr>Isotopie – pojem interpretační sémantiky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Am</dc:creator>
  <cp:lastModifiedBy>Adam Veřmiřovský</cp:lastModifiedBy>
  <cp:revision>154</cp:revision>
  <cp:lastPrinted>1601-01-01T00:00:00Z</cp:lastPrinted>
  <dcterms:created xsi:type="dcterms:W3CDTF">2008-03-11T22:05:59Z</dcterms:created>
  <dcterms:modified xsi:type="dcterms:W3CDTF">2020-04-15T20:30:31Z</dcterms:modified>
</cp:coreProperties>
</file>