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36"/>
  </p:notesMasterIdLst>
  <p:handoutMasterIdLst>
    <p:handoutMasterId r:id="rId37"/>
  </p:handoutMasterIdLst>
  <p:sldIdLst>
    <p:sldId id="256" r:id="rId2"/>
    <p:sldId id="267" r:id="rId3"/>
    <p:sldId id="319" r:id="rId4"/>
    <p:sldId id="350" r:id="rId5"/>
    <p:sldId id="318" r:id="rId6"/>
    <p:sldId id="320" r:id="rId7"/>
    <p:sldId id="352" r:id="rId8"/>
    <p:sldId id="353" r:id="rId9"/>
    <p:sldId id="354" r:id="rId10"/>
    <p:sldId id="355" r:id="rId11"/>
    <p:sldId id="356" r:id="rId12"/>
    <p:sldId id="357" r:id="rId13"/>
    <p:sldId id="321" r:id="rId14"/>
    <p:sldId id="358" r:id="rId15"/>
    <p:sldId id="351" r:id="rId16"/>
    <p:sldId id="322" r:id="rId17"/>
    <p:sldId id="360" r:id="rId18"/>
    <p:sldId id="359" r:id="rId19"/>
    <p:sldId id="361" r:id="rId20"/>
    <p:sldId id="362" r:id="rId21"/>
    <p:sldId id="363" r:id="rId22"/>
    <p:sldId id="323" r:id="rId23"/>
    <p:sldId id="364" r:id="rId24"/>
    <p:sldId id="365" r:id="rId25"/>
    <p:sldId id="325" r:id="rId26"/>
    <p:sldId id="326" r:id="rId27"/>
    <p:sldId id="366" r:id="rId28"/>
    <p:sldId id="367" r:id="rId29"/>
    <p:sldId id="368" r:id="rId30"/>
    <p:sldId id="369" r:id="rId31"/>
    <p:sldId id="370" r:id="rId32"/>
    <p:sldId id="348" r:id="rId33"/>
    <p:sldId id="371" r:id="rId34"/>
    <p:sldId id="372" r:id="rId35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3" autoAdjust="0"/>
    <p:restoredTop sz="90714" autoAdjust="0"/>
  </p:normalViewPr>
  <p:slideViewPr>
    <p:cSldViewPr snapToGrid="0">
      <p:cViewPr varScale="1">
        <p:scale>
          <a:sx n="67" d="100"/>
          <a:sy n="67" d="100"/>
        </p:scale>
        <p:origin x="660" y="7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6159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75429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53422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3065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82089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A6D36-8CFB-40FE-8D60-D2050488125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977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A6D36-8CFB-40FE-8D60-D2050488125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648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A6D36-8CFB-40FE-8D60-D2050488125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138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A6D36-8CFB-40FE-8D60-D2050488125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934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A6D36-8CFB-40FE-8D60-D2050488125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183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A6D36-8CFB-40FE-8D60-D2050488125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302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0426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53837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 dirty="0"/>
              <a:t>Kliknutím lze upravit styl.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endParaRPr lang="cs-CZ" altLang="cs-CZ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endParaRPr lang="cs-CZ" alt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2675" y="1099678"/>
            <a:ext cx="7518400" cy="2663825"/>
          </a:xfrm>
        </p:spPr>
        <p:txBody>
          <a:bodyPr/>
          <a:lstStyle/>
          <a:p>
            <a:pPr algn="ctr"/>
            <a:r>
              <a:rPr lang="cs-CZ" alt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Mechanika a molekulová fyzika</a:t>
            </a:r>
            <a:br>
              <a:rPr lang="cs-CZ" alt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alt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Práce a energie, gravitační pole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187450" y="3644900"/>
            <a:ext cx="69088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ctr">
              <a:spcBef>
                <a:spcPct val="20000"/>
              </a:spcBef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ctr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Doc. RNDr. Petr Sládek, CSc. </a:t>
            </a: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Pedagogická fakulta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Masarykova Univerzita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Poříčí 7, 603 00 Brno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Pro potřeby přednášky zpracováno s využitím  www.studopory.vsb.cz </a:t>
            </a:r>
            <a:r>
              <a:rPr lang="cs-CZ" altLang="cs-CZ" sz="12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materialy</a:t>
            </a:r>
            <a:r>
              <a:rPr lang="cs-CZ" altLang="cs-CZ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cs-CZ" altLang="cs-CZ" sz="12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html_files</a:t>
            </a:r>
            <a:endParaRPr lang="cs-CZ" altLang="cs-CZ" sz="12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Potenciální energie </a:t>
            </a:r>
            <a:r>
              <a:rPr lang="cs-CZ" dirty="0">
                <a:solidFill>
                  <a:srgbClr val="C00000"/>
                </a:solidFill>
              </a:rPr>
              <a:t>elastická</a:t>
            </a:r>
            <a:endParaRPr lang="cs-CZ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163812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cs-CZ" sz="1800" b="1" i="1" dirty="0">
                <a:solidFill>
                  <a:schemeClr val="tx2">
                    <a:lumMod val="75000"/>
                  </a:schemeClr>
                </a:solidFill>
              </a:rPr>
              <a:t>Pružina</a:t>
            </a:r>
            <a:r>
              <a:rPr lang="cs-CZ" sz="18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/>
              <a:t>V rovnovážné poloze (nestlačená, nenatažená pružina) volíme nulovou polohu potenciální energie. Stlačováním pružiny o </a:t>
            </a:r>
            <a:r>
              <a:rPr lang="cs-CZ" sz="1800" b="1" i="1" dirty="0"/>
              <a:t>d</a:t>
            </a:r>
            <a:r>
              <a:rPr lang="cs-CZ" sz="1800" dirty="0"/>
              <a:t> ve směru </a:t>
            </a:r>
            <a:r>
              <a:rPr lang="cs-CZ" sz="1800" i="1" dirty="0"/>
              <a:t>x</a:t>
            </a:r>
            <a:r>
              <a:rPr lang="cs-CZ" sz="1800" dirty="0"/>
              <a:t> konáme práci proti elastickým silám silou </a:t>
            </a:r>
            <a:r>
              <a:rPr lang="cs-CZ" sz="1800" b="1" i="1" dirty="0" err="1"/>
              <a:t>F</a:t>
            </a:r>
            <a:r>
              <a:rPr lang="cs-CZ" sz="1800" b="1" i="1" baseline="-25000" dirty="0" err="1"/>
              <a:t>e</a:t>
            </a:r>
            <a:r>
              <a:rPr lang="cs-CZ" sz="1800" b="1" i="1" dirty="0"/>
              <a:t> = - k x</a:t>
            </a:r>
            <a:r>
              <a:rPr lang="cs-CZ" sz="1800" dirty="0"/>
              <a:t>, kde </a:t>
            </a:r>
            <a:r>
              <a:rPr lang="cs-CZ" sz="1800" b="1" i="1" dirty="0"/>
              <a:t>k</a:t>
            </a:r>
            <a:r>
              <a:rPr lang="cs-CZ" sz="1800" dirty="0"/>
              <a:t> je materiálová konstanta, která vyjadřuje elastické vlastnosti pružiny (</a:t>
            </a:r>
            <a:r>
              <a:rPr lang="cs-CZ" sz="1800" i="1" dirty="0"/>
              <a:t>tuhost pružiny</a:t>
            </a:r>
            <a:r>
              <a:rPr lang="cs-CZ" sz="1800" dirty="0"/>
              <a:t>)  a má jednotku N.m</a:t>
            </a:r>
            <a:r>
              <a:rPr lang="cs-CZ" sz="1800" baseline="30000" dirty="0"/>
              <a:t>-1</a:t>
            </a:r>
            <a:r>
              <a:rPr lang="cs-CZ" sz="1800" dirty="0"/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cs-CZ" sz="1800" dirty="0"/>
          </a:p>
          <a:p>
            <a:pPr marL="0" indent="0">
              <a:spcBef>
                <a:spcPts val="0"/>
              </a:spcBef>
              <a:buNone/>
            </a:pPr>
            <a:endParaRPr lang="cs-CZ" sz="1800" dirty="0"/>
          </a:p>
          <a:p>
            <a:pPr marL="0" indent="0">
              <a:spcBef>
                <a:spcPts val="0"/>
              </a:spcBef>
              <a:buNone/>
            </a:pPr>
            <a:endParaRPr lang="cs-CZ" sz="1800" dirty="0"/>
          </a:p>
          <a:p>
            <a:pPr marL="0" indent="0">
              <a:spcBef>
                <a:spcPts val="0"/>
              </a:spcBef>
              <a:buNone/>
            </a:pPr>
            <a:endParaRPr lang="cs-CZ" sz="1800" dirty="0"/>
          </a:p>
          <a:p>
            <a:pPr marL="0" indent="0">
              <a:spcBef>
                <a:spcPts val="0"/>
              </a:spcBef>
              <a:buNone/>
            </a:pPr>
            <a:endParaRPr lang="cs-CZ" sz="1800" dirty="0"/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/>
              <a:t>Pro změnu </a:t>
            </a:r>
            <a:r>
              <a:rPr lang="cs-CZ" sz="1800" dirty="0">
                <a:solidFill>
                  <a:srgbClr val="C00000"/>
                </a:solidFill>
              </a:rPr>
              <a:t>elastické</a:t>
            </a:r>
            <a:r>
              <a:rPr lang="cs-CZ" sz="1800" dirty="0"/>
              <a:t> </a:t>
            </a:r>
            <a:r>
              <a:rPr lang="cs-CZ" sz="1800" dirty="0">
                <a:solidFill>
                  <a:srgbClr val="00287D"/>
                </a:solidFill>
              </a:rPr>
              <a:t>potenciální energie :</a:t>
            </a:r>
          </a:p>
          <a:p>
            <a:pPr marL="0" indent="0">
              <a:spcBef>
                <a:spcPts val="0"/>
              </a:spcBef>
              <a:buNone/>
            </a:pPr>
            <a:endParaRPr lang="cs-CZ" sz="1800" dirty="0"/>
          </a:p>
          <a:p>
            <a:pPr marL="0" indent="0">
              <a:spcBef>
                <a:spcPts val="0"/>
              </a:spcBef>
              <a:buNone/>
            </a:pPr>
            <a:endParaRPr lang="cs-CZ" sz="1800" dirty="0"/>
          </a:p>
          <a:p>
            <a:pPr marL="0" indent="0">
              <a:spcBef>
                <a:spcPts val="0"/>
              </a:spcBef>
              <a:buNone/>
            </a:pPr>
            <a:endParaRPr lang="cs-CZ" sz="1800" dirty="0"/>
          </a:p>
          <a:p>
            <a:pPr marL="0" indent="0">
              <a:spcBef>
                <a:spcPts val="0"/>
              </a:spcBef>
              <a:buNone/>
            </a:pPr>
            <a:endParaRPr lang="cs-CZ" sz="1800" dirty="0"/>
          </a:p>
          <a:p>
            <a:pPr marL="0" indent="0">
              <a:buNone/>
            </a:pPr>
            <a:endParaRPr lang="cs-CZ" sz="1800" i="1" dirty="0">
              <a:solidFill>
                <a:srgbClr val="00287D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1148010" y="5365482"/>
                <a:ext cx="3296990" cy="72603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cs-CZ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kumimoji="0" lang="cs-CZ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0" lang="cs-CZ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𝒑𝒆</m:t>
                          </m:r>
                        </m:sub>
                      </m:sSub>
                      <m:r>
                        <a:rPr kumimoji="0" lang="cs-CZ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nary>
                        <m:naryPr>
                          <m:ctrlPr>
                            <a:rPr kumimoji="0" lang="cs-CZ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cs-CZ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</m:sub>
                        <m:sup>
                          <m:r>
                            <a:rPr kumimoji="0" lang="cs-CZ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𝒅</m:t>
                          </m:r>
                        </m:sup>
                        <m:e>
                          <m:r>
                            <a:rPr kumimoji="0" lang="cs-CZ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cs-CZ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𝒌𝒙</m:t>
                          </m:r>
                          <m:r>
                            <a:rPr kumimoji="0" lang="cs-CZ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cs-CZ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𝒅𝒙</m:t>
                          </m:r>
                        </m:e>
                      </m:nary>
                      <m:r>
                        <a:rPr kumimoji="0" lang="cs-CZ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l-GR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cs-CZ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l-GR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  <m:r>
                        <a:rPr kumimoji="0" lang="cs-CZ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𝒌</m:t>
                      </m:r>
                      <m:sSup>
                        <m:sSupPr>
                          <m:ctrlPr>
                            <a:rPr kumimoji="0" lang="cs-CZ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cs-CZ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𝒅</m:t>
                          </m:r>
                        </m:e>
                        <m:sup>
                          <m:r>
                            <a:rPr kumimoji="0" lang="cs-CZ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010" y="5365482"/>
                <a:ext cx="3296990" cy="7260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15FEB050-C108-4A27-A7EB-72C175F92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010" y="3482883"/>
            <a:ext cx="5403601" cy="118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8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Potenciální energie </a:t>
            </a:r>
            <a:r>
              <a:rPr lang="cs-CZ" dirty="0">
                <a:solidFill>
                  <a:srgbClr val="C00000"/>
                </a:solidFill>
              </a:rPr>
              <a:t>gravitační</a:t>
            </a:r>
            <a:endParaRPr lang="cs-CZ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3"/>
                <a:ext cx="8082321" cy="1638125"/>
              </a:xfrm>
            </p:spPr>
            <p:txBody>
              <a:bodyPr/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1800" b="1" i="1" dirty="0">
                    <a:solidFill>
                      <a:schemeClr val="tx2">
                        <a:lumMod val="75000"/>
                      </a:schemeClr>
                    </a:solidFill>
                  </a:rPr>
                  <a:t>Hmotné objekty</a:t>
                </a:r>
                <a:r>
                  <a:rPr lang="cs-CZ" sz="1800" i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1800" dirty="0"/>
                  <a:t>Nulovou polohu potenciální energie volíme v nekonečnu. Přesunováním tělesa o hmotnosti </a:t>
                </a:r>
                <a:r>
                  <a:rPr lang="cs-CZ" sz="1800" b="1" i="1" dirty="0"/>
                  <a:t>m</a:t>
                </a:r>
                <a:r>
                  <a:rPr lang="cs-CZ" sz="1800" b="1" i="1" baseline="-25000" dirty="0"/>
                  <a:t>1</a:t>
                </a:r>
                <a:r>
                  <a:rPr lang="cs-CZ" sz="1800" dirty="0"/>
                  <a:t> z nekonečna do vzdálenosti </a:t>
                </a:r>
                <a:r>
                  <a:rPr lang="cs-CZ" sz="1800" b="1" i="1" dirty="0"/>
                  <a:t>r</a:t>
                </a:r>
                <a:r>
                  <a:rPr lang="cs-CZ" sz="1800" dirty="0"/>
                  <a:t> od tělesa o hmotnosti </a:t>
                </a:r>
                <a:r>
                  <a:rPr lang="cs-CZ" sz="1800" b="1" i="1" dirty="0"/>
                  <a:t>m</a:t>
                </a:r>
                <a:r>
                  <a:rPr lang="cs-CZ" sz="1800" b="1" i="1" baseline="-25000" dirty="0"/>
                  <a:t>2</a:t>
                </a:r>
                <a:r>
                  <a:rPr lang="cs-CZ" sz="1800" dirty="0"/>
                  <a:t> ( v jeho gravitačním poli) konáme práci proti vnitřní síle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cs-CZ" sz="20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  <m:r>
                      <a:rPr lang="cs-CZ" sz="20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cs-CZ" sz="2000" b="1" i="1" smtClean="0">
                        <a:latin typeface="Cambria Math" panose="02040503050406030204" pitchFamily="18" charset="0"/>
                      </a:rPr>
                      <m:t>𝑮</m:t>
                    </m:r>
                    <m:f>
                      <m:fPr>
                        <m:ctrlPr>
                          <a:rPr lang="cs-CZ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cs-CZ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cs-CZ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cs-CZ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cs-CZ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cs-CZ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cs-CZ" sz="1800" dirty="0"/>
                  <a:t>   , kde </a:t>
                </a:r>
                <a:r>
                  <a:rPr lang="cs-CZ" sz="1800" b="1" i="1" dirty="0"/>
                  <a:t>G</a:t>
                </a:r>
                <a:r>
                  <a:rPr lang="cs-CZ" sz="1800" dirty="0"/>
                  <a:t> je gravitační konstanta, která se rovná přibližně: </a:t>
                </a:r>
                <a:r>
                  <a:rPr lang="cs-CZ" sz="1800" i="1" dirty="0"/>
                  <a:t>G</a:t>
                </a:r>
                <a:r>
                  <a:rPr lang="cs-CZ" sz="1800" dirty="0"/>
                  <a:t> = 6.67×10</a:t>
                </a:r>
                <a:r>
                  <a:rPr lang="cs-CZ" sz="1800" baseline="30000" dirty="0"/>
                  <a:t>−11</a:t>
                </a:r>
                <a:r>
                  <a:rPr lang="cs-CZ" sz="1800" dirty="0"/>
                  <a:t> N m</a:t>
                </a:r>
                <a:r>
                  <a:rPr lang="cs-CZ" sz="1800" baseline="30000" dirty="0"/>
                  <a:t>2</a:t>
                </a:r>
                <a:r>
                  <a:rPr lang="cs-CZ" sz="1800" dirty="0"/>
                  <a:t> kg</a:t>
                </a:r>
                <a:r>
                  <a:rPr lang="cs-CZ" sz="1800" baseline="30000" dirty="0"/>
                  <a:t>-2</a:t>
                </a:r>
                <a:r>
                  <a:rPr lang="cs-CZ" sz="1800" dirty="0"/>
                  <a:t>.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cs-CZ" sz="18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1800" dirty="0"/>
                  <a:t>Pro změnu </a:t>
                </a:r>
                <a:r>
                  <a:rPr lang="cs-CZ" sz="1800" dirty="0">
                    <a:solidFill>
                      <a:srgbClr val="C00000"/>
                    </a:solidFill>
                  </a:rPr>
                  <a:t>gravitační</a:t>
                </a:r>
                <a:r>
                  <a:rPr lang="cs-CZ" sz="1800" dirty="0"/>
                  <a:t> </a:t>
                </a:r>
                <a:r>
                  <a:rPr lang="cs-CZ" sz="1800" dirty="0">
                    <a:solidFill>
                      <a:srgbClr val="00287D"/>
                    </a:solidFill>
                  </a:rPr>
                  <a:t>potenciální energie 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cs-CZ" sz="1800" dirty="0">
                  <a:solidFill>
                    <a:srgbClr val="00287D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cs-CZ" sz="1800" dirty="0">
                  <a:solidFill>
                    <a:srgbClr val="00287D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cs-CZ" sz="1800" dirty="0">
                  <a:solidFill>
                    <a:srgbClr val="00287D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cs-CZ" sz="1800" dirty="0">
                  <a:solidFill>
                    <a:srgbClr val="00287D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cs-CZ" sz="1800" dirty="0">
                  <a:solidFill>
                    <a:srgbClr val="00287D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cs-CZ" sz="1800" dirty="0">
                  <a:solidFill>
                    <a:srgbClr val="00287D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cs-CZ" sz="1800" dirty="0">
                  <a:solidFill>
                    <a:srgbClr val="00287D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1400" dirty="0"/>
                  <a:t>Pozn.: U některých vzorců se místo G používá řecké písmeno </a:t>
                </a:r>
                <a:r>
                  <a:rPr lang="el-GR" sz="1400" dirty="0"/>
                  <a:t>ϰ – </a:t>
                </a:r>
                <a:r>
                  <a:rPr lang="cs-CZ" sz="1400" dirty="0"/>
                  <a:t>gravitační konstanta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cs-CZ" sz="18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cs-CZ" sz="18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cs-CZ" sz="18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i="1" dirty="0">
                  <a:solidFill>
                    <a:srgbClr val="00287D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3"/>
                <a:ext cx="8082321" cy="1638125"/>
              </a:xfrm>
              <a:blipFill>
                <a:blip r:embed="rId3"/>
                <a:stretch>
                  <a:fillRect l="-1811" t="-4833" r="-1132" b="-1620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624914" y="4365801"/>
                <a:ext cx="6103690" cy="68974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cs-CZ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cs-CZ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kumimoji="0" lang="cs-CZ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kumimoji="0" lang="cs-CZ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𝒑𝒈</m:t>
                          </m:r>
                        </m:sub>
                      </m:sSub>
                      <m:r>
                        <a:rPr kumimoji="0" lang="cs-CZ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kumimoji="0" lang="cs-CZ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0" lang="cs-CZ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kumimoji="0" lang="cs-CZ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𝒓</m:t>
                          </m:r>
                        </m:sup>
                        <m:e>
                          <m:r>
                            <a:rPr kumimoji="0" lang="cs-CZ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cs-CZ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𝑮</m:t>
                          </m:r>
                          <m:f>
                            <m:fPr>
                              <m:ctrlPr>
                                <a:rPr lang="cs-CZ" sz="18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sz="1800" b="1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1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cs-CZ" sz="1800" b="1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cs-CZ" sz="1800" b="1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1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cs-CZ" sz="1800" b="1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cs-CZ" sz="1800" b="1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800" b="1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cs-CZ" sz="1800" b="1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kumimoji="0" lang="cs-CZ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kumimoji="0" lang="cs-CZ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𝒅𝒓</m:t>
                          </m:r>
                        </m:e>
                      </m:nary>
                      <m:r>
                        <a:rPr kumimoji="0" lang="cs-CZ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["/>
                          <m:endChr m:val=""/>
                          <m:ctrlPr>
                            <a:rPr kumimoji="0" lang="cs-CZ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cs-CZ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</m:d>
                      <m:d>
                        <m:dPr>
                          <m:begChr m:val=""/>
                          <m:endChr m:val="]"/>
                          <m:ctrlPr>
                            <a:rPr kumimoji="0" lang="cs-CZ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18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sz="1800" b="1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1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cs-CZ" sz="1800" b="1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cs-CZ" sz="1800" b="1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1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cs-CZ" sz="1800" b="1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sz="18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den>
                          </m:f>
                        </m:e>
                      </m:d>
                      <m:sPre>
                        <m:sPrePr>
                          <m:ctrlPr>
                            <a:rPr kumimoji="0" lang="cs-CZ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sPre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f>
                        <m:fPr>
                          <m:ctrlPr>
                            <a:rPr lang="cs-CZ" sz="18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8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cs-CZ" sz="18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sz="18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cs-CZ" sz="18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cs-CZ" sz="18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14" y="4365801"/>
                <a:ext cx="6103690" cy="6897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Přímá spojnice se šipkou 8">
            <a:extLst>
              <a:ext uri="{FF2B5EF4-FFF2-40B4-BE49-F238E27FC236}">
                <a16:creationId xmlns="" xmlns:a16="http://schemas.microsoft.com/office/drawing/2014/main" id="{BA5D4753-49EF-4108-85D0-D9EEBE3E2C56}"/>
              </a:ext>
            </a:extLst>
          </p:cNvPr>
          <p:cNvCxnSpPr/>
          <p:nvPr/>
        </p:nvCxnSpPr>
        <p:spPr bwMode="auto">
          <a:xfrm>
            <a:off x="6964751" y="4458171"/>
            <a:ext cx="2070100" cy="0"/>
          </a:xfrm>
          <a:prstGeom prst="straightConnector1">
            <a:avLst/>
          </a:prstGeom>
          <a:ln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Volný tvar: obrazec 16">
            <a:extLst>
              <a:ext uri="{FF2B5EF4-FFF2-40B4-BE49-F238E27FC236}">
                <a16:creationId xmlns="" xmlns:a16="http://schemas.microsoft.com/office/drawing/2014/main" id="{6A613356-456F-4FC3-90A2-9206400F43B7}"/>
              </a:ext>
            </a:extLst>
          </p:cNvPr>
          <p:cNvSpPr/>
          <p:nvPr/>
        </p:nvSpPr>
        <p:spPr bwMode="auto">
          <a:xfrm>
            <a:off x="7079051" y="4575645"/>
            <a:ext cx="1828800" cy="1076326"/>
          </a:xfrm>
          <a:custGeom>
            <a:avLst/>
            <a:gdLst>
              <a:gd name="connsiteX0" fmla="*/ 0 w 1828800"/>
              <a:gd name="connsiteY0" fmla="*/ 1066800 h 1066800"/>
              <a:gd name="connsiteX1" fmla="*/ 12700 w 1828800"/>
              <a:gd name="connsiteY1" fmla="*/ 774700 h 1066800"/>
              <a:gd name="connsiteX2" fmla="*/ 38100 w 1828800"/>
              <a:gd name="connsiteY2" fmla="*/ 698500 h 1066800"/>
              <a:gd name="connsiteX3" fmla="*/ 76200 w 1828800"/>
              <a:gd name="connsiteY3" fmla="*/ 622300 h 1066800"/>
              <a:gd name="connsiteX4" fmla="*/ 152400 w 1828800"/>
              <a:gd name="connsiteY4" fmla="*/ 546100 h 1066800"/>
              <a:gd name="connsiteX5" fmla="*/ 177800 w 1828800"/>
              <a:gd name="connsiteY5" fmla="*/ 508000 h 1066800"/>
              <a:gd name="connsiteX6" fmla="*/ 292100 w 1828800"/>
              <a:gd name="connsiteY6" fmla="*/ 406400 h 1066800"/>
              <a:gd name="connsiteX7" fmla="*/ 342900 w 1828800"/>
              <a:gd name="connsiteY7" fmla="*/ 330200 h 1066800"/>
              <a:gd name="connsiteX8" fmla="*/ 368300 w 1828800"/>
              <a:gd name="connsiteY8" fmla="*/ 292100 h 1066800"/>
              <a:gd name="connsiteX9" fmla="*/ 444500 w 1828800"/>
              <a:gd name="connsiteY9" fmla="*/ 254000 h 1066800"/>
              <a:gd name="connsiteX10" fmla="*/ 482600 w 1828800"/>
              <a:gd name="connsiteY10" fmla="*/ 228600 h 1066800"/>
              <a:gd name="connsiteX11" fmla="*/ 558800 w 1828800"/>
              <a:gd name="connsiteY11" fmla="*/ 203200 h 1066800"/>
              <a:gd name="connsiteX12" fmla="*/ 596900 w 1828800"/>
              <a:gd name="connsiteY12" fmla="*/ 190500 h 1066800"/>
              <a:gd name="connsiteX13" fmla="*/ 635000 w 1828800"/>
              <a:gd name="connsiteY13" fmla="*/ 165100 h 1066800"/>
              <a:gd name="connsiteX14" fmla="*/ 711200 w 1828800"/>
              <a:gd name="connsiteY14" fmla="*/ 139700 h 1066800"/>
              <a:gd name="connsiteX15" fmla="*/ 749300 w 1828800"/>
              <a:gd name="connsiteY15" fmla="*/ 127000 h 1066800"/>
              <a:gd name="connsiteX16" fmla="*/ 800100 w 1828800"/>
              <a:gd name="connsiteY16" fmla="*/ 114300 h 1066800"/>
              <a:gd name="connsiteX17" fmla="*/ 876300 w 1828800"/>
              <a:gd name="connsiteY17" fmla="*/ 88900 h 1066800"/>
              <a:gd name="connsiteX18" fmla="*/ 914400 w 1828800"/>
              <a:gd name="connsiteY18" fmla="*/ 76200 h 1066800"/>
              <a:gd name="connsiteX19" fmla="*/ 977900 w 1828800"/>
              <a:gd name="connsiteY19" fmla="*/ 63500 h 1066800"/>
              <a:gd name="connsiteX20" fmla="*/ 1104900 w 1828800"/>
              <a:gd name="connsiteY20" fmla="*/ 38100 h 1066800"/>
              <a:gd name="connsiteX21" fmla="*/ 1346200 w 1828800"/>
              <a:gd name="connsiteY21" fmla="*/ 12700 h 1066800"/>
              <a:gd name="connsiteX22" fmla="*/ 1485900 w 1828800"/>
              <a:gd name="connsiteY22" fmla="*/ 0 h 1066800"/>
              <a:gd name="connsiteX23" fmla="*/ 1625600 w 1828800"/>
              <a:gd name="connsiteY23" fmla="*/ 12700 h 1066800"/>
              <a:gd name="connsiteX24" fmla="*/ 1739900 w 1828800"/>
              <a:gd name="connsiteY24" fmla="*/ 25400 h 1066800"/>
              <a:gd name="connsiteX25" fmla="*/ 1828800 w 1828800"/>
              <a:gd name="connsiteY25" fmla="*/ 254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28800" h="1066800">
                <a:moveTo>
                  <a:pt x="0" y="1066800"/>
                </a:moveTo>
                <a:cubicBezTo>
                  <a:pt x="4233" y="969433"/>
                  <a:pt x="2672" y="871641"/>
                  <a:pt x="12700" y="774700"/>
                </a:cubicBezTo>
                <a:cubicBezTo>
                  <a:pt x="15455" y="748068"/>
                  <a:pt x="29633" y="723900"/>
                  <a:pt x="38100" y="698500"/>
                </a:cubicBezTo>
                <a:cubicBezTo>
                  <a:pt x="49869" y="663194"/>
                  <a:pt x="49939" y="651843"/>
                  <a:pt x="76200" y="622300"/>
                </a:cubicBezTo>
                <a:cubicBezTo>
                  <a:pt x="100065" y="595452"/>
                  <a:pt x="132475" y="575988"/>
                  <a:pt x="152400" y="546100"/>
                </a:cubicBezTo>
                <a:cubicBezTo>
                  <a:pt x="160867" y="533400"/>
                  <a:pt x="167659" y="519408"/>
                  <a:pt x="177800" y="508000"/>
                </a:cubicBezTo>
                <a:cubicBezTo>
                  <a:pt x="241068" y="436824"/>
                  <a:pt x="234193" y="445005"/>
                  <a:pt x="292100" y="406400"/>
                </a:cubicBezTo>
                <a:lnTo>
                  <a:pt x="342900" y="330200"/>
                </a:lnTo>
                <a:cubicBezTo>
                  <a:pt x="351367" y="317500"/>
                  <a:pt x="355600" y="300567"/>
                  <a:pt x="368300" y="292100"/>
                </a:cubicBezTo>
                <a:cubicBezTo>
                  <a:pt x="477489" y="219307"/>
                  <a:pt x="339340" y="306580"/>
                  <a:pt x="444500" y="254000"/>
                </a:cubicBezTo>
                <a:cubicBezTo>
                  <a:pt x="458152" y="247174"/>
                  <a:pt x="468652" y="234799"/>
                  <a:pt x="482600" y="228600"/>
                </a:cubicBezTo>
                <a:cubicBezTo>
                  <a:pt x="507066" y="217726"/>
                  <a:pt x="533400" y="211667"/>
                  <a:pt x="558800" y="203200"/>
                </a:cubicBezTo>
                <a:cubicBezTo>
                  <a:pt x="571500" y="198967"/>
                  <a:pt x="585761" y="197926"/>
                  <a:pt x="596900" y="190500"/>
                </a:cubicBezTo>
                <a:cubicBezTo>
                  <a:pt x="609600" y="182033"/>
                  <a:pt x="621052" y="171299"/>
                  <a:pt x="635000" y="165100"/>
                </a:cubicBezTo>
                <a:cubicBezTo>
                  <a:pt x="659466" y="154226"/>
                  <a:pt x="685800" y="148167"/>
                  <a:pt x="711200" y="139700"/>
                </a:cubicBezTo>
                <a:cubicBezTo>
                  <a:pt x="723900" y="135467"/>
                  <a:pt x="736313" y="130247"/>
                  <a:pt x="749300" y="127000"/>
                </a:cubicBezTo>
                <a:cubicBezTo>
                  <a:pt x="766233" y="122767"/>
                  <a:pt x="783382" y="119316"/>
                  <a:pt x="800100" y="114300"/>
                </a:cubicBezTo>
                <a:cubicBezTo>
                  <a:pt x="825745" y="106607"/>
                  <a:pt x="850900" y="97367"/>
                  <a:pt x="876300" y="88900"/>
                </a:cubicBezTo>
                <a:cubicBezTo>
                  <a:pt x="889000" y="84667"/>
                  <a:pt x="901273" y="78825"/>
                  <a:pt x="914400" y="76200"/>
                </a:cubicBezTo>
                <a:cubicBezTo>
                  <a:pt x="935567" y="71967"/>
                  <a:pt x="956828" y="68183"/>
                  <a:pt x="977900" y="63500"/>
                </a:cubicBezTo>
                <a:cubicBezTo>
                  <a:pt x="1045367" y="48507"/>
                  <a:pt x="1023750" y="47838"/>
                  <a:pt x="1104900" y="38100"/>
                </a:cubicBezTo>
                <a:cubicBezTo>
                  <a:pt x="1185202" y="28464"/>
                  <a:pt x="1265724" y="20748"/>
                  <a:pt x="1346200" y="12700"/>
                </a:cubicBezTo>
                <a:lnTo>
                  <a:pt x="1485900" y="0"/>
                </a:lnTo>
                <a:lnTo>
                  <a:pt x="1625600" y="12700"/>
                </a:lnTo>
                <a:cubicBezTo>
                  <a:pt x="1663744" y="16514"/>
                  <a:pt x="1701640" y="23009"/>
                  <a:pt x="1739900" y="25400"/>
                </a:cubicBezTo>
                <a:cubicBezTo>
                  <a:pt x="1769476" y="27248"/>
                  <a:pt x="1799167" y="25400"/>
                  <a:pt x="1828800" y="2540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21" name="Přímá spojnice se šipkou 20">
            <a:extLst>
              <a:ext uri="{FF2B5EF4-FFF2-40B4-BE49-F238E27FC236}">
                <a16:creationId xmlns="" xmlns:a16="http://schemas.microsoft.com/office/drawing/2014/main" id="{63E9EBBB-DEA2-4FA9-AE37-8E2FDBE48BD0}"/>
              </a:ext>
            </a:extLst>
          </p:cNvPr>
          <p:cNvCxnSpPr/>
          <p:nvPr/>
        </p:nvCxnSpPr>
        <p:spPr bwMode="auto">
          <a:xfrm flipV="1">
            <a:off x="6964751" y="4242271"/>
            <a:ext cx="0" cy="1536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ovéPole 21">
            <a:extLst>
              <a:ext uri="{FF2B5EF4-FFF2-40B4-BE49-F238E27FC236}">
                <a16:creationId xmlns="" xmlns:a16="http://schemas.microsoft.com/office/drawing/2014/main" id="{F947F148-B95E-4F81-9488-1A07761DA0D9}"/>
              </a:ext>
            </a:extLst>
          </p:cNvPr>
          <p:cNvSpPr txBox="1"/>
          <p:nvPr/>
        </p:nvSpPr>
        <p:spPr>
          <a:xfrm>
            <a:off x="6944504" y="3961853"/>
            <a:ext cx="378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/>
              <a:t>E</a:t>
            </a:r>
            <a:r>
              <a:rPr lang="cs-CZ" sz="1400" baseline="-25000" dirty="0" err="1"/>
              <a:t>p</a:t>
            </a:r>
            <a:endParaRPr lang="cs-CZ" sz="1400" baseline="-25000" dirty="0"/>
          </a:p>
        </p:txBody>
      </p:sp>
      <p:sp>
        <p:nvSpPr>
          <p:cNvPr id="23" name="TextovéPole 22">
            <a:extLst>
              <a:ext uri="{FF2B5EF4-FFF2-40B4-BE49-F238E27FC236}">
                <a16:creationId xmlns="" xmlns:a16="http://schemas.microsoft.com/office/drawing/2014/main" id="{80386E27-B1A2-4C36-A5D4-C7674513E180}"/>
              </a:ext>
            </a:extLst>
          </p:cNvPr>
          <p:cNvSpPr txBox="1"/>
          <p:nvPr/>
        </p:nvSpPr>
        <p:spPr>
          <a:xfrm>
            <a:off x="8661579" y="4133068"/>
            <a:ext cx="368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71098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Potenciální energie </a:t>
            </a:r>
            <a:r>
              <a:rPr lang="cs-CZ" dirty="0">
                <a:solidFill>
                  <a:srgbClr val="C00000"/>
                </a:solidFill>
              </a:rPr>
              <a:t>tíhová</a:t>
            </a:r>
            <a:endParaRPr lang="cs-CZ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163812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cs-CZ" sz="1800" b="1" i="1" dirty="0">
                <a:solidFill>
                  <a:schemeClr val="tx2">
                    <a:lumMod val="75000"/>
                  </a:schemeClr>
                </a:solidFill>
              </a:rPr>
              <a:t>Tíhové pole Země</a:t>
            </a:r>
            <a:r>
              <a:rPr lang="cs-CZ" sz="18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/>
              <a:t>Volba nulové polohy je na nás. Zvedáním tělesa o hmotnosti </a:t>
            </a:r>
            <a:r>
              <a:rPr lang="cs-CZ" sz="1800" b="1" i="1" dirty="0"/>
              <a:t>m</a:t>
            </a:r>
            <a:r>
              <a:rPr lang="cs-CZ" sz="1800" dirty="0"/>
              <a:t> z výšky </a:t>
            </a:r>
            <a:r>
              <a:rPr lang="cs-CZ" sz="1800" b="1" i="1" dirty="0"/>
              <a:t>h</a:t>
            </a:r>
            <a:r>
              <a:rPr lang="cs-CZ" sz="1800" b="1" i="1" baseline="-25000" dirty="0"/>
              <a:t>1</a:t>
            </a:r>
            <a:r>
              <a:rPr lang="cs-CZ" sz="1800" dirty="0"/>
              <a:t> do výšky </a:t>
            </a:r>
            <a:r>
              <a:rPr lang="cs-CZ" sz="1800" b="1" i="1" dirty="0"/>
              <a:t>h</a:t>
            </a:r>
            <a:r>
              <a:rPr lang="cs-CZ" sz="1800" b="1" i="1" baseline="-25000" dirty="0"/>
              <a:t>2</a:t>
            </a:r>
            <a:r>
              <a:rPr lang="cs-CZ" sz="1800" dirty="0"/>
              <a:t> působíme proti tíhové síle </a:t>
            </a:r>
            <a:r>
              <a:rPr lang="cs-CZ" sz="1800" b="1" i="1" dirty="0"/>
              <a:t>G= - mg </a:t>
            </a:r>
            <a:r>
              <a:rPr lang="cs-CZ" sz="1800" dirty="0"/>
              <a:t>, kde </a:t>
            </a:r>
            <a:r>
              <a:rPr lang="cs-CZ" sz="1800" b="1" i="1" dirty="0"/>
              <a:t>g</a:t>
            </a:r>
            <a:r>
              <a:rPr lang="cs-CZ" sz="1800" dirty="0"/>
              <a:t> je tíhové zrychlení, které se rovná přibližně: </a:t>
            </a:r>
            <a:r>
              <a:rPr lang="cs-CZ" sz="1800" i="1" dirty="0"/>
              <a:t>g</a:t>
            </a:r>
            <a:r>
              <a:rPr lang="cs-CZ" sz="1800" dirty="0"/>
              <a:t> = 9,81 ms</a:t>
            </a:r>
            <a:r>
              <a:rPr lang="cs-CZ" sz="1800" baseline="30000" dirty="0"/>
              <a:t>-2</a:t>
            </a:r>
            <a:r>
              <a:rPr lang="cs-CZ" sz="1800" dirty="0"/>
              <a:t> . </a:t>
            </a:r>
          </a:p>
          <a:p>
            <a:pPr marL="0" indent="0">
              <a:spcBef>
                <a:spcPts val="0"/>
              </a:spcBef>
              <a:buNone/>
            </a:pPr>
            <a:endParaRPr lang="cs-CZ" sz="1800" dirty="0"/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/>
              <a:t>Pro změnu </a:t>
            </a:r>
            <a:r>
              <a:rPr lang="cs-CZ" sz="1800" dirty="0">
                <a:solidFill>
                  <a:srgbClr val="C00000"/>
                </a:solidFill>
              </a:rPr>
              <a:t>tíhové</a:t>
            </a:r>
            <a:r>
              <a:rPr lang="cs-CZ" sz="1800" dirty="0"/>
              <a:t> </a:t>
            </a:r>
            <a:r>
              <a:rPr lang="cs-CZ" sz="1800" dirty="0">
                <a:solidFill>
                  <a:srgbClr val="00287D"/>
                </a:solidFill>
              </a:rPr>
              <a:t>potenciální energie :</a:t>
            </a:r>
          </a:p>
          <a:p>
            <a:pPr marL="0" indent="0">
              <a:spcBef>
                <a:spcPts val="0"/>
              </a:spcBef>
              <a:buNone/>
            </a:pPr>
            <a:endParaRPr lang="cs-CZ" sz="1800" dirty="0">
              <a:solidFill>
                <a:srgbClr val="00287D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800" dirty="0">
              <a:solidFill>
                <a:srgbClr val="00287D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800" dirty="0">
              <a:solidFill>
                <a:srgbClr val="00287D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800" dirty="0">
              <a:solidFill>
                <a:srgbClr val="00287D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800" dirty="0">
              <a:solidFill>
                <a:srgbClr val="00287D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800" dirty="0">
              <a:solidFill>
                <a:srgbClr val="00287D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800" dirty="0">
              <a:solidFill>
                <a:srgbClr val="00287D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1400" dirty="0"/>
              <a:t>Pozn.: Pokud h</a:t>
            </a:r>
            <a:r>
              <a:rPr lang="cs-CZ" sz="1400" baseline="-25000" dirty="0"/>
              <a:t>1</a:t>
            </a:r>
            <a:r>
              <a:rPr lang="cs-CZ" sz="1400" dirty="0"/>
              <a:t>=0</a:t>
            </a:r>
            <a:r>
              <a:rPr lang="cs-CZ" sz="1400" dirty="0">
                <a:solidFill>
                  <a:srgbClr val="000000"/>
                </a:solidFill>
              </a:rPr>
              <a:t> a h</a:t>
            </a:r>
            <a:r>
              <a:rPr lang="cs-CZ" sz="1400" baseline="-25000" dirty="0">
                <a:solidFill>
                  <a:srgbClr val="000000"/>
                </a:solidFill>
              </a:rPr>
              <a:t>2</a:t>
            </a:r>
            <a:r>
              <a:rPr lang="cs-CZ" sz="1400" dirty="0">
                <a:solidFill>
                  <a:srgbClr val="000000"/>
                </a:solidFill>
              </a:rPr>
              <a:t>=h</a:t>
            </a:r>
            <a:r>
              <a:rPr lang="cs-CZ" sz="1400" dirty="0"/>
              <a:t>, pak </a:t>
            </a:r>
            <a:r>
              <a:rPr lang="cs-CZ" sz="1400" dirty="0" err="1"/>
              <a:t>E</a:t>
            </a:r>
            <a:r>
              <a:rPr lang="cs-CZ" sz="1400" baseline="-25000" dirty="0" err="1"/>
              <a:t>p</a:t>
            </a:r>
            <a:r>
              <a:rPr lang="cs-CZ" sz="1400" dirty="0"/>
              <a:t>= </a:t>
            </a:r>
            <a:r>
              <a:rPr lang="cs-CZ" sz="1400" dirty="0" err="1"/>
              <a:t>mgh</a:t>
            </a:r>
            <a:endParaRPr lang="cs-CZ" sz="1400" dirty="0"/>
          </a:p>
          <a:p>
            <a:pPr marL="571500" lvl="2">
              <a:spcBef>
                <a:spcPts val="0"/>
              </a:spcBef>
            </a:pPr>
            <a:r>
              <a:rPr lang="cs-CZ" sz="1400" dirty="0"/>
              <a:t>Tíhová potenciální energie tělesa závisí na volbě vodorovné</a:t>
            </a:r>
          </a:p>
          <a:p>
            <a:pPr marL="571500" lvl="2">
              <a:spcBef>
                <a:spcPts val="0"/>
              </a:spcBef>
            </a:pPr>
            <a:r>
              <a:rPr lang="cs-CZ" sz="1400" dirty="0"/>
              <a:t>roviny, vůči které ji stanovujeme.</a:t>
            </a:r>
          </a:p>
          <a:p>
            <a:pPr marL="0" indent="0">
              <a:spcBef>
                <a:spcPts val="0"/>
              </a:spcBef>
              <a:buNone/>
            </a:pPr>
            <a:endParaRPr lang="cs-CZ" sz="1800" dirty="0"/>
          </a:p>
          <a:p>
            <a:pPr marL="0" indent="0">
              <a:spcBef>
                <a:spcPts val="0"/>
              </a:spcBef>
              <a:buNone/>
            </a:pPr>
            <a:endParaRPr lang="cs-CZ" sz="1800" dirty="0"/>
          </a:p>
          <a:p>
            <a:pPr marL="0" indent="0">
              <a:spcBef>
                <a:spcPts val="0"/>
              </a:spcBef>
              <a:buNone/>
            </a:pPr>
            <a:endParaRPr lang="cs-CZ" sz="1800" dirty="0"/>
          </a:p>
          <a:p>
            <a:pPr marL="0" indent="0">
              <a:buNone/>
            </a:pPr>
            <a:endParaRPr lang="cs-CZ" sz="1800" i="1" dirty="0">
              <a:solidFill>
                <a:srgbClr val="00287D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624914" y="4365801"/>
                <a:ext cx="5763186" cy="7965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cs-CZ" sz="20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cs-CZ" sz="20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kumimoji="0" lang="cs-CZ" sz="20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kumimoji="0" lang="cs-CZ" sz="20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𝒑𝒕</m:t>
                          </m:r>
                        </m:sub>
                      </m:sSub>
                      <m:r>
                        <a:rPr kumimoji="0" lang="cs-CZ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kumimoji="0" lang="cs-CZ" sz="20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cs-CZ" sz="20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𝒉</m:t>
                          </m:r>
                          <m:r>
                            <a:rPr kumimoji="0" lang="cs-CZ" sz="2000" b="1" i="1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m:rPr>
                              <m:brk m:alnAt="23"/>
                            </m:rPr>
                            <a:rPr lang="cs-CZ" sz="20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  <m:r>
                            <a:rPr lang="cs-CZ" sz="2000" b="1" i="1" baseline="-2500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r>
                            <a:rPr kumimoji="0" lang="cs-CZ" sz="20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cs-CZ" sz="20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𝒎𝒈</m:t>
                          </m:r>
                          <m:r>
                            <a:rPr kumimoji="0" lang="cs-CZ" sz="20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kumimoji="0" lang="cs-CZ" sz="20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𝒅𝒉</m:t>
                          </m:r>
                        </m:e>
                      </m:nary>
                      <m:r>
                        <a:rPr kumimoji="0" lang="cs-CZ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"/>
                          <m:ctrlPr>
                            <a:rPr kumimoji="0" lang="cs-CZ" sz="20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cs-CZ" sz="20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𝒎𝒈</m:t>
                          </m:r>
                        </m:e>
                      </m:d>
                      <m:d>
                        <m:dPr>
                          <m:begChr m:val=""/>
                          <m:endChr m:val="]"/>
                          <m:ctrlPr>
                            <a:rPr kumimoji="0" lang="cs-CZ" sz="20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cs-CZ" sz="20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</m:d>
                      <m:sPre>
                        <m:sPrePr>
                          <m:ctrlPr>
                            <a:rPr kumimoji="0" lang="cs-CZ" sz="20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kumimoji="0" lang="cs-CZ" sz="20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𝒉</m:t>
                          </m:r>
                          <m:r>
                            <a:rPr kumimoji="0" lang="cs-CZ" sz="2000" b="1" i="1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20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  <m:r>
                            <a:rPr lang="cs-CZ" sz="2000" b="1" i="1" baseline="-250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r>
                            <a:rPr lang="cs-CZ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sPre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𝒎𝒈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cs-CZ" sz="2000" b="1" i="1" baseline="-2500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cs-CZ" sz="2000" b="1" i="1" baseline="-2500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cs-CZ" sz="2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cs-CZ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14" y="4365801"/>
                <a:ext cx="5763186" cy="7965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EDD1F1C5-7BA3-4681-9B79-57B0103E1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972" y="63500"/>
            <a:ext cx="2515439" cy="183000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A615C4B6-69B5-4A85-8F05-08FFD9FD5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8367" y="3630438"/>
            <a:ext cx="2156044" cy="246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5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5F58DEDB-612B-4AD5-9F07-7973141CDC17}"/>
              </a:ext>
            </a:extLst>
          </p:cNvPr>
          <p:cNvSpPr/>
          <p:nvPr/>
        </p:nvSpPr>
        <p:spPr bwMode="auto">
          <a:xfrm>
            <a:off x="800100" y="4468813"/>
            <a:ext cx="7264400" cy="573087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i="1" dirty="0">
                <a:solidFill>
                  <a:srgbClr val="00287D"/>
                </a:solidFill>
              </a:rPr>
              <a:t>Izolovaná soustava </a:t>
            </a:r>
            <a:r>
              <a:rPr lang="cs-CZ" sz="1800" dirty="0"/>
              <a:t>je taková soustava těles (vč. jejich vnitřních sil), na které nepůsobí žádné vnější síly či jiné okolní vlivy, tj. nedochází ani k výměně energie (např. tepla), částic či informace s okolím soustavy. </a:t>
            </a:r>
          </a:p>
          <a:p>
            <a:pPr marL="0" indent="0">
              <a:buNone/>
            </a:pPr>
            <a:r>
              <a:rPr lang="cs-CZ" sz="1400" dirty="0"/>
              <a:t>Pozn.: Izolovaná soustava tedy neinteraguje s okolím. Izolované systémy ve skutečnosti neexistují.</a:t>
            </a:r>
          </a:p>
          <a:p>
            <a:pPr marL="0" indent="0">
              <a:buNone/>
            </a:pPr>
            <a:endParaRPr lang="cs-CZ" sz="1400" dirty="0"/>
          </a:p>
          <a:p>
            <a:r>
              <a:rPr lang="cs-CZ" sz="1800" dirty="0"/>
              <a:t>Pokud máme izolovanou soustavu, tj. žádné vnější síly (z vnějšku vykonaná práce je nulová), pak změna schopnosti konat práci izolované soustavy je nulová.</a:t>
            </a:r>
          </a:p>
          <a:p>
            <a:endParaRPr lang="cs-CZ" sz="1800" dirty="0"/>
          </a:p>
          <a:p>
            <a:pPr lvl="0"/>
            <a:r>
              <a:rPr lang="cs-CZ" sz="1800" b="1" dirty="0">
                <a:solidFill>
                  <a:srgbClr val="000000"/>
                </a:solidFill>
              </a:rPr>
              <a:t>Celková mechanická energie v izolované soustavě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b="1" dirty="0">
                <a:solidFill>
                  <a:srgbClr val="000000"/>
                </a:solidFill>
              </a:rPr>
              <a:t>se zachovává. </a:t>
            </a:r>
          </a:p>
          <a:p>
            <a:endParaRPr lang="cs-CZ" sz="1800" dirty="0"/>
          </a:p>
          <a:p>
            <a:r>
              <a:rPr lang="cs-CZ" sz="1800" dirty="0"/>
              <a:t>V rámci izolované soustavy se může jen měnit vzájemně míra pohybového a polohového stavu, tj. změna celkové energie je nulová.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zachování mechanické energie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2012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5F58DEDB-612B-4AD5-9F07-7973141CDC17}"/>
              </a:ext>
            </a:extLst>
          </p:cNvPr>
          <p:cNvSpPr/>
          <p:nvPr/>
        </p:nvSpPr>
        <p:spPr bwMode="auto">
          <a:xfrm>
            <a:off x="918549" y="3437732"/>
            <a:ext cx="3767751" cy="573087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3"/>
                <a:ext cx="8082321" cy="4230687"/>
              </a:xfrm>
            </p:spPr>
            <p:txBody>
              <a:bodyPr/>
              <a:lstStyle/>
              <a:p>
                <a:endParaRPr lang="cs-CZ" sz="1800" dirty="0"/>
              </a:p>
              <a:p>
                <a:r>
                  <a:rPr lang="cs-CZ" sz="1800" dirty="0"/>
                  <a:t>Při všech mechanických dějích se mění potenciální energie v kinetickou energii a naopak.</a:t>
                </a:r>
              </a:p>
              <a:p>
                <a:r>
                  <a:rPr lang="cs-CZ" sz="1800" dirty="0"/>
                  <a:t>Pro kinetickou a potenciální energii ve stavech </a:t>
                </a:r>
                <a:r>
                  <a:rPr lang="cs-CZ" sz="1800" i="1" dirty="0"/>
                  <a:t>1</a:t>
                </a:r>
                <a:r>
                  <a:rPr lang="cs-CZ" sz="1800" dirty="0"/>
                  <a:t> a </a:t>
                </a:r>
                <a:r>
                  <a:rPr lang="cs-CZ" sz="1800" i="1" dirty="0"/>
                  <a:t>2</a:t>
                </a:r>
                <a:r>
                  <a:rPr lang="cs-CZ" sz="1800" dirty="0"/>
                  <a:t> pak platí:</a:t>
                </a:r>
              </a:p>
              <a:p>
                <a:endParaRPr lang="cs-CZ" sz="1800" dirty="0"/>
              </a:p>
              <a:p>
                <a:pPr marL="457200" lvl="1" indent="0">
                  <a:buNone/>
                </a:pPr>
                <a:r>
                  <a:rPr lang="cs-CZ" sz="1800" i="1" dirty="0"/>
                  <a:t>	</a:t>
                </a:r>
                <a:r>
                  <a:rPr lang="cs-CZ" sz="1800" b="1" i="1" dirty="0"/>
                  <a:t>E</a:t>
                </a:r>
                <a:r>
                  <a:rPr lang="cs-CZ" sz="1050" b="1" i="1" dirty="0"/>
                  <a:t>k1 </a:t>
                </a:r>
                <a:r>
                  <a:rPr lang="cs-CZ" sz="1800" b="1" i="1" dirty="0"/>
                  <a:t>+ E</a:t>
                </a:r>
                <a:r>
                  <a:rPr lang="cs-CZ" sz="1050" b="1" i="1" dirty="0"/>
                  <a:t>p1 </a:t>
                </a:r>
                <a:r>
                  <a:rPr lang="cs-CZ" sz="1800" b="1" i="1" dirty="0"/>
                  <a:t>= E</a:t>
                </a:r>
                <a:r>
                  <a:rPr lang="cs-CZ" sz="1050" b="1" i="1" dirty="0"/>
                  <a:t>k2 </a:t>
                </a:r>
                <a:r>
                  <a:rPr lang="cs-CZ" sz="1800" b="1" i="1" dirty="0"/>
                  <a:t>+ E</a:t>
                </a:r>
                <a:r>
                  <a:rPr lang="cs-CZ" sz="1050" b="1" i="1" dirty="0"/>
                  <a:t>p2 </a:t>
                </a:r>
                <a:r>
                  <a:rPr lang="cs-CZ" sz="1800" b="1" i="1" dirty="0"/>
                  <a:t>= </a:t>
                </a:r>
                <a:r>
                  <a:rPr lang="cs-CZ" sz="1800" b="1" i="1" dirty="0" err="1"/>
                  <a:t>konst</a:t>
                </a:r>
                <a:r>
                  <a:rPr lang="cs-CZ" sz="1800" b="1" i="1" dirty="0"/>
                  <a:t> </a:t>
                </a:r>
              </a:p>
              <a:p>
                <a:pPr marL="457200" lvl="1" indent="0">
                  <a:buNone/>
                </a:pPr>
                <a:endParaRPr lang="cs-CZ" sz="1800" b="1" i="1" dirty="0"/>
              </a:p>
              <a:p>
                <a:pPr>
                  <a:buNone/>
                </a:pPr>
                <a:endParaRPr lang="cs-CZ" sz="1400" dirty="0"/>
              </a:p>
              <a:p>
                <a:pPr>
                  <a:buNone/>
                </a:pPr>
                <a:r>
                  <a:rPr lang="cs-CZ" sz="1400" dirty="0"/>
                  <a:t>Pozn.: Potenciální energie je uvažována jen pro potenciálové pole </a:t>
                </a:r>
                <a:r>
                  <a:rPr lang="cs-CZ" sz="1400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cs-CZ" sz="14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𝑟𝑜𝑡</m:t>
                    </m:r>
                    <m:r>
                      <a:rPr lang="cs-CZ" sz="14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cs-CZ" sz="14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4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cs-CZ" sz="1400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cs-CZ" sz="1400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),</a:t>
                </a:r>
              </a:p>
              <a:p>
                <a:pPr>
                  <a:buNone/>
                </a:pPr>
                <a:r>
                  <a:rPr lang="cs-CZ" sz="1400" dirty="0"/>
                  <a:t>kdy hodnota potenciální energie závisí jen na počátečním a koncovém bodě, tj. </a:t>
                </a:r>
              </a:p>
              <a:p>
                <a:pPr>
                  <a:buNone/>
                </a:pPr>
                <a:r>
                  <a:rPr lang="cs-CZ" sz="1400" dirty="0"/>
                  <a:t>nezávisí na cestě. Např. odporové síly jako je tření, odpor vzduchu jsou proto </a:t>
                </a:r>
              </a:p>
              <a:p>
                <a:pPr>
                  <a:buNone/>
                </a:pPr>
                <a:r>
                  <a:rPr lang="cs-CZ" sz="1400" dirty="0"/>
                  <a:t>silami vnějšími.  </a:t>
                </a:r>
              </a:p>
              <a:p>
                <a:pPr marL="57150" indent="0">
                  <a:buNone/>
                </a:pPr>
                <a:r>
                  <a:rPr lang="cs-CZ" sz="1800" b="1" dirty="0">
                    <a:latin typeface="Times New Roman" panose="02020603050405020304" pitchFamily="18" charset="0"/>
                  </a:rPr>
                  <a:t>Zm</a:t>
                </a:r>
                <a:r>
                  <a:rPr lang="cs-CZ" sz="1800" dirty="0">
                    <a:latin typeface="TimesNewRoman"/>
                  </a:rPr>
                  <a:t>ě</a:t>
                </a:r>
                <a:r>
                  <a:rPr lang="cs-CZ" sz="1800" b="1" dirty="0">
                    <a:latin typeface="Times New Roman" panose="02020603050405020304" pitchFamily="18" charset="0"/>
                  </a:rPr>
                  <a:t>na mechanické energie soustavy je dána prací vn</a:t>
                </a:r>
                <a:r>
                  <a:rPr lang="cs-CZ" sz="1800" dirty="0">
                    <a:latin typeface="TimesNewRoman"/>
                  </a:rPr>
                  <a:t>ě</a:t>
                </a:r>
                <a:r>
                  <a:rPr lang="cs-CZ" sz="1800" b="1" dirty="0">
                    <a:latin typeface="Times New Roman" panose="02020603050405020304" pitchFamily="18" charset="0"/>
                  </a:rPr>
                  <a:t>jších sil.</a:t>
                </a:r>
                <a:endParaRPr lang="cs-CZ" sz="1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3"/>
                <a:ext cx="8082321" cy="4230687"/>
              </a:xfrm>
              <a:blipFill>
                <a:blip r:embed="rId2"/>
                <a:stretch>
                  <a:fillRect l="-166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zachování mechanické energie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>
                <a:extLst>
                  <a:ext uri="{FF2B5EF4-FFF2-40B4-BE49-F238E27FC236}">
                    <a16:creationId xmlns="" xmlns:a16="http://schemas.microsoft.com/office/drawing/2014/main" id="{C5F93C36-02EA-4986-A4EB-7A70FEABC1E3}"/>
                  </a:ext>
                </a:extLst>
              </p:cNvPr>
              <p:cNvSpPr/>
              <p:nvPr/>
            </p:nvSpPr>
            <p:spPr>
              <a:xfrm>
                <a:off x="1102860" y="5888173"/>
                <a:ext cx="3078279" cy="72045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cs-CZ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cs-CZ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𝒄𝒆𝒍𝒌</m:t>
                          </m:r>
                        </m:sub>
                      </m:sSub>
                      <m:r>
                        <a:rPr lang="cs-CZ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cs-CZ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cs-CZ" sz="18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  <m:r>
                            <a:rPr lang="cs-CZ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𝒆𝒙𝒕</m:t>
                          </m:r>
                          <m:r>
                            <a:rPr lang="cs-CZ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.</m:t>
                          </m:r>
                          <m:r>
                            <a:rPr lang="cs-CZ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cs-CZ" sz="18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e>
                      </m:nary>
                      <m:r>
                        <a:rPr lang="cs-CZ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𝑾𝒆𝒙𝒕</m:t>
                      </m:r>
                    </m:oMath>
                  </m:oMathPara>
                </a14:m>
                <a:endParaRPr lang="cs-CZ" baseline="-25000" dirty="0"/>
              </a:p>
            </p:txBody>
          </p:sp>
        </mc:Choice>
        <mc:Fallback xmlns=""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C5F93C36-02EA-4986-A4EB-7A70FEABC1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860" y="5888173"/>
                <a:ext cx="3078279" cy="7204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96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339092C-5CA3-4A0F-8289-0B3CB48F6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 zachování mechanické energie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="" xmlns:a16="http://schemas.microsoft.com/office/drawing/2014/main" id="{A96DBC05-B44B-4BA8-A59E-46B0CE7349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5099" y="1773239"/>
            <a:ext cx="3677447" cy="2334172"/>
          </a:xfrm>
          <a:prstGeom prst="rect">
            <a:avLst/>
          </a:prstGeom>
        </p:spPr>
      </p:pic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9A8B1464-13E1-4F3D-ACD3-C733BF9F50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FB482108-FFE1-4AC1-BA4A-A829561A56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25BC2F2F-C656-4DA9-83F6-8F05DC4DB70D}"/>
              </a:ext>
            </a:extLst>
          </p:cNvPr>
          <p:cNvSpPr/>
          <p:nvPr/>
        </p:nvSpPr>
        <p:spPr>
          <a:xfrm>
            <a:off x="422694" y="1895902"/>
            <a:ext cx="41119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latin typeface="Times New Roman" panose="02020603050405020304" pitchFamily="18" charset="0"/>
              </a:rPr>
              <a:t>Z jaké výšky </a:t>
            </a:r>
            <a:r>
              <a:rPr lang="cs-CZ" sz="1400" i="1" dirty="0">
                <a:latin typeface="Times New Roman" panose="02020603050405020304" pitchFamily="18" charset="0"/>
              </a:rPr>
              <a:t>h </a:t>
            </a:r>
            <a:r>
              <a:rPr lang="cs-CZ" sz="1400" dirty="0">
                <a:latin typeface="Times New Roman" panose="02020603050405020304" pitchFamily="18" charset="0"/>
              </a:rPr>
              <a:t>se musí začít pohybovat t</a:t>
            </a:r>
            <a:r>
              <a:rPr lang="cs-CZ" sz="1400" dirty="0">
                <a:latin typeface="TimesNewRoman"/>
              </a:rPr>
              <a:t>ě</a:t>
            </a:r>
            <a:r>
              <a:rPr lang="cs-CZ" sz="1400" dirty="0">
                <a:latin typeface="Times New Roman" panose="02020603050405020304" pitchFamily="18" charset="0"/>
              </a:rPr>
              <a:t>leso po naklon</a:t>
            </a:r>
            <a:r>
              <a:rPr lang="cs-CZ" sz="1400" dirty="0">
                <a:latin typeface="TimesNewRoman"/>
              </a:rPr>
              <a:t>ě</a:t>
            </a:r>
            <a:r>
              <a:rPr lang="cs-CZ" sz="1400" dirty="0">
                <a:latin typeface="Times New Roman" panose="02020603050405020304" pitchFamily="18" charset="0"/>
              </a:rPr>
              <a:t>né rovin</a:t>
            </a:r>
            <a:r>
              <a:rPr lang="cs-CZ" sz="1400" dirty="0">
                <a:latin typeface="TimesNewRoman"/>
              </a:rPr>
              <a:t>ě </a:t>
            </a:r>
            <a:r>
              <a:rPr lang="cs-CZ" sz="1400" dirty="0">
                <a:latin typeface="Times New Roman" panose="02020603050405020304" pitchFamily="18" charset="0"/>
              </a:rPr>
              <a:t>s úhlem </a:t>
            </a:r>
            <a:r>
              <a:rPr lang="cs-CZ" sz="1400" dirty="0">
                <a:latin typeface="Symbol" panose="05050102010706020507" pitchFamily="18" charset="2"/>
              </a:rPr>
              <a:t>a </a:t>
            </a:r>
            <a:r>
              <a:rPr lang="cs-CZ" sz="1400" dirty="0">
                <a:latin typeface="Times New Roman" panose="02020603050405020304" pitchFamily="18" charset="0"/>
              </a:rPr>
              <a:t>= 30° s koeficientem t</a:t>
            </a:r>
            <a:r>
              <a:rPr lang="cs-CZ" sz="1400" dirty="0">
                <a:latin typeface="TimesNewRoman"/>
              </a:rPr>
              <a:t>ř</a:t>
            </a:r>
            <a:r>
              <a:rPr lang="cs-CZ" sz="1400" dirty="0">
                <a:latin typeface="Times New Roman" panose="02020603050405020304" pitchFamily="18" charset="0"/>
              </a:rPr>
              <a:t>ení </a:t>
            </a:r>
            <a:r>
              <a:rPr lang="cs-CZ" sz="1400" i="1" dirty="0">
                <a:latin typeface="Times New Roman" panose="02020603050405020304" pitchFamily="18" charset="0"/>
              </a:rPr>
              <a:t>f </a:t>
            </a:r>
            <a:r>
              <a:rPr lang="cs-CZ" sz="1400" dirty="0">
                <a:latin typeface="Times New Roman" panose="02020603050405020304" pitchFamily="18" charset="0"/>
              </a:rPr>
              <a:t>= 0,1 , aby na konec dosp</a:t>
            </a:r>
            <a:r>
              <a:rPr lang="cs-CZ" sz="1400" dirty="0">
                <a:latin typeface="TimesNewRoman"/>
              </a:rPr>
              <a:t>ě</a:t>
            </a:r>
            <a:r>
              <a:rPr lang="cs-CZ" sz="1400" dirty="0">
                <a:latin typeface="Times New Roman" panose="02020603050405020304" pitchFamily="18" charset="0"/>
              </a:rPr>
              <a:t>lo s rychlostí </a:t>
            </a:r>
            <a:r>
              <a:rPr lang="cs-CZ" sz="1400" i="1" dirty="0">
                <a:latin typeface="Times New Roman" panose="02020603050405020304" pitchFamily="18" charset="0"/>
              </a:rPr>
              <a:t>v </a:t>
            </a:r>
            <a:r>
              <a:rPr lang="cs-CZ" sz="1400" dirty="0">
                <a:latin typeface="Times New Roman" panose="02020603050405020304" pitchFamily="18" charset="0"/>
              </a:rPr>
              <a:t>= 20 m.s</a:t>
            </a:r>
            <a:r>
              <a:rPr lang="cs-CZ" sz="1400" baseline="30000" dirty="0">
                <a:latin typeface="Times New Roman" panose="02020603050405020304" pitchFamily="18" charset="0"/>
              </a:rPr>
              <a:t>-1</a:t>
            </a:r>
            <a:r>
              <a:rPr lang="cs-CZ" sz="1400" dirty="0">
                <a:latin typeface="Times New Roman" panose="02020603050405020304" pitchFamily="18" charset="0"/>
              </a:rPr>
              <a:t>?</a:t>
            </a:r>
            <a:endParaRPr lang="cs-CZ" sz="1400" dirty="0"/>
          </a:p>
        </p:txBody>
      </p:sp>
      <p:sp>
        <p:nvSpPr>
          <p:cNvPr id="8" name="Obdélník 7">
            <a:extLst>
              <a:ext uri="{FF2B5EF4-FFF2-40B4-BE49-F238E27FC236}">
                <a16:creationId xmlns="" xmlns:a16="http://schemas.microsoft.com/office/drawing/2014/main" id="{1F7B6D03-A14D-42D2-A070-CBF720791C20}"/>
              </a:ext>
            </a:extLst>
          </p:cNvPr>
          <p:cNvSpPr/>
          <p:nvPr/>
        </p:nvSpPr>
        <p:spPr>
          <a:xfrm>
            <a:off x="509589" y="28288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800" dirty="0">
                <a:latin typeface="Times New Roman" panose="02020603050405020304" pitchFamily="18" charset="0"/>
              </a:rPr>
              <a:t>V bodě </a:t>
            </a:r>
            <a:r>
              <a:rPr lang="cs-CZ" sz="1800" i="1" dirty="0">
                <a:latin typeface="Times New Roman" panose="02020603050405020304" pitchFamily="18" charset="0"/>
              </a:rPr>
              <a:t>A</a:t>
            </a:r>
            <a:r>
              <a:rPr lang="cs-CZ" sz="1800" dirty="0">
                <a:latin typeface="Times New Roman" panose="02020603050405020304" pitchFamily="18" charset="0"/>
              </a:rPr>
              <a:t>, má t</a:t>
            </a:r>
            <a:r>
              <a:rPr lang="cs-CZ" sz="1800" dirty="0">
                <a:latin typeface="TimesNewRoman"/>
              </a:rPr>
              <a:t>ě</a:t>
            </a:r>
            <a:r>
              <a:rPr lang="cs-CZ" sz="1800" dirty="0">
                <a:latin typeface="Times New Roman" panose="02020603050405020304" pitchFamily="18" charset="0"/>
              </a:rPr>
              <a:t>leso hmotnosti </a:t>
            </a:r>
            <a:r>
              <a:rPr lang="cs-CZ" sz="1800" i="1" dirty="0">
                <a:latin typeface="Times New Roman" panose="02020603050405020304" pitchFamily="18" charset="0"/>
              </a:rPr>
              <a:t>m </a:t>
            </a:r>
            <a:r>
              <a:rPr lang="cs-CZ" sz="1800" dirty="0">
                <a:latin typeface="Times New Roman" panose="02020603050405020304" pitchFamily="18" charset="0"/>
              </a:rPr>
              <a:t>vzhledem k bodu </a:t>
            </a:r>
            <a:r>
              <a:rPr lang="cs-CZ" sz="1800" i="1" dirty="0">
                <a:latin typeface="Times New Roman" panose="02020603050405020304" pitchFamily="18" charset="0"/>
              </a:rPr>
              <a:t>B</a:t>
            </a:r>
            <a:r>
              <a:rPr lang="cs-CZ" sz="1800" dirty="0">
                <a:latin typeface="Times New Roman" panose="02020603050405020304" pitchFamily="18" charset="0"/>
              </a:rPr>
              <a:t>, tíhovou potenciální energii </a:t>
            </a:r>
            <a:r>
              <a:rPr lang="cs-CZ" sz="1800" i="1" dirty="0" err="1">
                <a:latin typeface="Times New Roman" panose="02020603050405020304" pitchFamily="18" charset="0"/>
              </a:rPr>
              <a:t>E</a:t>
            </a:r>
            <a:r>
              <a:rPr lang="cs-CZ" sz="1800" i="1" baseline="-25000" dirty="0" err="1">
                <a:latin typeface="Times New Roman" panose="02020603050405020304" pitchFamily="18" charset="0"/>
              </a:rPr>
              <a:t>pA</a:t>
            </a:r>
            <a:r>
              <a:rPr lang="cs-CZ" sz="1800" i="1" dirty="0">
                <a:latin typeface="Times New Roman" panose="02020603050405020304" pitchFamily="18" charset="0"/>
              </a:rPr>
              <a:t> =</a:t>
            </a:r>
            <a:r>
              <a:rPr lang="cs-CZ" sz="1800" dirty="0">
                <a:latin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Times New Roman" panose="02020603050405020304" pitchFamily="18" charset="0"/>
              </a:rPr>
              <a:t>mgh</a:t>
            </a:r>
            <a:r>
              <a:rPr lang="cs-CZ" sz="1800" i="1" dirty="0">
                <a:latin typeface="Times New Roman" panose="02020603050405020304" pitchFamily="18" charset="0"/>
              </a:rPr>
              <a:t>.</a:t>
            </a:r>
          </a:p>
          <a:p>
            <a:r>
              <a:rPr lang="cs-CZ" sz="1800" dirty="0">
                <a:latin typeface="Times New Roman" panose="02020603050405020304" pitchFamily="18" charset="0"/>
              </a:rPr>
              <a:t>Kinetickou energii </a:t>
            </a:r>
            <a:r>
              <a:rPr lang="cs-CZ" sz="1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</a:t>
            </a:r>
            <a:r>
              <a:rPr lang="cs-CZ" sz="1800" i="1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</a:t>
            </a:r>
            <a:r>
              <a:rPr lang="cs-CZ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=</a:t>
            </a:r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0</a:t>
            </a:r>
            <a:r>
              <a:rPr lang="cs-CZ" sz="1800" dirty="0">
                <a:latin typeface="Times New Roman" panose="02020603050405020304" pitchFamily="18" charset="0"/>
              </a:rPr>
              <a:t>, t</a:t>
            </a:r>
            <a:r>
              <a:rPr lang="cs-CZ" sz="1800" dirty="0">
                <a:latin typeface="TimesNewRoman"/>
              </a:rPr>
              <a:t>ě</a:t>
            </a:r>
            <a:r>
              <a:rPr lang="cs-CZ" sz="1800" dirty="0">
                <a:latin typeface="Times New Roman" panose="02020603050405020304" pitchFamily="18" charset="0"/>
              </a:rPr>
              <a:t>leso je v klidu, jeho celková energie je </a:t>
            </a:r>
            <a:r>
              <a:rPr lang="cs-CZ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E</a:t>
            </a:r>
            <a:r>
              <a:rPr lang="cs-CZ" sz="1800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cs-CZ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=</a:t>
            </a:r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0</a:t>
            </a:r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+ </a:t>
            </a:r>
            <a:r>
              <a:rPr lang="cs-CZ" sz="1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mgh</a:t>
            </a:r>
            <a:r>
              <a:rPr lang="cs-CZ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.</a:t>
            </a:r>
            <a:endParaRPr lang="cs-CZ" sz="1800" dirty="0">
              <a:latin typeface="Times New Roman" panose="02020603050405020304" pitchFamily="18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="" xmlns:a16="http://schemas.microsoft.com/office/drawing/2014/main" id="{37741633-A6B5-4656-BD2C-49D9D761739E}"/>
              </a:ext>
            </a:extLst>
          </p:cNvPr>
          <p:cNvSpPr/>
          <p:nvPr/>
        </p:nvSpPr>
        <p:spPr>
          <a:xfrm>
            <a:off x="509589" y="4175390"/>
            <a:ext cx="4025072" cy="2031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rgbClr val="00287D"/>
                </a:solidFill>
                <a:latin typeface="Times New Roman" panose="02020603050405020304" pitchFamily="18" charset="0"/>
              </a:rPr>
              <a:t>Pokud bychom neuvažovali t</a:t>
            </a:r>
            <a:r>
              <a:rPr lang="cs-CZ" sz="1800" dirty="0">
                <a:solidFill>
                  <a:srgbClr val="00287D"/>
                </a:solidFill>
                <a:latin typeface="TimesNewRoman"/>
              </a:rPr>
              <a:t>ř</a:t>
            </a:r>
            <a:r>
              <a:rPr lang="cs-CZ" sz="1800" dirty="0">
                <a:solidFill>
                  <a:srgbClr val="00287D"/>
                </a:solidFill>
                <a:latin typeface="Times New Roman" panose="02020603050405020304" pitchFamily="18" charset="0"/>
              </a:rPr>
              <a:t>ení</a:t>
            </a:r>
            <a:r>
              <a:rPr lang="cs-CZ" sz="1800" dirty="0">
                <a:latin typeface="Times New Roman" panose="02020603050405020304" pitchFamily="18" charset="0"/>
              </a:rPr>
              <a:t> (</a:t>
            </a:r>
            <a:r>
              <a:rPr lang="cs-CZ" sz="1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izol</a:t>
            </a:r>
            <a:r>
              <a:rPr lang="cs-CZ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. soust</a:t>
            </a:r>
            <a:r>
              <a:rPr lang="cs-CZ" sz="1800" dirty="0">
                <a:latin typeface="Times New Roman" panose="02020603050405020304" pitchFamily="18" charset="0"/>
              </a:rPr>
              <a:t>.), pak platí ZZE:</a:t>
            </a:r>
            <a:r>
              <a:rPr lang="cs-CZ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E</a:t>
            </a:r>
            <a:r>
              <a:rPr lang="cs-CZ" sz="1800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cs-CZ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= E</a:t>
            </a:r>
            <a:r>
              <a:rPr lang="cs-CZ" sz="1800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cs-CZ" sz="1800" dirty="0">
                <a:latin typeface="Times New Roman" panose="02020603050405020304" pitchFamily="18" charset="0"/>
              </a:rPr>
              <a:t> </a:t>
            </a:r>
          </a:p>
          <a:p>
            <a:pPr lvl="0"/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Protože jsme položili tíhovou potenciální energii v bod</a:t>
            </a:r>
            <a:r>
              <a:rPr lang="cs-CZ" sz="1800" dirty="0">
                <a:solidFill>
                  <a:srgbClr val="000000"/>
                </a:solidFill>
                <a:latin typeface="TimesNewRoman"/>
              </a:rPr>
              <a:t>ě </a:t>
            </a:r>
            <a:r>
              <a:rPr lang="cs-CZ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B rovnu nule, </a:t>
            </a:r>
          </a:p>
          <a:p>
            <a:pPr lvl="0"/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je </a:t>
            </a:r>
            <a:r>
              <a:rPr lang="cs-CZ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E</a:t>
            </a:r>
            <a:r>
              <a:rPr lang="cs-CZ" sz="1800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cs-CZ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=</a:t>
            </a:r>
            <a:r>
              <a:rPr lang="cs-CZ" sz="1800" i="1" dirty="0">
                <a:latin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Times New Roman" panose="02020603050405020304" pitchFamily="18" charset="0"/>
              </a:rPr>
              <a:t>E</a:t>
            </a:r>
            <a:r>
              <a:rPr lang="cs-CZ" sz="1800" i="1" baseline="-25000" dirty="0" err="1">
                <a:latin typeface="Times New Roman" panose="02020603050405020304" pitchFamily="18" charset="0"/>
              </a:rPr>
              <a:t>kB</a:t>
            </a:r>
            <a:r>
              <a:rPr lang="cs-CZ" sz="1800" i="1" dirty="0">
                <a:latin typeface="Times New Roman" panose="02020603050405020304" pitchFamily="18" charset="0"/>
              </a:rPr>
              <a:t> + 0 =</a:t>
            </a:r>
            <a:r>
              <a:rPr lang="cs-CZ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=</a:t>
            </a:r>
            <a:r>
              <a:rPr lang="cs-CZ" sz="1800" i="1" dirty="0">
                <a:latin typeface="Times New Roman" panose="02020603050405020304" pitchFamily="18" charset="0"/>
              </a:rPr>
              <a:t>½mv</a:t>
            </a:r>
            <a:r>
              <a:rPr lang="cs-CZ" sz="1800" i="1" baseline="-25000" dirty="0">
                <a:latin typeface="Times New Roman" panose="02020603050405020304" pitchFamily="18" charset="0"/>
              </a:rPr>
              <a:t>B</a:t>
            </a:r>
            <a:r>
              <a:rPr lang="cs-CZ" sz="1800" i="1" baseline="30000" dirty="0">
                <a:latin typeface="Times New Roman" panose="02020603050405020304" pitchFamily="18" charset="0"/>
              </a:rPr>
              <a:t>2</a:t>
            </a:r>
            <a:endParaRPr lang="cs-CZ" sz="1800" i="1" dirty="0">
              <a:latin typeface="Times New Roman" panose="02020603050405020304" pitchFamily="18" charset="0"/>
            </a:endParaRPr>
          </a:p>
          <a:p>
            <a:pPr lvl="0"/>
            <a:endParaRPr lang="cs-CZ" sz="1800" dirty="0">
              <a:latin typeface="Times New Roman" panose="02020603050405020304" pitchFamily="18" charset="0"/>
            </a:endParaRPr>
          </a:p>
          <a:p>
            <a:pPr lvl="0"/>
            <a:r>
              <a:rPr lang="cs-CZ" sz="1800" dirty="0">
                <a:latin typeface="Times New Roman" panose="02020603050405020304" pitchFamily="18" charset="0"/>
              </a:rPr>
              <a:t>Ze ZZE  </a:t>
            </a:r>
            <a:r>
              <a:rPr lang="cs-CZ" sz="1800" i="1" dirty="0" err="1">
                <a:latin typeface="Times New Roman" panose="02020603050405020304" pitchFamily="18" charset="0"/>
              </a:rPr>
              <a:t>mgh</a:t>
            </a:r>
            <a:r>
              <a:rPr lang="cs-CZ" sz="1800" i="1" dirty="0">
                <a:latin typeface="Times New Roman" panose="02020603050405020304" pitchFamily="18" charset="0"/>
              </a:rPr>
              <a:t> = </a:t>
            </a:r>
            <a:r>
              <a:rPr lang="cs-CZ" sz="1800" i="1" dirty="0" err="1">
                <a:latin typeface="Times New Roman" panose="02020603050405020304" pitchFamily="18" charset="0"/>
              </a:rPr>
              <a:t>E</a:t>
            </a:r>
            <a:r>
              <a:rPr lang="cs-CZ" sz="1800" i="1" baseline="-25000" dirty="0" err="1">
                <a:latin typeface="Times New Roman" panose="02020603050405020304" pitchFamily="18" charset="0"/>
              </a:rPr>
              <a:t>pA</a:t>
            </a:r>
            <a:r>
              <a:rPr lang="cs-CZ" sz="1800" i="1" dirty="0">
                <a:latin typeface="Times New Roman" panose="02020603050405020304" pitchFamily="18" charset="0"/>
              </a:rPr>
              <a:t> = </a:t>
            </a:r>
            <a:r>
              <a:rPr lang="cs-CZ" sz="1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</a:t>
            </a:r>
            <a:r>
              <a:rPr lang="cs-CZ" sz="1800" i="1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kB</a:t>
            </a:r>
            <a:r>
              <a:rPr lang="cs-CZ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=</a:t>
            </a:r>
            <a:r>
              <a:rPr lang="cs-CZ" sz="1800" i="1" dirty="0">
                <a:latin typeface="Times New Roman" panose="02020603050405020304" pitchFamily="18" charset="0"/>
              </a:rPr>
              <a:t>½mv</a:t>
            </a:r>
            <a:r>
              <a:rPr lang="cs-CZ" sz="1800" i="1" baseline="-25000" dirty="0">
                <a:latin typeface="Times New Roman" panose="02020603050405020304" pitchFamily="18" charset="0"/>
              </a:rPr>
              <a:t>B</a:t>
            </a:r>
            <a:r>
              <a:rPr lang="cs-CZ" sz="1800" i="1" baseline="30000" dirty="0">
                <a:latin typeface="Times New Roman" panose="02020603050405020304" pitchFamily="18" charset="0"/>
              </a:rPr>
              <a:t>2</a:t>
            </a:r>
            <a:endParaRPr lang="cs-CZ" sz="1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>
                <a:extLst>
                  <a:ext uri="{FF2B5EF4-FFF2-40B4-BE49-F238E27FC236}">
                    <a16:creationId xmlns="" xmlns:a16="http://schemas.microsoft.com/office/drawing/2014/main" id="{90124A10-06F5-4304-9C4F-7AA2CCAE64D4}"/>
                  </a:ext>
                </a:extLst>
              </p:cNvPr>
              <p:cNvSpPr/>
              <p:nvPr/>
            </p:nvSpPr>
            <p:spPr>
              <a:xfrm>
                <a:off x="4609341" y="4196815"/>
                <a:ext cx="4313205" cy="266938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cs-CZ" sz="1800" dirty="0">
                    <a:latin typeface="Times New Roman" panose="02020603050405020304" pitchFamily="18" charset="0"/>
                  </a:rPr>
                  <a:t>Uvažujeme</a:t>
                </a:r>
                <a:r>
                  <a:rPr lang="cs-CZ" sz="1800" dirty="0">
                    <a:latin typeface="TimesNewRoman"/>
                  </a:rPr>
                  <a:t> </a:t>
                </a:r>
                <a:r>
                  <a:rPr lang="cs-CZ" sz="1800" dirty="0">
                    <a:latin typeface="Times New Roman" panose="02020603050405020304" pitchFamily="18" charset="0"/>
                  </a:rPr>
                  <a:t>b</a:t>
                </a:r>
                <a:r>
                  <a:rPr lang="cs-CZ" sz="1800" dirty="0">
                    <a:latin typeface="TimesNewRoman"/>
                  </a:rPr>
                  <a:t>ě</a:t>
                </a:r>
                <a:r>
                  <a:rPr lang="cs-CZ" sz="1800" dirty="0">
                    <a:latin typeface="Times New Roman" panose="02020603050405020304" pitchFamily="18" charset="0"/>
                  </a:rPr>
                  <a:t>hem pohybu t</a:t>
                </a:r>
                <a:r>
                  <a:rPr lang="cs-CZ" sz="1800" dirty="0">
                    <a:latin typeface="TimesNewRoman"/>
                  </a:rPr>
                  <a:t>ě</a:t>
                </a:r>
                <a:r>
                  <a:rPr lang="cs-CZ" sz="1800" dirty="0">
                    <a:latin typeface="Times New Roman" panose="02020603050405020304" pitchFamily="18" charset="0"/>
                  </a:rPr>
                  <a:t>lesa po </a:t>
                </a:r>
                <a:r>
                  <a:rPr lang="cs-CZ" sz="1800" dirty="0" err="1">
                    <a:latin typeface="Times New Roman" panose="02020603050405020304" pitchFamily="18" charset="0"/>
                  </a:rPr>
                  <a:t>naklo-n</a:t>
                </a:r>
                <a:r>
                  <a:rPr lang="cs-CZ" sz="1800" dirty="0" err="1">
                    <a:latin typeface="TimesNewRoman"/>
                  </a:rPr>
                  <a:t>ě</a:t>
                </a:r>
                <a:r>
                  <a:rPr lang="cs-CZ" sz="1800" dirty="0" err="1">
                    <a:latin typeface="Times New Roman" panose="02020603050405020304" pitchFamily="18" charset="0"/>
                  </a:rPr>
                  <a:t>né</a:t>
                </a:r>
                <a:r>
                  <a:rPr lang="cs-CZ" sz="1800" dirty="0">
                    <a:latin typeface="Times New Roman" panose="02020603050405020304" pitchFamily="18" charset="0"/>
                  </a:rPr>
                  <a:t> rovin</a:t>
                </a:r>
                <a:r>
                  <a:rPr lang="cs-CZ" sz="1800" dirty="0">
                    <a:latin typeface="TimesNewRoman"/>
                  </a:rPr>
                  <a:t>ě práci </a:t>
                </a:r>
                <a:r>
                  <a:rPr lang="cs-CZ" sz="1800" i="1" dirty="0">
                    <a:latin typeface="TimesNewRoman"/>
                  </a:rPr>
                  <a:t>W</a:t>
                </a:r>
                <a:r>
                  <a:rPr lang="cs-CZ" sz="1800" dirty="0">
                    <a:latin typeface="TimesNewRoman"/>
                  </a:rPr>
                  <a:t> </a:t>
                </a:r>
                <a:r>
                  <a:rPr lang="cs-CZ" sz="1800" dirty="0">
                    <a:latin typeface="Times New Roman" panose="02020603050405020304" pitchFamily="18" charset="0"/>
                  </a:rPr>
                  <a:t>t</a:t>
                </a:r>
                <a:r>
                  <a:rPr lang="cs-CZ" sz="1800" dirty="0">
                    <a:latin typeface="TimesNewRoman"/>
                  </a:rPr>
                  <a:t>ř</a:t>
                </a:r>
                <a:r>
                  <a:rPr lang="cs-CZ" sz="1800" dirty="0">
                    <a:latin typeface="Times New Roman" panose="02020603050405020304" pitchFamily="18" charset="0"/>
                  </a:rPr>
                  <a:t>ecí síly, která </a:t>
                </a:r>
                <a:r>
                  <a:rPr lang="cs-CZ" sz="1800" dirty="0" err="1">
                    <a:latin typeface="Times New Roman" panose="02020603050405020304" pitchFamily="18" charset="0"/>
                  </a:rPr>
                  <a:t>spot</a:t>
                </a:r>
                <a:r>
                  <a:rPr lang="cs-CZ" sz="1800" dirty="0" err="1">
                    <a:latin typeface="TimesNewRoman"/>
                  </a:rPr>
                  <a:t>ř</a:t>
                </a:r>
                <a:r>
                  <a:rPr lang="cs-CZ" sz="1800" dirty="0" err="1">
                    <a:latin typeface="Times New Roman" panose="02020603050405020304" pitchFamily="18" charset="0"/>
                  </a:rPr>
                  <a:t>e-bovává</a:t>
                </a:r>
                <a:r>
                  <a:rPr lang="cs-CZ" sz="1800" dirty="0">
                    <a:latin typeface="Times New Roman" panose="02020603050405020304" pitchFamily="18" charset="0"/>
                  </a:rPr>
                  <a:t> </a:t>
                </a:r>
                <a:r>
                  <a:rPr lang="cs-CZ" sz="1800" dirty="0">
                    <a:latin typeface="TimesNewRoman"/>
                  </a:rPr>
                  <a:t>č</a:t>
                </a:r>
                <a:r>
                  <a:rPr lang="cs-CZ" sz="1800" dirty="0">
                    <a:latin typeface="Times New Roman" panose="02020603050405020304" pitchFamily="18" charset="0"/>
                  </a:rPr>
                  <a:t>ást celkové energie. Takže výsledná rovnice bude vypadat následovn</a:t>
                </a:r>
                <a:r>
                  <a:rPr lang="cs-CZ" sz="1800" dirty="0">
                    <a:latin typeface="TimesNewRoman"/>
                  </a:rPr>
                  <a:t>ě</a:t>
                </a:r>
                <a:r>
                  <a:rPr lang="cs-CZ" sz="1200" dirty="0">
                    <a:latin typeface="Times New Roman" panose="02020603050405020304" pitchFamily="18" charset="0"/>
                  </a:rPr>
                  <a:t>:</a:t>
                </a:r>
              </a:p>
              <a:p>
                <a:r>
                  <a:rPr lang="cs-CZ" sz="1800" i="1" dirty="0" err="1">
                    <a:latin typeface="Times New Roman" panose="02020603050405020304" pitchFamily="18" charset="0"/>
                  </a:rPr>
                  <a:t>E</a:t>
                </a:r>
                <a:r>
                  <a:rPr lang="cs-CZ" sz="1800" i="1" baseline="-25000" dirty="0" err="1">
                    <a:latin typeface="Times New Roman" panose="02020603050405020304" pitchFamily="18" charset="0"/>
                  </a:rPr>
                  <a:t>pA</a:t>
                </a:r>
                <a:r>
                  <a:rPr lang="cs-CZ" sz="1800" i="1" dirty="0">
                    <a:latin typeface="Times New Roman" panose="02020603050405020304" pitchFamily="18" charset="0"/>
                  </a:rPr>
                  <a:t> = </a:t>
                </a:r>
                <a:r>
                  <a:rPr lang="cs-CZ" sz="1800" i="1" dirty="0" err="1">
                    <a:latin typeface="Times New Roman" panose="02020603050405020304" pitchFamily="18" charset="0"/>
                  </a:rPr>
                  <a:t>E</a:t>
                </a:r>
                <a:r>
                  <a:rPr lang="cs-CZ" sz="1800" i="1" baseline="-25000" dirty="0" err="1">
                    <a:latin typeface="Times New Roman" panose="02020603050405020304" pitchFamily="18" charset="0"/>
                  </a:rPr>
                  <a:t>kB</a:t>
                </a:r>
                <a:r>
                  <a:rPr lang="cs-CZ" sz="1800" i="1" dirty="0">
                    <a:latin typeface="Times New Roman" panose="02020603050405020304" pitchFamily="18" charset="0"/>
                  </a:rPr>
                  <a:t> </a:t>
                </a:r>
                <a:r>
                  <a:rPr lang="cs-CZ" sz="1800" dirty="0">
                    <a:latin typeface="Times New Roman" panose="02020603050405020304" pitchFamily="18" charset="0"/>
                  </a:rPr>
                  <a:t>+ </a:t>
                </a:r>
                <a:r>
                  <a:rPr lang="cs-CZ" sz="1800" i="1" dirty="0">
                    <a:latin typeface="Times New Roman" panose="02020603050405020304" pitchFamily="18" charset="0"/>
                  </a:rPr>
                  <a:t>W</a:t>
                </a:r>
              </a:p>
              <a:p>
                <a:endParaRPr lang="cs-CZ" sz="1200" dirty="0">
                  <a:latin typeface="Times New Roman" panose="02020603050405020304" pitchFamily="18" charset="0"/>
                </a:endParaRPr>
              </a:p>
              <a:p>
                <a:r>
                  <a:rPr lang="cs-CZ" sz="1800" dirty="0">
                    <a:latin typeface="Times New Roman" panose="02020603050405020304" pitchFamily="18" charset="0"/>
                  </a:rPr>
                  <a:t>Dosadíme-li jednotlivé výrazy:</a:t>
                </a:r>
              </a:p>
              <a:p>
                <a:r>
                  <a:rPr lang="cs-CZ" sz="1800" i="1" dirty="0" err="1">
                    <a:latin typeface="Times New Roman" panose="02020603050405020304" pitchFamily="18" charset="0"/>
                  </a:rPr>
                  <a:t>mgh</a:t>
                </a:r>
                <a:r>
                  <a:rPr lang="cs-CZ" sz="1800" i="1" dirty="0">
                    <a:latin typeface="Times New Roman" panose="02020603050405020304" pitchFamily="18" charset="0"/>
                  </a:rPr>
                  <a:t> </a:t>
                </a:r>
                <a:r>
                  <a:rPr lang="cs-CZ" sz="1800" dirty="0">
                    <a:latin typeface="Symbol" panose="05050102010706020507" pitchFamily="18" charset="2"/>
                  </a:rPr>
                  <a:t>= </a:t>
                </a:r>
                <a:r>
                  <a:rPr lang="cs-CZ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½</a:t>
                </a:r>
                <a:r>
                  <a:rPr lang="cs-CZ" sz="1800" i="1" dirty="0">
                    <a:latin typeface="Times New Roman" panose="02020603050405020304" pitchFamily="18" charset="0"/>
                  </a:rPr>
                  <a:t>mv</a:t>
                </a:r>
                <a:r>
                  <a:rPr lang="cs-CZ" sz="1800" i="1" baseline="-25000" dirty="0">
                    <a:latin typeface="Times New Roman" panose="02020603050405020304" pitchFamily="18" charset="0"/>
                  </a:rPr>
                  <a:t>B</a:t>
                </a:r>
                <a:r>
                  <a:rPr lang="cs-CZ" sz="1800" i="1" baseline="30000" dirty="0">
                    <a:latin typeface="Times New Roman" panose="02020603050405020304" pitchFamily="18" charset="0"/>
                  </a:rPr>
                  <a:t>2</a:t>
                </a:r>
                <a:r>
                  <a:rPr lang="cs-CZ" sz="1800" i="1" dirty="0">
                    <a:latin typeface="Times New Roman" panose="02020603050405020304" pitchFamily="18" charset="0"/>
                  </a:rPr>
                  <a:t> </a:t>
                </a:r>
                <a:r>
                  <a:rPr lang="cs-CZ" sz="1800" dirty="0">
                    <a:latin typeface="Symbol" panose="05050102010706020507" pitchFamily="18" charset="2"/>
                  </a:rPr>
                  <a:t>+ </a:t>
                </a:r>
                <a:r>
                  <a:rPr lang="cs-CZ" sz="1800" i="1" dirty="0" err="1">
                    <a:latin typeface="Times New Roman" panose="02020603050405020304" pitchFamily="18" charset="0"/>
                  </a:rPr>
                  <a:t>f.mg.cos</a:t>
                </a:r>
                <a:r>
                  <a:rPr lang="cs-CZ" sz="1800" i="1" dirty="0">
                    <a:latin typeface="Times New Roman" panose="02020603050405020304" pitchFamily="18" charset="0"/>
                  </a:rPr>
                  <a:t>(</a:t>
                </a:r>
                <a:r>
                  <a:rPr lang="el-GR" sz="1800" i="1" dirty="0">
                    <a:latin typeface="Times New Roman" panose="02020603050405020304" pitchFamily="18" charset="0"/>
                  </a:rPr>
                  <a:t>α</a:t>
                </a:r>
                <a:r>
                  <a:rPr lang="cs-CZ" sz="1800" i="1" dirty="0">
                    <a:latin typeface="Times New Roman" panose="02020603050405020304" pitchFamily="18" charset="0"/>
                  </a:rPr>
                  <a:t>).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m:rPr>
                            <m:nor/>
                          </m:rPr>
                          <a:rPr lang="el-GR" sz="1800" i="1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</a:rPr>
                          <m:t>α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cs-CZ" sz="1800" i="1" dirty="0">
                  <a:latin typeface="Times New Roman" panose="02020603050405020304" pitchFamily="18" charset="0"/>
                </a:endParaRPr>
              </a:p>
              <a:p>
                <a:r>
                  <a:rPr lang="cs-CZ" sz="1800" dirty="0">
                    <a:latin typeface="Times New Roman" panose="02020603050405020304" pitchFamily="18" charset="0"/>
                  </a:rPr>
                  <a:t>Výsledek h= 24,2 m.</a:t>
                </a:r>
                <a:endParaRPr lang="cs-CZ" sz="1800" dirty="0"/>
              </a:p>
            </p:txBody>
          </p:sp>
        </mc:Choice>
        <mc:Fallback xmlns="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90124A10-06F5-4304-9C4F-7AA2CCAE64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341" y="4196815"/>
                <a:ext cx="4313205" cy="2669385"/>
              </a:xfrm>
              <a:prstGeom prst="rect">
                <a:avLst/>
              </a:prstGeom>
              <a:blipFill>
                <a:blip r:embed="rId3"/>
                <a:stretch>
                  <a:fillRect l="-1130" t="-1142" r="-1554" b="-205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123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Gravitační pole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1745" y="3002763"/>
            <a:ext cx="8082321" cy="1638125"/>
          </a:xfrm>
        </p:spPr>
        <p:txBody>
          <a:bodyPr/>
          <a:lstStyle/>
          <a:p>
            <a:r>
              <a:rPr lang="cs-CZ" sz="1800" dirty="0"/>
              <a:t>Své gravitační pole má každé hmotné těleso.</a:t>
            </a:r>
          </a:p>
          <a:p>
            <a:r>
              <a:rPr lang="cs-CZ" sz="1800" dirty="0"/>
              <a:t>Jsme-li v gravitačním poli Země, je současně i Země v našem gravitačním poli. Působí-li Země na nás gravitační silou, působíme i my na Zemi gravitační silou a to stejně velikou.</a:t>
            </a:r>
          </a:p>
          <a:p>
            <a:pPr marL="400050" lvl="1" indent="0">
              <a:buNone/>
            </a:pPr>
            <a:r>
              <a:rPr lang="cs-CZ" sz="1400" dirty="0"/>
              <a:t>(Newtonův zákon akce a reakce). </a:t>
            </a:r>
          </a:p>
          <a:p>
            <a:r>
              <a:rPr lang="cs-CZ" sz="1800" dirty="0"/>
              <a:t>Gravitační silové působení mezi tělesy je vzájemné.</a:t>
            </a:r>
          </a:p>
          <a:p>
            <a:endParaRPr lang="cs-CZ" sz="1800" dirty="0"/>
          </a:p>
          <a:p>
            <a:pPr marL="0" indent="0">
              <a:buNone/>
            </a:pPr>
            <a:r>
              <a:rPr lang="cs-CZ" sz="1400" dirty="0"/>
              <a:t>Vzájemné gravitační působení se uskutečňuje pomocí hypotetických částic zvaných gravitony. Představa fyziků je taková, že každý hmotný objekt stále vysílá do svého okolí a tedy i k druhému hmotnému objektu gravitony a na druhé straně pohlcuje ty gravitony, které přicházejí od druhého objektu.</a:t>
            </a:r>
          </a:p>
          <a:p>
            <a:pPr marL="0" indent="0">
              <a:buNone/>
            </a:pPr>
            <a:endParaRPr lang="cs-CZ" sz="1800" i="1" dirty="0">
              <a:solidFill>
                <a:srgbClr val="00287D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09589" y="2023245"/>
            <a:ext cx="7778094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sz="1800" b="1" dirty="0">
                <a:latin typeface="+mn-lt"/>
              </a:rPr>
              <a:t>Gravita</a:t>
            </a:r>
            <a:r>
              <a:rPr lang="cs-CZ" sz="1800" dirty="0">
                <a:latin typeface="+mn-lt"/>
              </a:rPr>
              <a:t>č</a:t>
            </a:r>
            <a:r>
              <a:rPr lang="cs-CZ" sz="1800" b="1" dirty="0">
                <a:latin typeface="+mn-lt"/>
              </a:rPr>
              <a:t>ní pole t</a:t>
            </a:r>
            <a:r>
              <a:rPr lang="cs-CZ" sz="1800" dirty="0">
                <a:latin typeface="+mn-lt"/>
              </a:rPr>
              <a:t>ě</a:t>
            </a:r>
            <a:r>
              <a:rPr lang="cs-CZ" sz="1800" b="1" dirty="0">
                <a:latin typeface="+mn-lt"/>
              </a:rPr>
              <a:t>lesa je prostor v jeho okolí, ve kterém se projevují ú</a:t>
            </a:r>
            <a:r>
              <a:rPr lang="cs-CZ" sz="1800" dirty="0">
                <a:latin typeface="+mn-lt"/>
              </a:rPr>
              <a:t>č</a:t>
            </a:r>
            <a:r>
              <a:rPr lang="cs-CZ" sz="1800" b="1" dirty="0">
                <a:latin typeface="+mn-lt"/>
              </a:rPr>
              <a:t>inky gravita</a:t>
            </a:r>
            <a:r>
              <a:rPr lang="cs-CZ" sz="1800" dirty="0">
                <a:latin typeface="+mn-lt"/>
              </a:rPr>
              <a:t>č</a:t>
            </a:r>
            <a:r>
              <a:rPr lang="cs-CZ" sz="1800" b="1" dirty="0">
                <a:latin typeface="+mn-lt"/>
              </a:rPr>
              <a:t>ní síly </a:t>
            </a:r>
            <a:r>
              <a:rPr lang="cs-CZ" sz="1800" b="1" i="1" dirty="0" err="1">
                <a:latin typeface="+mn-lt"/>
              </a:rPr>
              <a:t>F</a:t>
            </a:r>
            <a:r>
              <a:rPr lang="cs-CZ" sz="1050" i="1" dirty="0" err="1">
                <a:latin typeface="+mn-lt"/>
              </a:rPr>
              <a:t>g</a:t>
            </a:r>
            <a:r>
              <a:rPr lang="cs-CZ" sz="1050" dirty="0">
                <a:latin typeface="+mn-lt"/>
              </a:rPr>
              <a:t> </a:t>
            </a:r>
            <a:r>
              <a:rPr lang="cs-CZ" sz="1800" b="1" dirty="0">
                <a:latin typeface="+mn-lt"/>
              </a:rPr>
              <a:t>na jiná hmotná t</a:t>
            </a:r>
            <a:r>
              <a:rPr lang="cs-CZ" sz="1800" dirty="0">
                <a:latin typeface="+mn-lt"/>
              </a:rPr>
              <a:t>ě</a:t>
            </a:r>
            <a:r>
              <a:rPr lang="cs-CZ" sz="1800" b="1" dirty="0">
                <a:latin typeface="+mn-lt"/>
              </a:rPr>
              <a:t>lesa</a:t>
            </a:r>
            <a:r>
              <a:rPr lang="cs-CZ" sz="1800" b="1" dirty="0">
                <a:latin typeface="Times New Roman" panose="02020603050405020304" pitchFamily="18" charset="0"/>
              </a:rPr>
              <a:t>.</a:t>
            </a:r>
            <a:endParaRPr lang="cs-CZ" sz="1800" b="1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075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ástupný symbol pro obsah 2">
                <a:extLst>
                  <a:ext uri="{FF2B5EF4-FFF2-40B4-BE49-F238E27FC236}">
                    <a16:creationId xmlns="" xmlns:a16="http://schemas.microsoft.com/office/drawing/2014/main" id="{ABB20BA8-6176-4E0C-8FD4-7D26A1CD67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3"/>
                <a:ext cx="8082321" cy="410368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/>
                  <a:t>Isaac Newton zformuloval pro velikost gravitační síly </a:t>
                </a: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287D"/>
                    </a:solidFill>
                  </a:rPr>
                  <a:t>Newtonův gravitační zákon </a:t>
                </a:r>
              </a:p>
              <a:p>
                <a:pPr marL="0" indent="0">
                  <a:buNone/>
                </a:pPr>
                <a:endParaRPr lang="cs-CZ" sz="1800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endParaRPr lang="cs-CZ" sz="1800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endParaRPr lang="cs-CZ" sz="1800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endParaRPr lang="cs-CZ" sz="1800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287D"/>
                    </a:solidFill>
                  </a:rPr>
                  <a:t>Vektorově:			</a:t>
                </a:r>
                <a:r>
                  <a:rPr lang="cs-CZ" sz="1400" dirty="0"/>
                  <a:t> Směr si vyjádříme pomocí jednotkového vektoru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cs-CZ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cs-CZ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acc>
                  </m:oMath>
                </a14:m>
                <a:endParaRPr lang="cs-CZ" sz="1400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2000" b="1" dirty="0">
                    <a:solidFill>
                      <a:srgbClr val="000000"/>
                    </a:solidFill>
                  </a:rPr>
                  <a:t>	</a:t>
                </a:r>
                <a:endParaRPr lang="cs-CZ" sz="1800" b="1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Konstanta úměrnosti </a:t>
                </a:r>
                <a:r>
                  <a:rPr lang="el-GR" sz="1800" dirty="0"/>
                  <a:t>κ (</a:t>
                </a:r>
                <a:r>
                  <a:rPr lang="cs-CZ" sz="1800" dirty="0"/>
                  <a:t>kappa) je </a:t>
                </a:r>
                <a:r>
                  <a:rPr lang="cs-CZ" sz="1800" b="1" dirty="0"/>
                  <a:t>gravita</a:t>
                </a:r>
                <a:r>
                  <a:rPr lang="cs-CZ" sz="1800" dirty="0"/>
                  <a:t>č</a:t>
                </a:r>
                <a:r>
                  <a:rPr lang="cs-CZ" sz="1800" b="1" dirty="0"/>
                  <a:t>ní konstanta </a:t>
                </a:r>
                <a:r>
                  <a:rPr lang="cs-CZ" sz="1800" dirty="0"/>
                  <a:t>a má hodnotu </a:t>
                </a:r>
                <a:r>
                  <a:rPr lang="el-GR" sz="1800" dirty="0"/>
                  <a:t>κ = 6,67.10</a:t>
                </a:r>
                <a:r>
                  <a:rPr lang="el-GR" sz="1800" baseline="30000" dirty="0"/>
                  <a:t>-11</a:t>
                </a:r>
                <a:r>
                  <a:rPr lang="el-GR" sz="1800" dirty="0"/>
                  <a:t> </a:t>
                </a:r>
                <a:r>
                  <a:rPr lang="cs-CZ" sz="1800" dirty="0"/>
                  <a:t>N.m</a:t>
                </a:r>
                <a:r>
                  <a:rPr lang="cs-CZ" sz="1800" baseline="30000" dirty="0"/>
                  <a:t>2</a:t>
                </a:r>
                <a:r>
                  <a:rPr lang="cs-CZ" sz="1800" dirty="0"/>
                  <a:t>.kg</a:t>
                </a:r>
                <a:r>
                  <a:rPr lang="cs-CZ" sz="1800" baseline="30000" dirty="0"/>
                  <a:t>-2  </a:t>
                </a:r>
                <a:r>
                  <a:rPr lang="cs-CZ" sz="1400" dirty="0"/>
                  <a:t>. </a:t>
                </a:r>
                <a:r>
                  <a:rPr lang="cs-CZ" sz="1800" dirty="0"/>
                  <a:t>Gravitační konstanta je univerzální konstanta platná v celém Vesmíru. Tato konstanta nezávisí na prostředí v okolí tělesa, jehož působení sledujeme.</a:t>
                </a:r>
              </a:p>
              <a:p>
                <a:pPr marL="0" indent="0">
                  <a:buNone/>
                </a:pPr>
                <a:endParaRPr lang="cs-CZ" sz="1800" i="1" dirty="0">
                  <a:solidFill>
                    <a:srgbClr val="00287D"/>
                  </a:solidFill>
                </a:endParaRPr>
              </a:p>
            </p:txBody>
          </p:sp>
        </mc:Choice>
        <mc:Fallback xmlns="">
          <p:sp>
            <p:nvSpPr>
              <p:cNvPr id="10" name="Zástupný symbol pro obsah 2">
                <a:extLst>
                  <a:ext uri="{FF2B5EF4-FFF2-40B4-BE49-F238E27FC236}">
                    <a16:creationId xmlns:a16="http://schemas.microsoft.com/office/drawing/2014/main" id="{ABB20BA8-6176-4E0C-8FD4-7D26A1CD67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3"/>
                <a:ext cx="8082321" cy="4103687"/>
              </a:xfrm>
              <a:blipFill>
                <a:blip r:embed="rId3"/>
                <a:stretch>
                  <a:fillRect l="-1811" t="-1932" b="-32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Newtonův gravitační zákon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813817" y="4337115"/>
                <a:ext cx="2932684" cy="62183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sz="20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0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cs-CZ" sz="20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cs-CZ" sz="2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l-GR" sz="2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𝜿</m:t>
                      </m:r>
                      <m:f>
                        <m:fPr>
                          <m:ctrlPr>
                            <a:rPr lang="cs-CZ" sz="20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cs-CZ" sz="20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sz="20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cs-CZ" sz="20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cs-CZ" sz="20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cs-CZ" sz="20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cs-CZ" sz="2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cs-CZ" sz="20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cs-CZ" sz="20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cs-CZ" sz="20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e>
                      </m:acc>
                      <m:r>
                        <a:rPr lang="cs-CZ" sz="2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17" y="4337115"/>
                <a:ext cx="2932684" cy="6218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/>
          <p:cNvSpPr txBox="1"/>
          <p:nvPr/>
        </p:nvSpPr>
        <p:spPr>
          <a:xfrm>
            <a:off x="509589" y="2873176"/>
            <a:ext cx="7778094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sz="1800" b="1" dirty="0">
                <a:latin typeface="+mn-lt"/>
              </a:rPr>
              <a:t>Dvě tělesa se vzájemně přitahují gravitační silou </a:t>
            </a:r>
            <a:r>
              <a:rPr lang="cs-CZ" sz="1800" b="1" i="1" dirty="0" err="1">
                <a:latin typeface="+mn-lt"/>
              </a:rPr>
              <a:t>F</a:t>
            </a:r>
            <a:r>
              <a:rPr lang="cs-CZ" sz="1800" b="1" i="1" baseline="-25000" dirty="0" err="1">
                <a:latin typeface="+mn-lt"/>
              </a:rPr>
              <a:t>g</a:t>
            </a:r>
            <a:r>
              <a:rPr lang="cs-CZ" sz="1800" b="1" dirty="0">
                <a:latin typeface="+mn-lt"/>
              </a:rPr>
              <a:t>, jejíž velikost je přímo úměrná součinu jejich hmotností </a:t>
            </a:r>
            <a:r>
              <a:rPr lang="cs-CZ" sz="1800" b="1" i="1" dirty="0">
                <a:latin typeface="+mn-lt"/>
              </a:rPr>
              <a:t>m</a:t>
            </a:r>
            <a:r>
              <a:rPr lang="cs-CZ" sz="1800" b="1" i="1" baseline="-25000" dirty="0">
                <a:latin typeface="+mn-lt"/>
              </a:rPr>
              <a:t>1</a:t>
            </a:r>
            <a:r>
              <a:rPr lang="cs-CZ" sz="1800" b="1" i="1" dirty="0">
                <a:latin typeface="+mn-lt"/>
              </a:rPr>
              <a:t>, m</a:t>
            </a:r>
            <a:r>
              <a:rPr lang="cs-CZ" sz="1800" b="1" i="1" baseline="-25000" dirty="0">
                <a:latin typeface="+mn-lt"/>
              </a:rPr>
              <a:t>2</a:t>
            </a:r>
            <a:r>
              <a:rPr lang="cs-CZ" sz="1800" b="1" i="1" dirty="0">
                <a:latin typeface="+mn-lt"/>
              </a:rPr>
              <a:t> </a:t>
            </a:r>
            <a:r>
              <a:rPr lang="cs-CZ" sz="1800" b="1" dirty="0">
                <a:latin typeface="+mn-lt"/>
              </a:rPr>
              <a:t>a nepřímo úměrná druhé mocnině jejich vzdálenosti </a:t>
            </a:r>
            <a:r>
              <a:rPr lang="cs-CZ" sz="1800" b="1" i="1" dirty="0">
                <a:latin typeface="+mn-lt"/>
              </a:rPr>
              <a:t>r</a:t>
            </a:r>
            <a:r>
              <a:rPr lang="cs-CZ" sz="1800" b="1" dirty="0">
                <a:latin typeface="+mn-lt"/>
              </a:rPr>
              <a:t>.</a:t>
            </a:r>
            <a:endParaRPr lang="cs-CZ" sz="1800" b="1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A4BED5D2-B7DD-4F12-AA3D-9142F46EAA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795" y="315282"/>
            <a:ext cx="2965886" cy="243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0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>
            <a:extLst>
              <a:ext uri="{FF2B5EF4-FFF2-40B4-BE49-F238E27FC236}">
                <a16:creationId xmlns="" xmlns:a16="http://schemas.microsoft.com/office/drawing/2014/main" id="{ABB20BA8-6176-4E0C-8FD4-7D26A1CD6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4103687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Gravitační síla </a:t>
            </a:r>
            <a:r>
              <a:rPr lang="cs-CZ" sz="1800" dirty="0" err="1"/>
              <a:t>Fg</a:t>
            </a:r>
            <a:r>
              <a:rPr lang="cs-CZ" sz="1800" dirty="0"/>
              <a:t> mezi dvěma tělesy se nezmění, </a:t>
            </a:r>
          </a:p>
          <a:p>
            <a:pPr marL="0" indent="0">
              <a:buNone/>
            </a:pPr>
            <a:r>
              <a:rPr lang="cs-CZ" sz="1800" dirty="0"/>
              <a:t>i když v okolí obou těles budou jiné hmotné objekty.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I když Newtonův gravitační zákon platí přesně jen</a:t>
            </a:r>
          </a:p>
          <a:p>
            <a:pPr marL="0" indent="0">
              <a:buNone/>
            </a:pPr>
            <a:r>
              <a:rPr lang="cs-CZ" sz="1800" dirty="0"/>
              <a:t>pro hmotné body, můžeme ho použít i na reálné předměty. </a:t>
            </a:r>
          </a:p>
          <a:p>
            <a:pPr marL="0" indent="0">
              <a:buNone/>
            </a:pPr>
            <a:r>
              <a:rPr lang="cs-CZ" sz="1800" dirty="0"/>
              <a:t>Vzdáleností r je v tomto případě vzdálenost jejich středů.</a:t>
            </a:r>
          </a:p>
          <a:p>
            <a:pPr marL="0" indent="0">
              <a:buNone/>
            </a:pPr>
            <a:endParaRPr lang="cs-CZ" sz="1800" dirty="0">
              <a:solidFill>
                <a:srgbClr val="00287D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287D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287D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287D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287D"/>
              </a:solidFill>
            </a:endParaRPr>
          </a:p>
          <a:p>
            <a:pPr marL="0" indent="0">
              <a:buNone/>
            </a:pPr>
            <a:endParaRPr lang="cs-CZ" sz="1800" i="1" dirty="0">
              <a:solidFill>
                <a:srgbClr val="00287D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Newtonův gravitační zákon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813817" y="4337115"/>
                <a:ext cx="2932684" cy="62183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sz="20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0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cs-CZ" sz="20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cs-CZ" sz="2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l-GR" sz="2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𝜿</m:t>
                      </m:r>
                      <m:f>
                        <m:fPr>
                          <m:ctrlPr>
                            <a:rPr lang="cs-CZ" sz="20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cs-CZ" sz="20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sz="20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cs-CZ" sz="20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cs-CZ" sz="20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cs-CZ" sz="20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cs-CZ" sz="2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cs-CZ" sz="20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cs-CZ" sz="20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cs-CZ" sz="20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e>
                      </m:acc>
                      <m:r>
                        <a:rPr lang="cs-CZ" sz="2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17" y="4337115"/>
                <a:ext cx="2932684" cy="6218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A4BED5D2-B7DD-4F12-AA3D-9142F46EA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795" y="315282"/>
            <a:ext cx="2965886" cy="243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0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>
            <a:extLst>
              <a:ext uri="{FF2B5EF4-FFF2-40B4-BE49-F238E27FC236}">
                <a16:creationId xmlns="" xmlns:a16="http://schemas.microsoft.com/office/drawing/2014/main" id="{ABB20BA8-6176-4E0C-8FD4-7D26A1CD6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4103687"/>
          </a:xfrm>
        </p:spPr>
        <p:txBody>
          <a:bodyPr/>
          <a:lstStyle/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K popisu gravitačního pole tělesa o hmotnosti </a:t>
            </a:r>
            <a:r>
              <a:rPr lang="cs-CZ" sz="1800" b="1" i="1" dirty="0"/>
              <a:t>M</a:t>
            </a:r>
            <a:r>
              <a:rPr lang="cs-CZ" sz="1800" dirty="0"/>
              <a:t> slouží ještě další veličiny.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Jedná se o jednoznačný popis gravitačního pole pomocí vektorové veličiny, která má směr gravitační síly. Její průběh můžeme graficky znázornit pomocí siločar.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i="1" dirty="0">
              <a:solidFill>
                <a:srgbClr val="00287D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Intenzita a potenciál gravitačního pole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1035963" y="3783113"/>
                <a:ext cx="3568701" cy="74815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20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0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</m:acc>
                      <m:r>
                        <a:rPr lang="cs-CZ" sz="2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cs-CZ" sz="2000" b="1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20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  <m:r>
                                <a:rPr lang="cs-CZ" sz="2000" b="1" i="1" kern="0" baseline="-25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</m:acc>
                        </m:num>
                        <m:den>
                          <m:r>
                            <a:rPr lang="cs-CZ" sz="20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  <m:r>
                        <a:rPr lang="cs-CZ" sz="20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GR" sz="2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𝜿</m:t>
                      </m:r>
                      <m:f>
                        <m:fPr>
                          <m:ctrlPr>
                            <a:rPr lang="cs-CZ" sz="20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num>
                        <m:den>
                          <m:sSup>
                            <m:sSupPr>
                              <m:ctrlPr>
                                <a:rPr lang="cs-CZ" sz="20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cs-CZ" sz="20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cs-CZ" sz="2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cs-CZ" sz="20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cs-CZ" sz="20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cs-CZ" sz="20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cs-CZ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963" y="3783113"/>
                <a:ext cx="3568701" cy="7481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509588" y="3115864"/>
                <a:ext cx="8190152" cy="437492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s-CZ" sz="1800" b="1" dirty="0">
                    <a:latin typeface="+mn-lt"/>
                  </a:rPr>
                  <a:t>Intenzita gravitačního pole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</m:acc>
                    <m:r>
                      <a:rPr lang="cs-CZ" sz="20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800" b="1" dirty="0">
                    <a:latin typeface="+mn-lt"/>
                  </a:rPr>
                  <a:t> -  gravitační sílu na jednotkovou hmotnost.</a:t>
                </a:r>
                <a:endParaRPr lang="cs-CZ" sz="1800" b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88" y="3115864"/>
                <a:ext cx="8190152" cy="437492"/>
              </a:xfrm>
              <a:prstGeom prst="rect">
                <a:avLst/>
              </a:prstGeom>
              <a:blipFill>
                <a:blip r:embed="rId4"/>
                <a:stretch>
                  <a:fillRect l="-670" b="-208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FDBFF1D1-9022-4994-A8E9-0F218852EF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5800" y="1489"/>
            <a:ext cx="2108199" cy="234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2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Úvodem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2000" b="1" dirty="0"/>
              <a:t>Pojem práce, energie</a:t>
            </a:r>
            <a:r>
              <a:rPr lang="cs-CZ" sz="2000" dirty="0"/>
              <a:t> </a:t>
            </a:r>
          </a:p>
          <a:p>
            <a:pPr marL="0" indent="0" algn="just">
              <a:buNone/>
            </a:pPr>
            <a:endParaRPr lang="cs-CZ" sz="2000" dirty="0"/>
          </a:p>
          <a:p>
            <a:pPr marL="0" indent="0" algn="just">
              <a:buNone/>
            </a:pPr>
            <a:endParaRPr lang="cs-CZ" sz="2000" dirty="0"/>
          </a:p>
          <a:p>
            <a:pPr algn="ctr"/>
            <a:r>
              <a:rPr lang="cs-CZ" sz="1800" dirty="0"/>
              <a:t>běžný život – „těžká práce“ – fyzicky, duševně namáhavá</a:t>
            </a:r>
          </a:p>
          <a:p>
            <a:pPr algn="ctr"/>
            <a:r>
              <a:rPr lang="cs-CZ" sz="1800" dirty="0"/>
              <a:t>„energie vyplýtvaná na vzdělávání studentů“</a:t>
            </a:r>
          </a:p>
          <a:p>
            <a:pPr algn="ctr"/>
            <a:r>
              <a:rPr lang="cs-CZ" sz="1800" dirty="0"/>
              <a:t>fyzikální pojem, fyzikální veličina</a:t>
            </a:r>
          </a:p>
          <a:p>
            <a:pPr algn="just"/>
            <a:endParaRPr lang="cs-CZ" sz="1800" dirty="0"/>
          </a:p>
          <a:p>
            <a:pPr marL="0" indent="0" algn="just">
              <a:buNone/>
            </a:pPr>
            <a:endParaRPr lang="cs-CZ" sz="1800" b="1" dirty="0">
              <a:solidFill>
                <a:srgbClr val="00287D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Šipka dolů 5"/>
          <p:cNvSpPr/>
          <p:nvPr/>
        </p:nvSpPr>
        <p:spPr bwMode="auto">
          <a:xfrm>
            <a:off x="4363297" y="2487168"/>
            <a:ext cx="374904" cy="42976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45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>
            <a:extLst>
              <a:ext uri="{FF2B5EF4-FFF2-40B4-BE49-F238E27FC236}">
                <a16:creationId xmlns="" xmlns:a16="http://schemas.microsoft.com/office/drawing/2014/main" id="{ABB20BA8-6176-4E0C-8FD4-7D26A1CD6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4103687"/>
          </a:xfrm>
        </p:spPr>
        <p:txBody>
          <a:bodyPr/>
          <a:lstStyle/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Gravitační pole můžeme popisovat také pomocí skalární veličiny – potenciálu gravitačního pole </a:t>
            </a:r>
            <a:r>
              <a:rPr lang="cs-CZ" sz="1800" b="1" i="1" dirty="0" err="1"/>
              <a:t>V</a:t>
            </a:r>
            <a:r>
              <a:rPr lang="cs-CZ" sz="1800" b="1" i="1" baseline="-25000" dirty="0" err="1"/>
              <a:t>g</a:t>
            </a:r>
            <a:r>
              <a:rPr lang="cs-CZ" sz="1800" dirty="0"/>
              <a:t>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Její průběh můžeme graficky znázornit pomocí ekvipotenciálních hladin.</a:t>
            </a:r>
          </a:p>
          <a:p>
            <a:pPr marL="0" indent="0">
              <a:buNone/>
            </a:pPr>
            <a:r>
              <a:rPr lang="cs-CZ" sz="1800" dirty="0"/>
              <a:t>Ekvipotenciální hladiny jsou v každém bodě kolmé na siločáry, znázorňující průběh intenzity gravitačního pole.</a:t>
            </a:r>
          </a:p>
          <a:p>
            <a:pPr marL="0" indent="0">
              <a:buNone/>
            </a:pPr>
            <a:r>
              <a:rPr lang="cs-CZ" sz="1800" dirty="0"/>
              <a:t>Stejně jako u potenciální energie, stanovuje nulovou hladinu potenciálu.</a:t>
            </a:r>
          </a:p>
          <a:p>
            <a:pPr marL="0" indent="0">
              <a:buNone/>
            </a:pPr>
            <a:r>
              <a:rPr lang="cs-CZ" sz="1800" i="1" dirty="0">
                <a:solidFill>
                  <a:srgbClr val="00287D"/>
                </a:solidFill>
              </a:rPr>
              <a:t>Při přesunu tělesa po ekvipotenciální hladině se nekoná práce.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Intenzita a potenciál gravitačního pole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1028699" y="4150879"/>
                <a:ext cx="2286001" cy="66851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cs-CZ" sz="2000" b="1" i="1" kern="0" baseline="-25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cs-CZ" sz="2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cs-CZ" sz="2000" b="1" i="1" kern="0" baseline="-250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𝒑𝒈</m:t>
                          </m:r>
                        </m:num>
                        <m:den>
                          <m:r>
                            <a:rPr lang="cs-CZ" sz="20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cs-CZ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699" y="4150879"/>
                <a:ext cx="2286001" cy="6685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/>
          <p:cNvSpPr txBox="1"/>
          <p:nvPr/>
        </p:nvSpPr>
        <p:spPr>
          <a:xfrm>
            <a:off x="422694" y="3149536"/>
            <a:ext cx="8387677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sz="1800" b="1" dirty="0">
                <a:latin typeface="+mn-lt"/>
              </a:rPr>
              <a:t>Potenciál gravitačního pole</a:t>
            </a:r>
            <a:r>
              <a:rPr lang="cs-CZ" sz="1800" b="1" i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cs-CZ" sz="1800" b="1" i="1" kern="0" dirty="0" err="1">
                <a:solidFill>
                  <a:srgbClr val="000000"/>
                </a:solidFill>
                <a:latin typeface="Arial"/>
              </a:rPr>
              <a:t>V</a:t>
            </a:r>
            <a:r>
              <a:rPr lang="cs-CZ" sz="1800" b="1" i="1" kern="0" baseline="-25000" dirty="0" err="1">
                <a:solidFill>
                  <a:srgbClr val="000000"/>
                </a:solidFill>
                <a:latin typeface="Arial"/>
              </a:rPr>
              <a:t>g</a:t>
            </a:r>
            <a:r>
              <a:rPr lang="cs-CZ" sz="1800" b="1" dirty="0">
                <a:latin typeface="+mn-lt"/>
              </a:rPr>
              <a:t> je potenciální energie jednotkové hmotnosti v daném místě.</a:t>
            </a:r>
            <a:endParaRPr lang="cs-CZ" sz="1800" b="1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F2C06ADE-3226-4715-B73D-3F3F5C9B0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4601" y="0"/>
            <a:ext cx="2109399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5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ástupný symbol pro obsah 2">
                <a:extLst>
                  <a:ext uri="{FF2B5EF4-FFF2-40B4-BE49-F238E27FC236}">
                    <a16:creationId xmlns="" xmlns:a16="http://schemas.microsoft.com/office/drawing/2014/main" id="{ABB20BA8-6176-4E0C-8FD4-7D26A1CD67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3"/>
                <a:ext cx="8082321" cy="4103687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Vztah mezi potenciálem gravitačního pole </a:t>
                </a:r>
                <a:r>
                  <a:rPr lang="cs-CZ" sz="1800" b="1" i="1" dirty="0" err="1"/>
                  <a:t>V</a:t>
                </a:r>
                <a:r>
                  <a:rPr lang="cs-CZ" sz="1800" b="1" i="1" baseline="-25000" dirty="0" err="1"/>
                  <a:t>g</a:t>
                </a:r>
                <a:r>
                  <a:rPr lang="cs-CZ" sz="1800" dirty="0"/>
                  <a:t> a jeho intenzitou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</m:acc>
                  </m:oMath>
                </a14:m>
                <a:r>
                  <a:rPr lang="cs-CZ" sz="1800" dirty="0"/>
                  <a:t> 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V diferenciálním tvaru pak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Zpětně pak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i="1" dirty="0">
                  <a:solidFill>
                    <a:srgbClr val="00287D"/>
                  </a:solidFill>
                </a:endParaRPr>
              </a:p>
            </p:txBody>
          </p:sp>
        </mc:Choice>
        <mc:Fallback xmlns="">
          <p:sp>
            <p:nvSpPr>
              <p:cNvPr id="10" name="Zástupný symbol pro obsah 2">
                <a:extLst>
                  <a:ext uri="{FF2B5EF4-FFF2-40B4-BE49-F238E27FC236}">
                    <a16:creationId xmlns:a16="http://schemas.microsoft.com/office/drawing/2014/main" id="{ABB20BA8-6176-4E0C-8FD4-7D26A1CD67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3"/>
                <a:ext cx="8082321" cy="4103687"/>
              </a:xfrm>
              <a:blipFill>
                <a:blip r:embed="rId3"/>
                <a:stretch>
                  <a:fillRect l="-18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Intenzita a potenciál gravitačního pole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1130299" y="3047164"/>
                <a:ext cx="4711701" cy="80515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cs-CZ" sz="20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cs-CZ" sz="2000" b="1" i="1" kern="0" baseline="-25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cs-CZ" sz="2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cs-CZ" sz="2000" b="1" i="1" kern="0" baseline="-250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𝒑𝒈</m:t>
                          </m:r>
                        </m:num>
                        <m:den>
                          <m:r>
                            <a:rPr lang="cs-CZ" sz="20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  <m:r>
                        <a:rPr lang="cs-CZ" sz="20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trlPr>
                                <a:rPr lang="cs-CZ" sz="18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cs-CZ" sz="1800" b="1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m:rPr>
                                  <m:brk m:alnAt="23"/>
                                </m:rPr>
                                <a:rPr lang="cs-CZ" sz="1800" b="1" i="1" baseline="-250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cs-CZ" sz="1800" b="1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cs-CZ" sz="1800" b="1" i="1" baseline="-2500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  <m:e>
                              <m:acc>
                                <m:accPr>
                                  <m:chr m:val="⃗"/>
                                  <m:ctrlPr>
                                    <a:rPr lang="cs-CZ" sz="1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1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  <m:r>
                                <a:rPr lang="cs-CZ" sz="1800" b="1" i="1" baseline="-2500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cs-CZ" sz="18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.</m:t>
                              </m:r>
                              <m:r>
                                <a:rPr lang="cs-CZ" sz="18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acc>
                                <m:accPr>
                                  <m:chr m:val="⃗"/>
                                  <m:ctrlPr>
                                    <a:rPr lang="cs-CZ" sz="1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1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</m:nary>
                        </m:num>
                        <m:den>
                          <m:r>
                            <a:rPr lang="cs-CZ" sz="20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  <m:r>
                        <a:rPr lang="cs-CZ" sz="20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cs-CZ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m:rPr>
                              <m:brk m:alnAt="23"/>
                            </m:rPr>
                            <a:rPr lang="cs-CZ" sz="1800" b="1" i="1" baseline="-250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cs-CZ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cs-CZ" sz="1800" b="1" i="1" baseline="-250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cs-CZ" sz="18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b="1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</m:acc>
                          <m:r>
                            <a:rPr lang="cs-CZ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.</m:t>
                          </m:r>
                          <m:r>
                            <a:rPr lang="cs-CZ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cs-CZ" sz="18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cs-CZ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299" y="3047164"/>
                <a:ext cx="4711701" cy="8051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F2C06ADE-3226-4715-B73D-3F3F5C9B0A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4601" y="0"/>
            <a:ext cx="2109399" cy="23471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="" xmlns:a16="http://schemas.microsoft.com/office/drawing/2014/main" id="{0492114F-87F7-4406-82DC-6AE75F4650F9}"/>
                  </a:ext>
                </a:extLst>
              </p:cNvPr>
              <p:cNvSpPr txBox="1"/>
              <p:nvPr/>
            </p:nvSpPr>
            <p:spPr>
              <a:xfrm>
                <a:off x="1130299" y="4479193"/>
                <a:ext cx="4711701" cy="40023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𝒅𝑽</m:t>
                      </m:r>
                      <m:r>
                        <a:rPr lang="cs-CZ" sz="2000" b="1" i="1" kern="0" baseline="-25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cs-CZ" sz="2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cs-CZ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</m:acc>
                      <m:r>
                        <a:rPr lang="cs-CZ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.</m:t>
                      </m:r>
                      <m:r>
                        <a:rPr lang="cs-CZ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acc>
                        <m:accPr>
                          <m:chr m:val="⃗"/>
                          <m:ctrlPr>
                            <a:rPr lang="cs-CZ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acc>
                    </m:oMath>
                  </m:oMathPara>
                </a14:m>
                <a:endParaRPr lang="cs-CZ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0492114F-87F7-4406-82DC-6AE75F465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299" y="4479193"/>
                <a:ext cx="4711701" cy="400238"/>
              </a:xfrm>
              <a:prstGeom prst="rect">
                <a:avLst/>
              </a:prstGeom>
              <a:blipFill>
                <a:blip r:embed="rId6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="" xmlns:a16="http://schemas.microsoft.com/office/drawing/2014/main" id="{A3A1F098-D64E-40C4-A416-01995180F281}"/>
                  </a:ext>
                </a:extLst>
              </p:cNvPr>
              <p:cNvSpPr txBox="1"/>
              <p:nvPr/>
            </p:nvSpPr>
            <p:spPr>
              <a:xfrm>
                <a:off x="1130299" y="5388735"/>
                <a:ext cx="4711701" cy="62799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</m:acc>
                      <m:r>
                        <a:rPr lang="cs-CZ" sz="2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cs-CZ" sz="20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  <m:r>
                            <a:rPr lang="cs-CZ" sz="2000" b="1" i="1" kern="0" baseline="-25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num>
                        <m:den>
                          <m:r>
                            <a:rPr lang="cs-CZ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cs-CZ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.</m:t>
                      </m:r>
                      <m:r>
                        <a:rPr lang="cs-CZ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acc>
                        <m:accPr>
                          <m:chr m:val="⃗"/>
                          <m:ctrlPr>
                            <a:rPr lang="cs-CZ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cs-CZ" sz="1800" b="1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1800" b="1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cs-CZ" sz="1800" b="1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e>
                      </m:acc>
                      <m:r>
                        <a:rPr lang="cs-CZ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cs-CZ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𝒈𝒓𝒂𝒅</m:t>
                          </m:r>
                        </m:e>
                      </m:acc>
                      <m:r>
                        <a:rPr lang="cs-CZ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cs-CZ" sz="18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r>
                        <a:rPr lang="cs-CZ" sz="1800" b="1" i="1" kern="0" baseline="-25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cs-CZ" sz="18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A3A1F098-D64E-40C4-A416-01995180F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299" y="5388735"/>
                <a:ext cx="4711701" cy="6279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511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Gravitace v okolí Země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sz="1800" dirty="0"/>
                  <a:t>Předpokládejme, že Země je homogenní koule o hmotnosti</a:t>
                </a:r>
              </a:p>
              <a:p>
                <a:r>
                  <a:rPr lang="pt-BR" sz="1800" i="1" dirty="0"/>
                  <a:t>M </a:t>
                </a:r>
                <a:r>
                  <a:rPr lang="cs-CZ" sz="1800" i="1" dirty="0"/>
                  <a:t>= 5,97 . 10</a:t>
                </a:r>
                <a:r>
                  <a:rPr lang="cs-CZ" sz="1800" i="1" baseline="30000" dirty="0"/>
                  <a:t>24</a:t>
                </a:r>
                <a:r>
                  <a:rPr lang="cs-CZ" sz="1800" i="1" dirty="0"/>
                  <a:t> kg </a:t>
                </a:r>
                <a:r>
                  <a:rPr lang="pt-BR" sz="1800" dirty="0"/>
                  <a:t>a poloměru </a:t>
                </a:r>
                <a:r>
                  <a:rPr lang="pt-BR" sz="1800" i="1" dirty="0"/>
                  <a:t>R = </a:t>
                </a:r>
                <a:r>
                  <a:rPr lang="pt-BR" sz="1800" dirty="0"/>
                  <a:t>6 371 km</a:t>
                </a:r>
                <a:r>
                  <a:rPr lang="pt-BR" sz="1800" dirty="0">
                    <a:latin typeface="Times New Roman" panose="02020603050405020304" pitchFamily="18" charset="0"/>
                  </a:rPr>
                  <a:t>.</a:t>
                </a:r>
                <a:endParaRPr lang="cs-CZ" sz="1800" dirty="0">
                  <a:latin typeface="Times New Roman" panose="02020603050405020304" pitchFamily="18" charset="0"/>
                </a:endParaRPr>
              </a:p>
              <a:p>
                <a:endParaRPr lang="cs-CZ" sz="1800" b="1" dirty="0">
                  <a:latin typeface="Times New Roman" panose="02020603050405020304" pitchFamily="18" charset="0"/>
                </a:endParaRPr>
              </a:p>
              <a:p>
                <a:r>
                  <a:rPr lang="cs-CZ" sz="1800" dirty="0"/>
                  <a:t>Vztah</a:t>
                </a:r>
                <a:r>
                  <a:rPr lang="cs-CZ" sz="1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cs-CZ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  <m:r>
                      <a:rPr lang="cs-CZ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l-G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𝜿</m:t>
                    </m:r>
                    <m:f>
                      <m:fPr>
                        <m:ctrlPr>
                          <a:rPr lang="cs-CZ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𝑴𝒎</m:t>
                        </m:r>
                      </m:num>
                      <m:den>
                        <m:sSup>
                          <m:sSupPr>
                            <m:ctrlPr>
                              <a:rPr lang="cs-CZ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cs-CZ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cs-CZ" sz="1800" b="1" i="1" dirty="0"/>
                  <a:t>   </a:t>
                </a:r>
                <a:r>
                  <a:rPr lang="cs-CZ" sz="1800" dirty="0"/>
                  <a:t>určuje gravitační sílu, kterou Země působí na těleso hmotnosti </a:t>
                </a:r>
                <a:r>
                  <a:rPr lang="cs-CZ" sz="1800" b="1" i="1" dirty="0"/>
                  <a:t>m</a:t>
                </a:r>
                <a:r>
                  <a:rPr lang="cs-CZ" sz="1800" dirty="0"/>
                  <a:t> ve vzdálenosti </a:t>
                </a:r>
                <a:r>
                  <a:rPr lang="cs-CZ" sz="1800" b="1" i="1" dirty="0"/>
                  <a:t>r ≥ R </a:t>
                </a:r>
                <a:r>
                  <a:rPr lang="cs-CZ" sz="1800" dirty="0"/>
                  <a:t>od středu Země.</a:t>
                </a:r>
              </a:p>
              <a:p>
                <a:endParaRPr lang="cs-CZ" sz="1800" b="1" dirty="0"/>
              </a:p>
              <a:p>
                <a:r>
                  <a:rPr lang="cs-CZ" sz="1800" dirty="0"/>
                  <a:t>Použijeme-li Newtonův zákon síly </a:t>
                </a:r>
                <a:r>
                  <a:rPr lang="cs-CZ" sz="1800" b="1" i="1" dirty="0"/>
                  <a:t>F = </a:t>
                </a:r>
                <a:r>
                  <a:rPr lang="cs-CZ" sz="1800" b="1" i="1" dirty="0" err="1"/>
                  <a:t>ma</a:t>
                </a:r>
                <a:r>
                  <a:rPr lang="cs-CZ" sz="1800" dirty="0"/>
                  <a:t>, můžeme napsat pro gravitační sílu vztah </a:t>
                </a:r>
                <a:r>
                  <a:rPr lang="cs-CZ" sz="1800" b="1" i="1" dirty="0" err="1"/>
                  <a:t>F</a:t>
                </a:r>
                <a:r>
                  <a:rPr lang="cs-CZ" sz="1800" b="1" i="1" baseline="-25000" dirty="0" err="1"/>
                  <a:t>g</a:t>
                </a:r>
                <a:r>
                  <a:rPr lang="cs-CZ" sz="1800" b="1" i="1" dirty="0"/>
                  <a:t> = m </a:t>
                </a:r>
                <a:r>
                  <a:rPr lang="cs-CZ" sz="1800" b="1" i="1" dirty="0" err="1"/>
                  <a:t>a</a:t>
                </a:r>
                <a:r>
                  <a:rPr lang="cs-CZ" sz="1800" b="1" i="1" baseline="-25000" dirty="0" err="1"/>
                  <a:t>g</a:t>
                </a:r>
                <a:r>
                  <a:rPr lang="cs-CZ" sz="1800" dirty="0"/>
                  <a:t>. </a:t>
                </a:r>
              </a:p>
              <a:p>
                <a:r>
                  <a:rPr lang="cs-CZ" sz="1800" dirty="0"/>
                  <a:t>Symbolem </a:t>
                </a:r>
                <a:r>
                  <a:rPr lang="cs-CZ" sz="1800" b="1" i="1" dirty="0" err="1"/>
                  <a:t>a</a:t>
                </a:r>
                <a:r>
                  <a:rPr lang="cs-CZ" sz="1800" b="1" i="1" baseline="-25000" dirty="0" err="1"/>
                  <a:t>g</a:t>
                </a:r>
                <a:r>
                  <a:rPr lang="cs-CZ" sz="1800" dirty="0"/>
                  <a:t> jsme si označili 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gravitační zrychlení</a:t>
                </a:r>
                <a:r>
                  <a:rPr lang="cs-CZ" sz="1800" dirty="0"/>
                  <a:t>.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cs-CZ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  <m:r>
                      <a:rPr lang="cs-CZ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l-G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𝜿</m:t>
                    </m:r>
                    <m:f>
                      <m:fPr>
                        <m:ctrlPr>
                          <a:rPr lang="cs-CZ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num>
                      <m:den>
                        <m:sSup>
                          <m:sSupPr>
                            <m:ctrlPr>
                              <a:rPr lang="cs-CZ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cs-CZ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cs-CZ" sz="1800" dirty="0"/>
                  <a:t>      pro </a:t>
                </a:r>
                <a:r>
                  <a:rPr lang="cs-CZ" sz="1800" b="1" i="1" dirty="0">
                    <a:solidFill>
                      <a:srgbClr val="000000"/>
                    </a:solidFill>
                    <a:ea typeface="+mn-ea"/>
                    <a:cs typeface="+mn-cs"/>
                  </a:rPr>
                  <a:t>r ≥ R </a:t>
                </a:r>
                <a:endParaRPr lang="cs-CZ" sz="1800" dirty="0"/>
              </a:p>
              <a:p>
                <a:pPr marL="0" indent="0">
                  <a:buNone/>
                </a:pPr>
                <a:r>
                  <a:rPr lang="cs-CZ" dirty="0"/>
                  <a:t>	</a:t>
                </a:r>
              </a:p>
              <a:p>
                <a:pPr marL="400050" lvl="1" indent="0">
                  <a:buNone/>
                </a:pPr>
                <a:endParaRPr lang="cs-CZ" sz="2400" b="1" dirty="0"/>
              </a:p>
              <a:p>
                <a:pPr marL="1485900" lvl="4" indent="0">
                  <a:buNone/>
                </a:pPr>
                <a:endParaRPr lang="cs-CZ" sz="2400" b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1" t="-19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B1BE922F-5324-43AF-8BCB-9629EE440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47981"/>
            <a:ext cx="2286000" cy="233910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F29F0B6F-D585-4A0D-A9FE-269FA64A6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9271" y="4988019"/>
            <a:ext cx="3209657" cy="157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8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Gravitace v okolí Země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/>
              <a:t>Rozdíl mezi gravitačním zrychlením </a:t>
            </a:r>
            <a:r>
              <a:rPr lang="cs-CZ" sz="1800" i="1" dirty="0" err="1"/>
              <a:t>a</a:t>
            </a:r>
            <a:r>
              <a:rPr lang="cs-CZ" sz="1050" i="1" dirty="0" err="1"/>
              <a:t>g</a:t>
            </a:r>
            <a:r>
              <a:rPr lang="cs-CZ" sz="1050" i="1" dirty="0"/>
              <a:t>   </a:t>
            </a:r>
          </a:p>
          <a:p>
            <a:pPr marL="0" indent="0">
              <a:buNone/>
            </a:pPr>
            <a:r>
              <a:rPr lang="cs-CZ" sz="1800" dirty="0"/>
              <a:t>a tíhovým zrychlením </a:t>
            </a:r>
            <a:r>
              <a:rPr lang="cs-CZ" sz="1800" i="1" dirty="0"/>
              <a:t>g  : </a:t>
            </a:r>
          </a:p>
          <a:p>
            <a:pPr marL="0" indent="0">
              <a:buNone/>
            </a:pPr>
            <a:r>
              <a:rPr lang="cs-CZ" sz="1800" dirty="0"/>
              <a:t>Podle Newtonova gravitačního zákona na libovolné</a:t>
            </a:r>
          </a:p>
          <a:p>
            <a:pPr marL="0" indent="0">
              <a:buNone/>
            </a:pPr>
            <a:r>
              <a:rPr lang="cs-CZ" sz="1800" dirty="0"/>
              <a:t>těleso na Zemi působí gravitační síla</a:t>
            </a:r>
            <a:r>
              <a:rPr lang="cs-CZ" sz="1800" dirty="0">
                <a:latin typeface="Times New Roman" panose="02020603050405020304" pitchFamily="18" charset="0"/>
              </a:rPr>
              <a:t> </a:t>
            </a:r>
            <a:r>
              <a:rPr lang="cs-CZ" sz="1800" b="1" i="1" dirty="0" err="1">
                <a:latin typeface="Times New Roman" panose="02020603050405020304" pitchFamily="18" charset="0"/>
              </a:rPr>
              <a:t>F</a:t>
            </a:r>
            <a:r>
              <a:rPr lang="cs-CZ" sz="1800" b="1" i="1" baseline="-25000" dirty="0" err="1">
                <a:latin typeface="Times New Roman" panose="02020603050405020304" pitchFamily="18" charset="0"/>
              </a:rPr>
              <a:t>g</a:t>
            </a:r>
            <a:r>
              <a:rPr lang="cs-CZ" sz="1050" b="1" i="1" dirty="0">
                <a:latin typeface="Times New Roman" panose="02020603050405020304" pitchFamily="18" charset="0"/>
              </a:rPr>
              <a:t> </a:t>
            </a:r>
            <a:r>
              <a:rPr lang="cs-CZ" sz="1800" b="1" i="1" dirty="0">
                <a:latin typeface="Times New Roman" panose="02020603050405020304" pitchFamily="18" charset="0"/>
              </a:rPr>
              <a:t>= m </a:t>
            </a:r>
            <a:r>
              <a:rPr lang="cs-CZ" sz="1800" b="1" i="1" dirty="0" err="1">
                <a:latin typeface="Times New Roman" panose="02020603050405020304" pitchFamily="18" charset="0"/>
              </a:rPr>
              <a:t>a</a:t>
            </a:r>
            <a:r>
              <a:rPr lang="cs-CZ" sz="1800" b="1" i="1" baseline="-25000" dirty="0" err="1">
                <a:latin typeface="Times New Roman" panose="02020603050405020304" pitchFamily="18" charset="0"/>
              </a:rPr>
              <a:t>g</a:t>
            </a:r>
            <a:r>
              <a:rPr lang="cs-CZ" sz="1050" b="1" i="1" dirty="0">
                <a:latin typeface="Times New Roman" panose="02020603050405020304" pitchFamily="18" charset="0"/>
              </a:rPr>
              <a:t> </a:t>
            </a:r>
            <a:r>
              <a:rPr lang="cs-CZ" sz="1800" i="1" dirty="0">
                <a:latin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Ve skutečnosti, ale </a:t>
            </a:r>
            <a:r>
              <a:rPr lang="cs-CZ" sz="1800" b="1" dirty="0"/>
              <a:t>na těleso působí tíhová síla</a:t>
            </a:r>
            <a:r>
              <a:rPr lang="cs-CZ" sz="1800" b="1" dirty="0">
                <a:latin typeface="Times New Roman" panose="02020603050405020304" pitchFamily="18" charset="0"/>
              </a:rPr>
              <a:t> </a:t>
            </a:r>
            <a:r>
              <a:rPr lang="cs-CZ" sz="1800" b="1" i="1" dirty="0">
                <a:latin typeface="Times New Roman" panose="02020603050405020304" pitchFamily="18" charset="0"/>
              </a:rPr>
              <a:t>F</a:t>
            </a:r>
            <a:r>
              <a:rPr lang="cs-CZ" sz="1800" b="1" i="1" baseline="-25000" dirty="0">
                <a:latin typeface="Times New Roman" panose="02020603050405020304" pitchFamily="18" charset="0"/>
              </a:rPr>
              <a:t>G</a:t>
            </a:r>
            <a:r>
              <a:rPr lang="cs-CZ" sz="1050" b="1" i="1" dirty="0">
                <a:latin typeface="Times New Roman" panose="02020603050405020304" pitchFamily="18" charset="0"/>
              </a:rPr>
              <a:t> </a:t>
            </a:r>
            <a:r>
              <a:rPr lang="cs-CZ" sz="1800" b="1" i="1" dirty="0">
                <a:latin typeface="Times New Roman" panose="02020603050405020304" pitchFamily="18" charset="0"/>
              </a:rPr>
              <a:t>= m g</a:t>
            </a:r>
          </a:p>
          <a:p>
            <a:pPr marL="0" indent="0">
              <a:buNone/>
            </a:pPr>
            <a:endParaRPr lang="cs-CZ" sz="1800" b="1" i="1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/>
              <a:t>Velikost tíhové a gravitační síly Země se liší a to z následujících důvodů:</a:t>
            </a:r>
          </a:p>
          <a:p>
            <a:endParaRPr lang="cs-CZ" sz="1800" i="1" dirty="0"/>
          </a:p>
          <a:p>
            <a:r>
              <a:rPr lang="pt-BR" sz="1800" i="1" dirty="0"/>
              <a:t>Gravitační síla závisí na vzdálenosti tělesa od středu Země. Ale země není dokonalá</a:t>
            </a:r>
            <a:r>
              <a:rPr lang="cs-CZ" sz="1800" i="1" dirty="0"/>
              <a:t> </a:t>
            </a:r>
            <a:r>
              <a:rPr lang="pt-BR" sz="1800" i="1" dirty="0"/>
              <a:t>koule, je to elipsoid zploštěný na pólech. Tíhové</a:t>
            </a:r>
            <a:r>
              <a:rPr lang="cs-CZ" sz="1800" i="1" dirty="0"/>
              <a:t> </a:t>
            </a:r>
            <a:r>
              <a:rPr lang="pt-BR" sz="1800" i="1" dirty="0"/>
              <a:t>zrychlení roste směrem od rovníku k pólu – mění se</a:t>
            </a:r>
            <a:r>
              <a:rPr lang="cs-CZ" sz="1800" i="1" dirty="0"/>
              <a:t> </a:t>
            </a:r>
            <a:r>
              <a:rPr lang="pt-BR" sz="1800" i="1" dirty="0"/>
              <a:t>se zeměpisnou šířkou</a:t>
            </a:r>
            <a:r>
              <a:rPr lang="pt-BR" sz="1800" dirty="0">
                <a:latin typeface="Times New Roman" panose="02020603050405020304" pitchFamily="18" charset="0"/>
              </a:rPr>
              <a:t>.</a:t>
            </a:r>
            <a:endParaRPr lang="cs-CZ" sz="1800" dirty="0">
              <a:latin typeface="Times New Roman" panose="02020603050405020304" pitchFamily="18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1B7C4D11-CA96-49BB-87CE-D68F3DC80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828" y="47981"/>
            <a:ext cx="3372172" cy="345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Gravitace v okolí Země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sz="1800" i="1" dirty="0"/>
                  <a:t>Hustota Země se mění v jednotlivých oblastech</a:t>
                </a:r>
                <a:endParaRPr lang="cs-CZ" sz="1800" i="1" dirty="0"/>
              </a:p>
              <a:p>
                <a:pPr marL="400050" lvl="1" indent="0">
                  <a:buNone/>
                </a:pPr>
                <a:r>
                  <a:rPr lang="pt-BR" sz="1800" i="1" dirty="0"/>
                  <a:t>pod povrchem Země. Proto také tíhové</a:t>
                </a:r>
                <a:endParaRPr lang="cs-CZ" sz="1800" i="1" dirty="0"/>
              </a:p>
              <a:p>
                <a:pPr marL="400050" lvl="1" indent="0">
                  <a:buNone/>
                </a:pPr>
                <a:r>
                  <a:rPr lang="pt-BR" sz="1800" i="1" dirty="0"/>
                  <a:t>zrychlení je</a:t>
                </a:r>
                <a:r>
                  <a:rPr lang="cs-CZ" sz="1800" i="1" dirty="0"/>
                  <a:t> </a:t>
                </a:r>
                <a:r>
                  <a:rPr lang="pt-BR" sz="1800" i="1" dirty="0"/>
                  <a:t>různé v různých místech Země</a:t>
                </a:r>
                <a:r>
                  <a:rPr lang="pt-BR" sz="1800" dirty="0">
                    <a:latin typeface="Times New Roman" panose="02020603050405020304" pitchFamily="18" charset="0"/>
                  </a:rPr>
                  <a:t>.</a:t>
                </a:r>
                <a:endParaRPr lang="cs-CZ" sz="1800" dirty="0">
                  <a:latin typeface="Times New Roman" panose="02020603050405020304" pitchFamily="18" charset="0"/>
                </a:endParaRPr>
              </a:p>
              <a:p>
                <a:pPr marL="400050" lvl="1" indent="0">
                  <a:buNone/>
                </a:pPr>
                <a:endParaRPr lang="cs-CZ" sz="1800" dirty="0">
                  <a:latin typeface="Times New Roman" panose="02020603050405020304" pitchFamily="18" charset="0"/>
                </a:endParaRPr>
              </a:p>
              <a:p>
                <a:pPr marL="285750"/>
                <a:r>
                  <a:rPr lang="cs-CZ" sz="1800" i="1" dirty="0"/>
                  <a:t>Největší vliv má ale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rotace Země</a:t>
                </a:r>
                <a:r>
                  <a:rPr lang="cs-CZ" sz="1800" i="1" dirty="0"/>
                  <a:t>. Tělesa na </a:t>
                </a:r>
              </a:p>
              <a:p>
                <a:pPr marL="400050" lvl="1" indent="0">
                  <a:buNone/>
                </a:pPr>
                <a:r>
                  <a:rPr lang="cs-CZ" sz="1800" i="1" dirty="0"/>
                  <a:t>Na povrchu Země jsou </a:t>
                </a:r>
                <a:r>
                  <a:rPr lang="cs-CZ" sz="1800" i="1" dirty="0">
                    <a:solidFill>
                      <a:srgbClr val="C00000"/>
                    </a:solidFill>
                  </a:rPr>
                  <a:t>v neinerciální vztažné soustavě</a:t>
                </a:r>
                <a:r>
                  <a:rPr lang="cs-CZ" sz="1800" i="1" dirty="0"/>
                  <a:t>.</a:t>
                </a:r>
              </a:p>
              <a:p>
                <a:pPr marL="400050" lvl="1" indent="0">
                  <a:buNone/>
                </a:pPr>
                <a:r>
                  <a:rPr lang="cs-CZ" sz="1800" i="1" dirty="0"/>
                  <a:t>Protože Země rotuje, působí na toto těleso i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odstředivá síla </a:t>
                </a:r>
                <a:r>
                  <a:rPr lang="cs-CZ" sz="1800" i="1" dirty="0" err="1">
                    <a:solidFill>
                      <a:srgbClr val="00287D"/>
                    </a:solidFill>
                  </a:rPr>
                  <a:t>F</a:t>
                </a:r>
                <a:r>
                  <a:rPr lang="cs-CZ" sz="1800" i="1" baseline="-25000" dirty="0" err="1">
                    <a:solidFill>
                      <a:srgbClr val="00287D"/>
                    </a:solidFill>
                  </a:rPr>
                  <a:t>od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= mω</a:t>
                </a:r>
                <a:r>
                  <a:rPr lang="cs-CZ" sz="1800" i="1" baseline="30000" dirty="0">
                    <a:solidFill>
                      <a:srgbClr val="00287D"/>
                    </a:solidFill>
                  </a:rPr>
                  <a:t>2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r</a:t>
                </a:r>
                <a:r>
                  <a:rPr lang="cs-CZ" sz="1800" i="1" dirty="0"/>
                  <a:t>. Úhlová rychlost rotace Země je na všech zeměpisných šířkách stejná, ale poloměr otáčení r &lt;R se směrem od rovníku (r = R) zmenšuje.</a:t>
                </a:r>
              </a:p>
              <a:p>
                <a:pPr marL="400050" lvl="1" indent="0">
                  <a:buNone/>
                </a:pPr>
                <a:r>
                  <a:rPr lang="cs-CZ" sz="2000" b="1" dirty="0">
                    <a:solidFill>
                      <a:srgbClr val="00287D"/>
                    </a:solidFill>
                    <a:ea typeface="Cambria Math" panose="02040503050406030204" pitchFamily="18" charset="0"/>
                    <a:cs typeface="+mn-cs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cs-CZ" sz="1800" b="1" i="1" dirty="0">
                            <a:solidFill>
                              <a:srgbClr val="00287D"/>
                            </a:solidFill>
                            <a:latin typeface="Times New Roman" panose="02020603050405020304" pitchFamily="18" charset="0"/>
                            <a:ea typeface="+mn-ea"/>
                            <a:cs typeface="+mn-cs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cs-CZ" sz="1800" b="1" i="1" baseline="-25000" dirty="0">
                            <a:solidFill>
                              <a:srgbClr val="00287D"/>
                            </a:solidFill>
                            <a:latin typeface="Times New Roman" panose="02020603050405020304" pitchFamily="18" charset="0"/>
                            <a:ea typeface="+mn-ea"/>
                            <a:cs typeface="+mn-cs"/>
                          </a:rPr>
                          <m:t>G</m:t>
                        </m:r>
                      </m:e>
                    </m:acc>
                    <m:r>
                      <a:rPr lang="cs-CZ" sz="20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cs-CZ" sz="20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𝑭</m:t>
                        </m:r>
                        <m:r>
                          <a:rPr lang="cs-CZ" sz="2000" b="1" i="1" baseline="-2500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𝒈</m:t>
                        </m:r>
                      </m:e>
                    </m:acc>
                    <m:r>
                      <a:rPr lang="cs-CZ" sz="20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cs-CZ" sz="20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𝑭</m:t>
                        </m:r>
                        <m:r>
                          <a:rPr lang="cs-CZ" sz="2000" b="1" i="1" baseline="-2500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𝒐𝒅</m:t>
                        </m:r>
                      </m:e>
                    </m:acc>
                  </m:oMath>
                </a14:m>
                <a:r>
                  <a:rPr lang="cs-CZ" sz="1800" i="1" dirty="0"/>
                  <a:t>  a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cs-CZ" sz="20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cs-CZ" sz="1800" b="1" i="1" baseline="-25000" dirty="0">
                            <a:solidFill>
                              <a:srgbClr val="00287D"/>
                            </a:solidFill>
                            <a:latin typeface="Times New Roman" panose="02020603050405020304" pitchFamily="18" charset="0"/>
                            <a:ea typeface="+mn-ea"/>
                            <a:cs typeface="+mn-cs"/>
                          </a:rPr>
                          <m:t>G</m:t>
                        </m:r>
                      </m:e>
                    </m:acc>
                    <m:r>
                      <a:rPr lang="cs-CZ" sz="20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cs-CZ" sz="20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  <m:r>
                          <a:rPr lang="cs-CZ" sz="2000" b="1" i="1" baseline="-2500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𝒈</m:t>
                        </m:r>
                      </m:e>
                    </m:acc>
                    <m:r>
                      <a:rPr lang="cs-CZ" sz="20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acc>
                      <m:accPr>
                        <m:chr m:val="⃗"/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cs-CZ" sz="20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  <m:r>
                          <a:rPr lang="cs-CZ" sz="2000" b="1" i="1" baseline="-2500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𝒐𝒅</m:t>
                        </m:r>
                      </m:e>
                    </m:acc>
                  </m:oMath>
                </a14:m>
                <a:r>
                  <a:rPr lang="cs-CZ" sz="1800" i="1" dirty="0"/>
                  <a:t>      </a:t>
                </a:r>
              </a:p>
              <a:p>
                <a:pPr marL="400050" lvl="1" indent="0">
                  <a:buNone/>
                </a:pPr>
                <a:endParaRPr lang="cs-CZ" sz="1800" i="1" dirty="0"/>
              </a:p>
              <a:p>
                <a:pPr marL="400050" lvl="1" indent="0">
                  <a:buNone/>
                </a:pPr>
                <a:r>
                  <a:rPr lang="cs-CZ" sz="1800" i="1" dirty="0"/>
                  <a:t>Závislost na zeměpisné šířce:</a:t>
                </a:r>
                <a:r>
                  <a:rPr lang="cs-CZ" sz="2000" i="1" dirty="0"/>
                  <a:t> </a:t>
                </a:r>
              </a:p>
              <a:p>
                <a:pPr marL="285750"/>
                <a:r>
                  <a:rPr lang="cs-CZ" sz="1800" i="1" dirty="0">
                    <a:solidFill>
                      <a:srgbClr val="00287D"/>
                    </a:solidFill>
                  </a:rPr>
                  <a:t>Slapové jevy – příliv a odliv </a:t>
                </a:r>
                <a:r>
                  <a:rPr lang="cs-CZ" sz="1800" i="1" dirty="0"/>
                  <a:t>– vliv gravitačního pole Měsíce.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60" t="-1926" b="-637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1B7C4D11-CA96-49BB-87CE-D68F3DC80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828" y="47981"/>
            <a:ext cx="3372172" cy="345051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C8D274EB-6357-4853-BBA1-C00BA7A74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360" y="5321299"/>
            <a:ext cx="4400550" cy="63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3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Gravitace v okolí Země a pod jejím povrchem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3591090"/>
          </a:xfrm>
        </p:spPr>
        <p:txBody>
          <a:bodyPr/>
          <a:lstStyle/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Pokud budeme sledovat gravitační zrychlení</a:t>
            </a:r>
          </a:p>
          <a:p>
            <a:pPr marL="0" indent="0">
              <a:buNone/>
            </a:pPr>
            <a:r>
              <a:rPr lang="cs-CZ" sz="1800" dirty="0"/>
              <a:t>Pod povrchem Země, musíme si uvědomit, že</a:t>
            </a:r>
          </a:p>
          <a:p>
            <a:pPr marL="0" indent="0">
              <a:buNone/>
            </a:pPr>
            <a:r>
              <a:rPr lang="cs-CZ" sz="1800" dirty="0"/>
              <a:t>Na těleso působí i hmota, která se nachází</a:t>
            </a:r>
          </a:p>
          <a:p>
            <a:pPr marL="0" indent="0">
              <a:buNone/>
            </a:pPr>
            <a:r>
              <a:rPr lang="cs-CZ" sz="1800" dirty="0"/>
              <a:t>nad ním. Uprostřed Země pak na těleso působí</a:t>
            </a:r>
          </a:p>
          <a:p>
            <a:pPr marL="0" indent="0">
              <a:buNone/>
            </a:pPr>
            <a:r>
              <a:rPr lang="cs-CZ" sz="1800" dirty="0"/>
              <a:t>okolní hmota působí gravitační silou ze všech</a:t>
            </a:r>
          </a:p>
          <a:p>
            <a:pPr marL="0" indent="0">
              <a:buNone/>
            </a:pPr>
            <a:r>
              <a:rPr lang="cs-CZ" sz="1800" dirty="0"/>
              <a:t>stran a navzájem se eliminuje – její průběh 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b="1" dirty="0"/>
              <a:t>	</a:t>
            </a:r>
          </a:p>
          <a:p>
            <a:pPr marL="0" indent="0">
              <a:buNone/>
            </a:pPr>
            <a:endParaRPr lang="cs-CZ" sz="1800" b="1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cs-CZ" sz="1800" b="1" i="1" dirty="0">
              <a:latin typeface="Cambria Math" panose="02040503050406030204" pitchFamily="18" charset="0"/>
            </a:endParaRPr>
          </a:p>
          <a:p>
            <a:pPr marL="400050" lvl="1" indent="0">
              <a:spcAft>
                <a:spcPts val="600"/>
              </a:spcAft>
              <a:buNone/>
            </a:pPr>
            <a:endParaRPr lang="cs-CZ" sz="1800" dirty="0"/>
          </a:p>
          <a:p>
            <a:pPr marL="400050" lvl="1" indent="0">
              <a:spcAft>
                <a:spcPts val="600"/>
              </a:spcAft>
              <a:buNone/>
            </a:pPr>
            <a:endParaRPr lang="cs-CZ" sz="1800" b="1" dirty="0"/>
          </a:p>
          <a:p>
            <a:pPr marL="400050" lvl="1" indent="0">
              <a:spcAft>
                <a:spcPts val="600"/>
              </a:spcAft>
              <a:buNone/>
            </a:pPr>
            <a:endParaRPr lang="cs-CZ" sz="18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1DA40675-AC96-4A26-9DC9-6BE7EF790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194" y="3746500"/>
            <a:ext cx="3677909" cy="25019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74C9A5CC-FD7A-4DBD-8CDB-A38B2C136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84" y="1782559"/>
            <a:ext cx="4870310" cy="2055102"/>
          </a:xfrm>
          <a:prstGeom prst="rect">
            <a:avLst/>
          </a:prstGeom>
        </p:spPr>
      </p:pic>
      <p:sp>
        <p:nvSpPr>
          <p:cNvPr id="10" name="Šipka: doprava 9">
            <a:extLst>
              <a:ext uri="{FF2B5EF4-FFF2-40B4-BE49-F238E27FC236}">
                <a16:creationId xmlns="" xmlns:a16="http://schemas.microsoft.com/office/drawing/2014/main" id="{91432324-37D0-409C-B33C-CE52498F8B32}"/>
              </a:ext>
            </a:extLst>
          </p:cNvPr>
          <p:cNvSpPr/>
          <p:nvPr/>
        </p:nvSpPr>
        <p:spPr bwMode="auto">
          <a:xfrm rot="20981541">
            <a:off x="4933050" y="5665626"/>
            <a:ext cx="647700" cy="13936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70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 těles v blízkosti povrchu Země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3591090"/>
          </a:xfrm>
        </p:spPr>
        <p:txBody>
          <a:bodyPr/>
          <a:lstStyle/>
          <a:p>
            <a:pPr marL="0" indent="0">
              <a:buNone/>
            </a:pPr>
            <a:r>
              <a:rPr lang="cs-CZ" sz="1800" b="1" dirty="0">
                <a:solidFill>
                  <a:srgbClr val="00287D"/>
                </a:solidFill>
              </a:rPr>
              <a:t>Volný pád</a:t>
            </a:r>
          </a:p>
          <a:p>
            <a:pPr marL="0" indent="0">
              <a:buNone/>
            </a:pPr>
            <a:endParaRPr lang="cs-CZ" sz="1800" b="1" dirty="0">
              <a:solidFill>
                <a:srgbClr val="00287D"/>
              </a:solidFill>
            </a:endParaRPr>
          </a:p>
          <a:p>
            <a:pPr marL="0" indent="0">
              <a:buNone/>
            </a:pPr>
            <a:endParaRPr lang="cs-CZ" sz="1800" b="1" dirty="0">
              <a:solidFill>
                <a:srgbClr val="00287D"/>
              </a:solidFill>
            </a:endParaRPr>
          </a:p>
          <a:p>
            <a:pPr marL="0" indent="0">
              <a:buNone/>
            </a:pPr>
            <a:endParaRPr lang="cs-CZ" sz="1800" b="1" dirty="0">
              <a:solidFill>
                <a:srgbClr val="00287D"/>
              </a:solidFill>
            </a:endParaRPr>
          </a:p>
          <a:p>
            <a:pPr marL="0" indent="0">
              <a:buNone/>
            </a:pPr>
            <a:endParaRPr lang="cs-CZ" sz="1800" b="1" dirty="0">
              <a:solidFill>
                <a:srgbClr val="00287D"/>
              </a:solidFill>
            </a:endParaRPr>
          </a:p>
          <a:p>
            <a:pPr marL="0" indent="0">
              <a:buNone/>
            </a:pPr>
            <a:endParaRPr lang="cs-CZ" sz="1800" b="1" dirty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cs-CZ" sz="1800" b="1" dirty="0">
                <a:solidFill>
                  <a:srgbClr val="00287D"/>
                </a:solidFill>
              </a:rPr>
              <a:t>Vrhy</a:t>
            </a:r>
          </a:p>
          <a:p>
            <a:pPr marL="0" indent="0">
              <a:buNone/>
            </a:pPr>
            <a:endParaRPr lang="cs-CZ" sz="1800" b="1" dirty="0">
              <a:solidFill>
                <a:srgbClr val="00287D"/>
              </a:solidFill>
            </a:endParaRPr>
          </a:p>
          <a:p>
            <a:pPr marL="0" indent="0">
              <a:buNone/>
            </a:pPr>
            <a:endParaRPr lang="cs-CZ" sz="1800" dirty="0"/>
          </a:p>
          <a:p>
            <a:pPr marL="400050" lvl="1" indent="0">
              <a:buNone/>
            </a:pPr>
            <a:endParaRPr lang="cs-CZ" sz="1800" dirty="0"/>
          </a:p>
          <a:p>
            <a:pPr marL="400050" lvl="1" indent="0">
              <a:spcAft>
                <a:spcPts val="600"/>
              </a:spcAft>
              <a:buNone/>
            </a:pPr>
            <a:endParaRPr lang="cs-CZ" sz="18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2176CDA8-82B5-4990-AAA6-04FAB9B82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885" y="1968984"/>
            <a:ext cx="1688815" cy="177175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9CA8BBD0-B8EE-4B57-8138-D10F0FEA3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8" y="2397664"/>
            <a:ext cx="2101511" cy="4572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0AE843FB-F9E7-4952-810C-29EA4CA49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949" y="4457058"/>
            <a:ext cx="3412800" cy="147154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="" xmlns:a16="http://schemas.microsoft.com/office/drawing/2014/main" id="{17F6AA25-ECD6-4FF7-8148-A6EAC04866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457057"/>
            <a:ext cx="1905958" cy="147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2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 těles v blízkosti povrchu Země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3591090"/>
          </a:xfrm>
        </p:spPr>
        <p:txBody>
          <a:bodyPr/>
          <a:lstStyle/>
          <a:p>
            <a:pPr marL="0" indent="0">
              <a:buNone/>
            </a:pPr>
            <a:r>
              <a:rPr lang="cs-CZ" sz="1800" b="1" dirty="0">
                <a:solidFill>
                  <a:srgbClr val="00287D"/>
                </a:solidFill>
              </a:rPr>
              <a:t>Vrh svislý vzhůru</a:t>
            </a:r>
          </a:p>
          <a:p>
            <a:pPr marL="0" indent="0">
              <a:buNone/>
            </a:pPr>
            <a:endParaRPr lang="cs-CZ" sz="1800" b="1" dirty="0">
              <a:solidFill>
                <a:srgbClr val="00287D"/>
              </a:solidFill>
            </a:endParaRPr>
          </a:p>
          <a:p>
            <a:pPr marL="0" indent="0">
              <a:buNone/>
            </a:pPr>
            <a:endParaRPr lang="cs-CZ" sz="1800" b="1" dirty="0">
              <a:solidFill>
                <a:srgbClr val="00287D"/>
              </a:solidFill>
            </a:endParaRPr>
          </a:p>
          <a:p>
            <a:pPr marL="0" indent="0">
              <a:buNone/>
            </a:pPr>
            <a:endParaRPr lang="cs-CZ" sz="1800" b="1" dirty="0">
              <a:solidFill>
                <a:srgbClr val="00287D"/>
              </a:solidFill>
            </a:endParaRPr>
          </a:p>
          <a:p>
            <a:pPr marL="0" indent="0">
              <a:buNone/>
            </a:pPr>
            <a:endParaRPr lang="cs-CZ" sz="1800" b="1" dirty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cs-CZ" sz="1800" b="1" dirty="0">
                <a:solidFill>
                  <a:srgbClr val="00287D"/>
                </a:solidFill>
              </a:rPr>
              <a:t>Šikmý vrh vodorovně</a:t>
            </a:r>
          </a:p>
          <a:p>
            <a:pPr marL="0" indent="0">
              <a:buNone/>
            </a:pPr>
            <a:endParaRPr lang="cs-CZ" sz="1800" b="1" dirty="0">
              <a:solidFill>
                <a:srgbClr val="00287D"/>
              </a:solidFill>
            </a:endParaRPr>
          </a:p>
          <a:p>
            <a:pPr marL="0" indent="0">
              <a:buNone/>
            </a:pPr>
            <a:endParaRPr lang="cs-CZ" sz="1800" dirty="0"/>
          </a:p>
          <a:p>
            <a:pPr marL="400050" lvl="1" indent="0">
              <a:buNone/>
            </a:pPr>
            <a:endParaRPr lang="cs-CZ" sz="1800" dirty="0"/>
          </a:p>
          <a:p>
            <a:pPr marL="400050" lvl="1" indent="0">
              <a:spcAft>
                <a:spcPts val="600"/>
              </a:spcAft>
              <a:buNone/>
            </a:pPr>
            <a:endParaRPr lang="cs-CZ" sz="18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6B5E5384-937E-49DC-9787-D71E7D2D2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9" y="2412836"/>
            <a:ext cx="3186160" cy="4572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6335664F-9451-4CE9-BA21-41432C79D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9" y="4212584"/>
            <a:ext cx="3255921" cy="46159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E5602E9D-FCC7-4A41-BA23-4A05DBEC6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821" y="2017713"/>
            <a:ext cx="2083008" cy="208125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="" xmlns:a16="http://schemas.microsoft.com/office/drawing/2014/main" id="{DDC63D44-24C2-482F-B465-31E67A45A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0821" y="4343437"/>
            <a:ext cx="2421498" cy="208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1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 těles ve velkých výškách od povrchu Země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3591090"/>
          </a:xfrm>
        </p:spPr>
        <p:txBody>
          <a:bodyPr/>
          <a:lstStyle/>
          <a:p>
            <a:pPr marL="0" indent="0">
              <a:buNone/>
            </a:pPr>
            <a:r>
              <a:rPr lang="cs-CZ" sz="1800" b="1" dirty="0">
                <a:solidFill>
                  <a:srgbClr val="00287D"/>
                </a:solidFill>
              </a:rPr>
              <a:t>Družice, raketoplány, kosmické sondy</a:t>
            </a:r>
          </a:p>
          <a:p>
            <a:r>
              <a:rPr lang="cs-CZ" sz="1800" dirty="0"/>
              <a:t>Pohyb ve velkých výškách (řádově stovky a tisíce kilometru) - gravitační síly Země jsou poměrně malé (tabulka závislosti gravitačního zrychlení na výšce). </a:t>
            </a:r>
          </a:p>
          <a:p>
            <a:r>
              <a:rPr lang="cs-CZ" sz="1800" dirty="0"/>
              <a:t>V těchto výškách je prakticky vakuum a proti pohybu nepůsobí odporové síly.</a:t>
            </a:r>
          </a:p>
          <a:p>
            <a:endParaRPr lang="cs-CZ" sz="1800" dirty="0"/>
          </a:p>
          <a:p>
            <a:pPr marL="0" indent="0">
              <a:buNone/>
            </a:pPr>
            <a:r>
              <a:rPr lang="cs-CZ" sz="1800" dirty="0"/>
              <a:t>Představte si, že raketoplán vynesl kosmické těleso hmotnosti </a:t>
            </a:r>
            <a:r>
              <a:rPr lang="cs-CZ" sz="1800" b="1" i="1" dirty="0"/>
              <a:t>m</a:t>
            </a:r>
            <a:r>
              <a:rPr lang="cs-CZ" sz="1800" dirty="0"/>
              <a:t> do velké výšky, řekněme 400 km. Raketoplán teď těleso vypustí ve směru tečném          k povrchu Země s počáteční rychlostí </a:t>
            </a:r>
            <a:r>
              <a:rPr lang="cs-CZ" sz="1800" b="1" i="1" dirty="0" err="1"/>
              <a:t>v</a:t>
            </a:r>
            <a:r>
              <a:rPr lang="cs-CZ" sz="1800" b="1" i="1" baseline="-25000" dirty="0" err="1"/>
              <a:t>o</a:t>
            </a:r>
            <a:r>
              <a:rPr lang="cs-CZ" sz="1800" dirty="0"/>
              <a:t>. Jak se bude kosmický objekt chovat, závisí právě na této rychlosti.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400050" lvl="1" indent="0">
              <a:spcAft>
                <a:spcPts val="600"/>
              </a:spcAft>
              <a:buNone/>
            </a:pPr>
            <a:endParaRPr lang="cs-CZ" sz="18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="" xmlns:a16="http://schemas.microsoft.com/office/drawing/2014/main" id="{D9DB9864-02AC-43B8-996D-AEBFA533A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441" y="5172610"/>
            <a:ext cx="1513259" cy="151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3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 těles ve velkých výškách</a:t>
            </a:r>
            <a:b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povrchu Země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3591090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Je-li počáteční rychlost:</a:t>
            </a:r>
          </a:p>
          <a:p>
            <a:r>
              <a:rPr lang="cs-CZ" sz="1800" dirty="0">
                <a:solidFill>
                  <a:srgbClr val="00287D"/>
                </a:solidFill>
              </a:rPr>
              <a:t>Nulová</a:t>
            </a:r>
            <a:r>
              <a:rPr lang="cs-CZ" sz="1800" dirty="0"/>
              <a:t>, satelit spadne na Zem (trajektorie 1).</a:t>
            </a:r>
          </a:p>
          <a:p>
            <a:r>
              <a:rPr lang="cs-CZ" sz="1800" dirty="0">
                <a:solidFill>
                  <a:srgbClr val="00287D"/>
                </a:solidFill>
              </a:rPr>
              <a:t>Malá</a:t>
            </a:r>
            <a:r>
              <a:rPr lang="cs-CZ" sz="1800" dirty="0"/>
              <a:t>, satelit s bude pohybovat po eliptické </a:t>
            </a:r>
          </a:p>
          <a:p>
            <a:pPr marL="400050" lvl="1" indent="0">
              <a:buNone/>
            </a:pPr>
            <a:r>
              <a:rPr lang="cs-CZ" sz="1800" dirty="0"/>
              <a:t>trajektorii a časem spadne na Zem (trajektorie 2).</a:t>
            </a:r>
          </a:p>
          <a:p>
            <a:r>
              <a:rPr lang="cs-CZ" sz="1800" dirty="0"/>
              <a:t>„</a:t>
            </a:r>
            <a:r>
              <a:rPr lang="cs-CZ" sz="1800" dirty="0">
                <a:solidFill>
                  <a:srgbClr val="00287D"/>
                </a:solidFill>
              </a:rPr>
              <a:t>Kritická</a:t>
            </a:r>
            <a:r>
              <a:rPr lang="cs-CZ" sz="1800" dirty="0"/>
              <a:t>“, satelit se bude zase pohybovat po eliptické trajektorii, ale na Zem již nespadne (trajektorie 3).</a:t>
            </a:r>
          </a:p>
          <a:p>
            <a:r>
              <a:rPr lang="cs-CZ" sz="1800" dirty="0"/>
              <a:t>„</a:t>
            </a:r>
            <a:r>
              <a:rPr lang="cs-CZ" sz="1800" dirty="0">
                <a:solidFill>
                  <a:srgbClr val="00287D"/>
                </a:solidFill>
              </a:rPr>
              <a:t>Kruhová</a:t>
            </a:r>
            <a:r>
              <a:rPr lang="cs-CZ" sz="1800" dirty="0"/>
              <a:t>“, satelit se bude pohybovat po kruhové trajektorii kolem Země (trajektorie 4).</a:t>
            </a:r>
          </a:p>
          <a:p>
            <a:r>
              <a:rPr lang="cs-CZ" sz="1800" dirty="0"/>
              <a:t>„</a:t>
            </a:r>
            <a:r>
              <a:rPr lang="cs-CZ" sz="1800" dirty="0">
                <a:solidFill>
                  <a:srgbClr val="00287D"/>
                </a:solidFill>
              </a:rPr>
              <a:t>Eliptická</a:t>
            </a:r>
            <a:r>
              <a:rPr lang="cs-CZ" sz="1800" dirty="0"/>
              <a:t>“, satelit se bude pohybovat opět po eliptické trajektorii (trajektorie 5), Země leží v jejím ohnisku.</a:t>
            </a:r>
          </a:p>
          <a:p>
            <a:r>
              <a:rPr lang="cs-CZ" sz="1800" dirty="0"/>
              <a:t>„</a:t>
            </a:r>
            <a:r>
              <a:rPr lang="cs-CZ" sz="1800" dirty="0">
                <a:solidFill>
                  <a:srgbClr val="00287D"/>
                </a:solidFill>
              </a:rPr>
              <a:t>Úniková</a:t>
            </a:r>
            <a:r>
              <a:rPr lang="cs-CZ" sz="1800" dirty="0"/>
              <a:t>“, satelit se odpoutá od gravitačního pole Země (trajektorie 6).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400050" lvl="1" indent="0">
              <a:spcAft>
                <a:spcPts val="600"/>
              </a:spcAft>
              <a:buNone/>
            </a:pPr>
            <a:endParaRPr lang="cs-CZ" sz="18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BFBEE2F0-3EBF-4FEF-8AEE-E6FD04BC7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654" y="47981"/>
            <a:ext cx="3231346" cy="322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6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Mechanická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000" b="1" dirty="0"/>
              <a:t>Mechanická práce je práce síly</a:t>
            </a:r>
            <a:r>
              <a:rPr lang="cs-CZ" sz="2000" b="1" dirty="0"/>
              <a:t>.</a:t>
            </a:r>
            <a:r>
              <a:rPr lang="cs-CZ" sz="2000" dirty="0"/>
              <a:t> </a:t>
            </a:r>
          </a:p>
          <a:p>
            <a:pPr marL="0" indent="0" algn="just">
              <a:buNone/>
            </a:pPr>
            <a:endParaRPr lang="cs-CZ" sz="2000" dirty="0"/>
          </a:p>
          <a:p>
            <a:pPr>
              <a:buFont typeface="+mj-lt"/>
              <a:buAutoNum type="arabicPeriod"/>
            </a:pPr>
            <a:r>
              <a:rPr lang="cs-CZ" sz="1800" dirty="0">
                <a:solidFill>
                  <a:srgbClr val="00287D"/>
                </a:solidFill>
              </a:rPr>
              <a:t>Velikost vykonané práce závisí nejen na velikosti působící síly, ale je důležitý i směr, ve kterém na těleso působí</a:t>
            </a:r>
            <a:r>
              <a:rPr lang="cs-CZ" sz="1800" dirty="0"/>
              <a:t>. </a:t>
            </a:r>
          </a:p>
          <a:p>
            <a:pPr marL="0" indent="0">
              <a:buNone/>
            </a:pPr>
            <a:r>
              <a:rPr lang="cs-CZ" sz="1400" dirty="0"/>
              <a:t>Působí-li síla na těleso ve směru trajektorie pohybu, jsou její účinky (a tím i vykonaná práce) maximální. Čím více se směr síly odchyluje od trajektorie, tím se účinky snižují.</a:t>
            </a:r>
          </a:p>
          <a:p>
            <a:pPr>
              <a:buFont typeface="+mj-lt"/>
              <a:buAutoNum type="arabicPeriod"/>
            </a:pPr>
            <a:endParaRPr lang="cs-CZ" sz="1800" i="1" dirty="0">
              <a:solidFill>
                <a:srgbClr val="00287D"/>
              </a:solidFill>
            </a:endParaRPr>
          </a:p>
          <a:p>
            <a:pPr>
              <a:buFont typeface="+mj-lt"/>
              <a:buAutoNum type="arabicPeriod" startAt="2"/>
            </a:pPr>
            <a:r>
              <a:rPr lang="cs-CZ" sz="1800" i="1" dirty="0">
                <a:solidFill>
                  <a:srgbClr val="00287D"/>
                </a:solidFill>
              </a:rPr>
              <a:t>Práci koná jen složka síly ve směru pohybu.</a:t>
            </a:r>
          </a:p>
          <a:p>
            <a:pPr>
              <a:buFont typeface="+mj-lt"/>
              <a:buAutoNum type="arabicPeriod" startAt="2"/>
            </a:pPr>
            <a:endParaRPr lang="cs-CZ" sz="1800" i="1" dirty="0">
              <a:solidFill>
                <a:srgbClr val="00287D"/>
              </a:solidFill>
            </a:endParaRPr>
          </a:p>
          <a:p>
            <a:pPr algn="just">
              <a:buFont typeface="+mj-lt"/>
              <a:buAutoNum type="arabicPeriod" startAt="2"/>
            </a:pPr>
            <a:r>
              <a:rPr lang="cs-CZ" sz="1800" i="1" dirty="0">
                <a:solidFill>
                  <a:srgbClr val="00287D"/>
                </a:solidFill>
              </a:rPr>
              <a:t>Mechanická práce </a:t>
            </a:r>
            <a:r>
              <a:rPr lang="cs-CZ" sz="1800" b="1" i="1" dirty="0">
                <a:solidFill>
                  <a:srgbClr val="00287D"/>
                </a:solidFill>
              </a:rPr>
              <a:t>W</a:t>
            </a:r>
            <a:r>
              <a:rPr lang="cs-CZ" sz="1800" i="1" dirty="0">
                <a:solidFill>
                  <a:srgbClr val="00287D"/>
                </a:solidFill>
              </a:rPr>
              <a:t> vykonaná silou </a:t>
            </a:r>
            <a:r>
              <a:rPr lang="cs-CZ" sz="1800" b="1" i="1" dirty="0">
                <a:solidFill>
                  <a:srgbClr val="00287D"/>
                </a:solidFill>
              </a:rPr>
              <a:t>F</a:t>
            </a:r>
            <a:r>
              <a:rPr lang="cs-CZ" sz="1800" i="1" dirty="0">
                <a:solidFill>
                  <a:srgbClr val="00287D"/>
                </a:solidFill>
              </a:rPr>
              <a:t> při přemisťování tělesa je úměrná velikosti této síly </a:t>
            </a:r>
            <a:r>
              <a:rPr lang="cs-CZ" sz="1800" b="1" i="1" dirty="0">
                <a:solidFill>
                  <a:srgbClr val="00287D"/>
                </a:solidFill>
              </a:rPr>
              <a:t>F</a:t>
            </a:r>
            <a:r>
              <a:rPr lang="cs-CZ" sz="1800" i="1" dirty="0">
                <a:solidFill>
                  <a:srgbClr val="00287D"/>
                </a:solidFill>
              </a:rPr>
              <a:t>, dráze </a:t>
            </a:r>
            <a:r>
              <a:rPr lang="cs-CZ" sz="1800" b="1" i="1" dirty="0">
                <a:solidFill>
                  <a:srgbClr val="00287D"/>
                </a:solidFill>
              </a:rPr>
              <a:t>s</a:t>
            </a:r>
            <a:r>
              <a:rPr lang="cs-CZ" sz="1800" i="1" dirty="0">
                <a:solidFill>
                  <a:srgbClr val="00287D"/>
                </a:solidFill>
              </a:rPr>
              <a:t>, o kterou se těleso přemístí a úhlu </a:t>
            </a:r>
            <a:r>
              <a:rPr lang="el-GR" sz="1800" b="1" i="1" dirty="0">
                <a:solidFill>
                  <a:srgbClr val="00287D"/>
                </a:solidFill>
              </a:rPr>
              <a:t>α</a:t>
            </a:r>
            <a:r>
              <a:rPr lang="el-GR" sz="1800" i="1" dirty="0">
                <a:solidFill>
                  <a:srgbClr val="00287D"/>
                </a:solidFill>
              </a:rPr>
              <a:t>, </a:t>
            </a:r>
            <a:r>
              <a:rPr lang="cs-CZ" sz="1800" i="1" dirty="0">
                <a:solidFill>
                  <a:srgbClr val="00287D"/>
                </a:solidFill>
              </a:rPr>
              <a:t>který svírá síla s trajektorií pohybu.</a:t>
            </a:r>
            <a:endParaRPr lang="cs-CZ" sz="1800" dirty="0"/>
          </a:p>
          <a:p>
            <a:pPr algn="just"/>
            <a:r>
              <a:rPr lang="cs-CZ" sz="1800" dirty="0"/>
              <a:t>Při konstantních hodnotách </a:t>
            </a:r>
            <a:r>
              <a:rPr lang="cs-CZ" sz="1800" b="1" i="1" dirty="0">
                <a:solidFill>
                  <a:srgbClr val="00287D"/>
                </a:solidFill>
              </a:rPr>
              <a:t>F</a:t>
            </a:r>
            <a:r>
              <a:rPr lang="cs-CZ" sz="1800" dirty="0"/>
              <a:t> a </a:t>
            </a:r>
            <a:r>
              <a:rPr lang="el-GR" sz="1800" b="1" i="1" dirty="0">
                <a:solidFill>
                  <a:srgbClr val="00287D"/>
                </a:solidFill>
              </a:rPr>
              <a:t>α</a:t>
            </a:r>
            <a:r>
              <a:rPr lang="cs-CZ" sz="1800" b="1" i="1" dirty="0">
                <a:solidFill>
                  <a:srgbClr val="00287D"/>
                </a:solidFill>
              </a:rPr>
              <a:t>  </a:t>
            </a:r>
            <a:r>
              <a:rPr lang="cs-CZ" sz="1800" dirty="0"/>
              <a:t>pak</a:t>
            </a:r>
            <a:r>
              <a:rPr lang="cs-CZ" sz="1800" b="1" i="1" dirty="0">
                <a:solidFill>
                  <a:srgbClr val="00287D"/>
                </a:solidFill>
              </a:rPr>
              <a:t>        W=</a:t>
            </a:r>
            <a:r>
              <a:rPr lang="cs-CZ" sz="1800" b="1" i="1" dirty="0" err="1">
                <a:solidFill>
                  <a:srgbClr val="00287D"/>
                </a:solidFill>
              </a:rPr>
              <a:t>F.s.cos</a:t>
            </a:r>
            <a:r>
              <a:rPr lang="cs-CZ" sz="1800" b="1" i="1" dirty="0">
                <a:solidFill>
                  <a:srgbClr val="00287D"/>
                </a:solidFill>
              </a:rPr>
              <a:t>(</a:t>
            </a:r>
            <a:r>
              <a:rPr lang="el-GR" sz="1800" b="1" i="1" dirty="0">
                <a:solidFill>
                  <a:srgbClr val="00287D"/>
                </a:solidFill>
              </a:rPr>
              <a:t>α</a:t>
            </a:r>
            <a:r>
              <a:rPr lang="cs-CZ" sz="1800" b="1" i="1" dirty="0">
                <a:solidFill>
                  <a:srgbClr val="00287D"/>
                </a:solidFill>
              </a:rPr>
              <a:t>) </a:t>
            </a:r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944" y="486359"/>
            <a:ext cx="4036112" cy="192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 těles ve velkých výškách</a:t>
            </a:r>
            <a:b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povrchu Země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3"/>
                <a:ext cx="8082321" cy="3591090"/>
              </a:xfrm>
            </p:spPr>
            <p:txBody>
              <a:bodyPr/>
              <a:lstStyle/>
              <a:p>
                <a:r>
                  <a:rPr lang="cs-CZ" sz="1800" dirty="0" smtClean="0"/>
                  <a:t>Pro pohyb po kružnici musí být gravitační síla</a:t>
                </a:r>
              </a:p>
              <a:p>
                <a:pPr marL="400050" lvl="1" indent="0">
                  <a:buNone/>
                </a:pPr>
                <a:r>
                  <a:rPr lang="cs-CZ" sz="1800" dirty="0"/>
                  <a:t>stejně veliká jako setrvačná síla odstředivá.</a:t>
                </a:r>
              </a:p>
              <a:p>
                <a:pPr marL="0" indent="0">
                  <a:buNone/>
                </a:pPr>
                <a:r>
                  <a:rPr lang="cs-CZ" sz="2000" b="1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l-G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𝜿</m:t>
                    </m:r>
                    <m:f>
                      <m:fPr>
                        <m:ctrlPr>
                          <a:rPr lang="cs-CZ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sSup>
                          <m:sSupPr>
                            <m:ctrlPr>
                              <a:rPr lang="cs-CZ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cs-CZ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𝒎𝒗</m:t>
                        </m:r>
                        <m:r>
                          <a:rPr lang="cs-CZ" sz="2000" b="1" i="1" baseline="-250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cs-CZ" sz="2000" b="1" i="1" baseline="300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den>
                    </m:f>
                  </m:oMath>
                </a14:m>
                <a:endParaRPr lang="cs-CZ" sz="1800" b="1" i="1" dirty="0"/>
              </a:p>
              <a:p>
                <a:pPr marL="0" indent="0">
                  <a:buNone/>
                </a:pPr>
                <a:r>
                  <a:rPr lang="cs-CZ" sz="1800" dirty="0"/>
                  <a:t>odtud	</a:t>
                </a:r>
                <a:r>
                  <a:rPr lang="el-GR" sz="2000" b="1" dirty="0">
                    <a:solidFill>
                      <a:srgbClr val="000000"/>
                    </a:solidFill>
                    <a:latin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cs-CZ" sz="2000" b="1" i="1" baseline="-25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l-GR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l-G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𝜿</m:t>
                        </m:r>
                        <m:f>
                          <m:fPr>
                            <m:ctrlPr>
                              <a:rPr lang="cs-CZ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num>
                          <m:den>
                            <m:r>
                              <a:rPr lang="cs-CZ" sz="2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den>
                        </m:f>
                      </m:e>
                    </m:rad>
                  </m:oMath>
                </a14:m>
                <a:endParaRPr lang="cs-CZ" sz="1800" b="1" i="1" dirty="0"/>
              </a:p>
              <a:p>
                <a:endParaRPr lang="cs-CZ" sz="1800" dirty="0"/>
              </a:p>
              <a:p>
                <a:r>
                  <a:rPr lang="cs-CZ" sz="1800" dirty="0"/>
                  <a:t>Pokud bude družice obíhat nízko nad Zemí (r ≈ R), bude velikost kruhové rychlosti</a:t>
                </a:r>
              </a:p>
              <a:p>
                <a:pPr marL="0" indent="0">
                  <a:buNone/>
                </a:pPr>
                <a:r>
                  <a:rPr lang="cs-CZ" sz="2000" b="1" dirty="0">
                    <a:solidFill>
                      <a:srgbClr val="000000"/>
                    </a:solidFill>
                  </a:rPr>
                  <a:t>	   </a:t>
                </a:r>
                <a14:m>
                  <m:oMath xmlns:m="http://schemas.openxmlformats.org/officeDocument/2006/math">
                    <m:r>
                      <a:rPr lang="cs-CZ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cs-CZ" sz="1800" b="1" i="1" baseline="-25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cs-CZ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l-GR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l-GR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𝜿</m:t>
                        </m:r>
                        <m:f>
                          <m:fPr>
                            <m:ctrlPr>
                              <a:rPr lang="cs-CZ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num>
                          <m:den>
                            <m:r>
                              <a:rPr lang="cs-CZ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den>
                        </m:f>
                      </m:e>
                    </m:rad>
                    <m:r>
                      <a:rPr lang="cs-CZ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cs-CZ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  <m:r>
                      <a:rPr lang="cs-CZ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cs-CZ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</m:t>
                    </m:r>
                    <m:r>
                      <a:rPr lang="cs-CZ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𝒌𝒎</m:t>
                    </m:r>
                    <m:r>
                      <a:rPr lang="cs-CZ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cs-CZ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cs-CZ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cs-CZ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cs-CZ" sz="1800" baseline="30000" dirty="0"/>
              </a:p>
              <a:p>
                <a:r>
                  <a:rPr lang="cs-CZ" sz="1800" dirty="0"/>
                  <a:t>Této rychlosti se říká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první kosmická rychlost.</a:t>
                </a: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400050" lvl="1" indent="0">
                  <a:spcAft>
                    <a:spcPts val="600"/>
                  </a:spcAft>
                  <a:buNone/>
                </a:pPr>
                <a:endParaRPr lang="cs-CZ" sz="1800" b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3"/>
                <a:ext cx="8082321" cy="3591090"/>
              </a:xfrm>
              <a:blipFill rotWithShape="0">
                <a:blip r:embed="rId2"/>
                <a:stretch>
                  <a:fillRect l="-1811" t="-2207" b="-100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BFBEE2F0-3EBF-4FEF-8AEE-E6FD04BC7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654" y="47981"/>
            <a:ext cx="3231346" cy="322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0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 těles ve velkých výškách</a:t>
            </a:r>
            <a:b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povrchu Země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3"/>
                <a:ext cx="8082321" cy="3591090"/>
              </a:xfrm>
            </p:spPr>
            <p:txBody>
              <a:bodyPr/>
              <a:lstStyle/>
              <a:p>
                <a:r>
                  <a:rPr lang="cs-CZ" sz="1800" dirty="0" smtClean="0"/>
                  <a:t>Pro únikovou trajektorii musí kosmické těleso</a:t>
                </a:r>
              </a:p>
              <a:p>
                <a:pPr marL="400050" lvl="1" indent="0">
                  <a:buNone/>
                </a:pPr>
                <a:r>
                  <a:rPr lang="cs-CZ" sz="1800" dirty="0"/>
                  <a:t>Získat tzv. parabolickou rychlost</a:t>
                </a:r>
              </a:p>
              <a:p>
                <a:pPr marL="400050" lvl="1" indent="0">
                  <a:buNone/>
                </a:pPr>
                <a:r>
                  <a:rPr lang="cs-CZ" sz="2000" b="1" dirty="0">
                    <a:solidFill>
                      <a:srgbClr val="000000"/>
                    </a:solidFill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lang="cs-CZ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𝒗</m:t>
                    </m:r>
                    <m:r>
                      <a:rPr lang="cs-CZ" sz="2000" b="1" i="1" baseline="-25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𝒑</m:t>
                    </m:r>
                    <m:r>
                      <a:rPr lang="cs-CZ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l-GR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e>
                    </m:rad>
                    <m:sSub>
                      <m:sSubPr>
                        <m:ctrlP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𝒌</m:t>
                        </m:r>
                      </m:sub>
                    </m:sSub>
                  </m:oMath>
                </a14:m>
                <a:endParaRPr lang="cs-CZ" sz="1800" dirty="0"/>
              </a:p>
              <a:p>
                <a:pPr marL="400050" lvl="1" indent="0">
                  <a:buNone/>
                </a:pPr>
                <a:endParaRPr lang="cs-CZ" sz="1800" dirty="0"/>
              </a:p>
              <a:p>
                <a:pPr marL="400050" lvl="1" indent="0">
                  <a:buNone/>
                </a:pPr>
                <a:r>
                  <a:rPr lang="cs-CZ" sz="1800" dirty="0"/>
                  <a:t>Pokud bude kosmická sonda startovat z oběžné dráhy nízko nad Zemí</a:t>
                </a:r>
              </a:p>
              <a:p>
                <a:pPr marL="400050" lvl="1" indent="0">
                  <a:buNone/>
                </a:pPr>
                <a:r>
                  <a:rPr lang="cs-CZ" sz="1800" dirty="0"/>
                  <a:t>(r ≈ R), pak parabolická </a:t>
                </a:r>
                <a:r>
                  <a:rPr lang="cs-CZ" sz="1800"/>
                  <a:t>rychlost </a:t>
                </a:r>
                <a:r>
                  <a:rPr lang="cs-CZ" sz="1800" smtClean="0"/>
                  <a:t>bude.</a:t>
                </a:r>
              </a:p>
              <a:p>
                <a:pPr marL="400050" lvl="1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2000" b="1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cs-CZ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cs-CZ" sz="1800" b="1" i="1" baseline="-25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cs-CZ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l-GR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sSub>
                      <m:sSubPr>
                        <m:ctrlPr>
                          <a:rPr lang="cs-CZ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cs-CZ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cs-CZ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cs-CZ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𝟏𝟏</m:t>
                    </m:r>
                    <m:r>
                      <a:rPr lang="cs-CZ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cs-CZ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cs-CZ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cs-CZ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𝒌𝒎</m:t>
                    </m:r>
                    <m:r>
                      <a:rPr lang="cs-CZ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cs-CZ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cs-CZ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cs-CZ" sz="1800" b="1" i="1" dirty="0"/>
              </a:p>
              <a:p>
                <a:pPr marL="0" indent="0">
                  <a:buNone/>
                </a:pPr>
                <a:endParaRPr lang="cs-CZ" sz="1800" baseline="30000" dirty="0"/>
              </a:p>
              <a:p>
                <a:r>
                  <a:rPr lang="cs-CZ" sz="1800" dirty="0"/>
                  <a:t>Této rychlosti se říká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druhá kosmická rychlost.</a:t>
                </a:r>
              </a:p>
              <a:p>
                <a:r>
                  <a:rPr lang="cs-CZ" sz="800" dirty="0"/>
                  <a:t> </a:t>
                </a:r>
              </a:p>
              <a:p>
                <a:r>
                  <a:rPr lang="cs-CZ" sz="1400" dirty="0"/>
                  <a:t>Podobným způsobem se spočítá </a:t>
                </a:r>
                <a:r>
                  <a:rPr lang="cs-CZ" sz="1400" dirty="0">
                    <a:solidFill>
                      <a:srgbClr val="00287D"/>
                    </a:solidFill>
                  </a:rPr>
                  <a:t>třetí kosmická rychlost</a:t>
                </a:r>
              </a:p>
              <a:p>
                <a:pPr marL="400050" lvl="1" indent="0">
                  <a:buNone/>
                </a:pPr>
                <a:r>
                  <a:rPr lang="cs-CZ" sz="1400" dirty="0"/>
                  <a:t> pro únik z </a:t>
                </a:r>
                <a:r>
                  <a:rPr lang="cs-CZ" sz="1400" dirty="0" err="1"/>
                  <a:t>grav</a:t>
                </a:r>
                <a:r>
                  <a:rPr lang="cs-CZ" sz="1400" dirty="0"/>
                  <a:t>. pole Slunce (závisí na místu startu).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400050" lvl="1" indent="0">
                  <a:spcAft>
                    <a:spcPts val="600"/>
                  </a:spcAft>
                  <a:buNone/>
                </a:pPr>
                <a:endParaRPr lang="cs-CZ" sz="1800" b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3"/>
                <a:ext cx="8082321" cy="3591090"/>
              </a:xfrm>
              <a:blipFill rotWithShape="0">
                <a:blip r:embed="rId2"/>
                <a:stretch>
                  <a:fillRect l="-1660" t="-2207" b="-1154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BFBEE2F0-3EBF-4FEF-8AEE-E6FD04BC7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654" y="47981"/>
            <a:ext cx="3231346" cy="32286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="" xmlns:a16="http://schemas.microsoft.com/office/drawing/2014/main" id="{7E33B754-33BA-414E-BEB0-3BC41D4FD8C5}"/>
                  </a:ext>
                </a:extLst>
              </p:cNvPr>
              <p:cNvSpPr txBox="1"/>
              <p:nvPr/>
            </p:nvSpPr>
            <p:spPr>
              <a:xfrm>
                <a:off x="5873870" y="3916196"/>
                <a:ext cx="3231346" cy="278884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+mn-lt"/>
                  </a:rPr>
                  <a:t>Těleso se musí vymanit z gravitačního pole Země. Soustava těleso +Země má na začátku celkovou energii danou druhou kosmickou rychlostí a jeho potenciální energií, na konci je pak kinetická i potenciální energie rovna nule.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1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l-GR" sz="1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cs-CZ" sz="1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sSubSup>
                        <m:sSubSupPr>
                          <m:ctrlPr>
                            <a:rPr lang="cs-CZ" sz="1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sz="1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cs-CZ" sz="1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cs-CZ" sz="1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cs-CZ" sz="1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cs-CZ" sz="1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18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𝜿</m:t>
                          </m:r>
                          <m:f>
                            <m:fPr>
                              <m:ctrlPr>
                                <a:rPr lang="cs-CZ" sz="1400" b="1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400" b="1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𝒎𝑴</m:t>
                              </m:r>
                            </m:num>
                            <m:den>
                              <m:r>
                                <a:rPr lang="cs-CZ" sz="1400" b="1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  <m:r>
                                <a:rPr lang="cs-CZ" sz="1400" b="1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cs-CZ" sz="1400" b="1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den>
                          </m:f>
                        </m:e>
                      </m:d>
                      <m:r>
                        <a:rPr lang="cs-CZ" sz="14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4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cs-CZ" sz="14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14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cs-CZ" sz="1400" b="1" dirty="0">
                  <a:latin typeface="+mn-lt"/>
                </a:endParaRPr>
              </a:p>
              <a:p>
                <a:r>
                  <a:rPr lang="cs-CZ" sz="1400" dirty="0">
                    <a:latin typeface="+mn-lt"/>
                  </a:rPr>
                  <a:t>Pak</a:t>
                </a:r>
              </a:p>
              <a:p>
                <a:r>
                  <a:rPr lang="cs-CZ" sz="1400" b="1" dirty="0">
                    <a:latin typeface="+mn-lt"/>
                  </a:rPr>
                  <a:t>           </a:t>
                </a:r>
                <a14:m>
                  <m:oMath xmlns:m="http://schemas.openxmlformats.org/officeDocument/2006/math">
                    <m:r>
                      <a:rPr lang="cs-CZ" sz="18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cs-CZ" sz="1800" b="1" i="1" kern="0" baseline="-25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cs-CZ" sz="18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l-GR" sz="18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l-GR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𝜿</m:t>
                        </m:r>
                        <m:f>
                          <m:fPr>
                            <m:ctrlPr>
                              <a:rPr lang="cs-CZ" sz="1800" b="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b="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num>
                          <m:den>
                            <m:r>
                              <a:rPr lang="cs-CZ" sz="1800" b="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den>
                        </m:f>
                      </m:e>
                    </m:rad>
                    <m:r>
                      <a:rPr lang="cs-CZ" sz="1800" b="1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l-GR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18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sSub>
                      <m:sSubPr>
                        <m:ctrlPr>
                          <a:rPr lang="cs-CZ" sz="18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cs-CZ" sz="1800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cs-CZ" sz="14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7E33B754-33BA-414E-BEB0-3BC41D4FD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870" y="3916196"/>
                <a:ext cx="3231346" cy="2788840"/>
              </a:xfrm>
              <a:prstGeom prst="rect">
                <a:avLst/>
              </a:prstGeom>
              <a:blipFill>
                <a:blip r:embed="rId4"/>
                <a:stretch>
                  <a:fillRect l="-566" t="-218" r="-13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408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62810"/>
            <a:ext cx="8082321" cy="3844214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Pohyby planet -  17. století – Johannes Kepler			</a:t>
            </a:r>
            <a:endParaRPr lang="cs-CZ" sz="2000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r>
              <a:rPr lang="cs-CZ" sz="2000" dirty="0">
                <a:latin typeface="Cambria Math" panose="02040503050406030204" pitchFamily="18" charset="0"/>
              </a:rPr>
              <a:t>Platí i pro umělé družice a jiné objekty obíhající kolem planet.</a:t>
            </a:r>
          </a:p>
          <a:p>
            <a:pPr marL="0" indent="0">
              <a:buNone/>
            </a:pPr>
            <a:r>
              <a:rPr lang="cs-CZ" sz="2000" i="1" dirty="0">
                <a:solidFill>
                  <a:srgbClr val="00287D"/>
                </a:solidFill>
                <a:latin typeface="Cambria Math" panose="02040503050406030204" pitchFamily="18" charset="0"/>
              </a:rPr>
              <a:t>1. Keplerův zákon</a:t>
            </a:r>
          </a:p>
          <a:p>
            <a:pPr marL="0" indent="0">
              <a:buNone/>
            </a:pPr>
            <a:endParaRPr lang="cs-CZ" sz="2000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cs-CZ" sz="2000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r>
              <a:rPr lang="cs-CZ" sz="2000" i="1" dirty="0">
                <a:solidFill>
                  <a:srgbClr val="00287D"/>
                </a:solidFill>
                <a:latin typeface="Cambria Math" panose="02040503050406030204" pitchFamily="18" charset="0"/>
              </a:rPr>
              <a:t>2. Keplerův zákon</a:t>
            </a:r>
            <a:endParaRPr lang="cs-CZ" sz="2000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cs-CZ" sz="2000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r>
              <a:rPr lang="cs-CZ" sz="2000" dirty="0">
                <a:latin typeface="Cambria Math" panose="02040503050406030204" pitchFamily="18" charset="0"/>
              </a:rPr>
              <a:t>Planeta se nejrychleji pohybuje v blízkosti Slunce (periheliu - přísluní)</a:t>
            </a:r>
          </a:p>
          <a:p>
            <a:pPr marL="0" indent="0">
              <a:buNone/>
            </a:pPr>
            <a:r>
              <a:rPr lang="cs-CZ" sz="2000" dirty="0">
                <a:latin typeface="Cambria Math" panose="02040503050406030204" pitchFamily="18" charset="0"/>
              </a:rPr>
              <a:t>a nejpomaleji v největší vzdálenosti od něj (aféliu – odsluní).</a:t>
            </a:r>
          </a:p>
          <a:p>
            <a:pPr marL="0" indent="0">
              <a:buNone/>
            </a:pPr>
            <a:r>
              <a:rPr lang="cs-CZ" sz="2000" i="1" dirty="0">
                <a:latin typeface="Cambria Math" panose="02040503050406030204" pitchFamily="18" charset="0"/>
              </a:rPr>
              <a:t>Průvodič </a:t>
            </a:r>
            <a:r>
              <a:rPr lang="cs-CZ" sz="2000" b="1" i="1" dirty="0">
                <a:latin typeface="Cambria Math" panose="02040503050406030204" pitchFamily="18" charset="0"/>
              </a:rPr>
              <a:t>r</a:t>
            </a:r>
            <a:r>
              <a:rPr lang="cs-CZ" sz="2000" i="1" dirty="0">
                <a:latin typeface="Cambria Math" panose="02040503050406030204" pitchFamily="18" charset="0"/>
              </a:rPr>
              <a:t> je úsečka spojující planetu se Sluncem. Plocha opsaná průvodičem za 1 s je </a:t>
            </a:r>
            <a:r>
              <a:rPr lang="cs-CZ" sz="2000" i="1" dirty="0">
                <a:solidFill>
                  <a:srgbClr val="00287D"/>
                </a:solidFill>
                <a:latin typeface="Cambria Math" panose="02040503050406030204" pitchFamily="18" charset="0"/>
              </a:rPr>
              <a:t>plošná rychlost</a:t>
            </a:r>
            <a:r>
              <a:rPr lang="cs-CZ" sz="2000" i="1" dirty="0">
                <a:latin typeface="Cambria Math" panose="02040503050406030204" pitchFamily="18" charset="0"/>
              </a:rPr>
              <a:t>. Proto lze vyslovit II. zákon Keplerův také takto:  </a:t>
            </a:r>
            <a:r>
              <a:rPr lang="cs-CZ" sz="2000" i="1" dirty="0">
                <a:solidFill>
                  <a:srgbClr val="00287D"/>
                </a:solidFill>
                <a:latin typeface="Cambria Math" panose="02040503050406030204" pitchFamily="18" charset="0"/>
              </a:rPr>
              <a:t>Plošná rychlost planety je stálá</a:t>
            </a:r>
            <a:r>
              <a:rPr lang="cs-CZ" sz="2000" i="1" dirty="0">
                <a:latin typeface="Cambria Math" panose="02040503050406030204" pitchFamily="18" charset="0"/>
              </a:rPr>
              <a:t>.</a:t>
            </a:r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Keplerovy zákony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FCA09CAB-7676-4B10-B3E9-8B4F9E5DD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671" y="449187"/>
            <a:ext cx="2640857" cy="1613623"/>
          </a:xfrm>
          <a:prstGeom prst="rect">
            <a:avLst/>
          </a:prstGeom>
        </p:spPr>
      </p:pic>
      <p:sp>
        <p:nvSpPr>
          <p:cNvPr id="30" name="TextovéPole 29">
            <a:extLst>
              <a:ext uri="{FF2B5EF4-FFF2-40B4-BE49-F238E27FC236}">
                <a16:creationId xmlns="" xmlns:a16="http://schemas.microsoft.com/office/drawing/2014/main" id="{7684D015-A2FF-469F-B04E-E43B8465DFDD}"/>
              </a:ext>
            </a:extLst>
          </p:cNvPr>
          <p:cNvSpPr txBox="1"/>
          <p:nvPr/>
        </p:nvSpPr>
        <p:spPr>
          <a:xfrm>
            <a:off x="422694" y="3149536"/>
            <a:ext cx="8387677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sz="1800" b="1" dirty="0">
                <a:latin typeface="+mn-lt"/>
              </a:rPr>
              <a:t>Planety se pohybují kolem Slunce po elipsách málo odlišných od kružnic,</a:t>
            </a:r>
          </a:p>
          <a:p>
            <a:r>
              <a:rPr lang="cs-CZ" sz="1800" b="1" dirty="0">
                <a:latin typeface="+mn-lt"/>
              </a:rPr>
              <a:t>v jejichž společném ohnisku je Slunce.</a:t>
            </a:r>
            <a:endParaRPr lang="cs-CZ" sz="1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TextovéPole 30">
            <a:extLst>
              <a:ext uri="{FF2B5EF4-FFF2-40B4-BE49-F238E27FC236}">
                <a16:creationId xmlns="" xmlns:a16="http://schemas.microsoft.com/office/drawing/2014/main" id="{7842EFE9-1AE5-465D-8618-6695583756ED}"/>
              </a:ext>
            </a:extLst>
          </p:cNvPr>
          <p:cNvSpPr txBox="1"/>
          <p:nvPr/>
        </p:nvSpPr>
        <p:spPr>
          <a:xfrm>
            <a:off x="422694" y="4613332"/>
            <a:ext cx="8387677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sz="1800" b="1" dirty="0">
                <a:latin typeface="+mn-lt"/>
              </a:rPr>
              <a:t>Obsahy ploch opsaných průvodičem planety za stejnou dobu jsou stejné.</a:t>
            </a:r>
            <a:endParaRPr lang="cs-CZ" sz="1800" b="1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49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62810"/>
                <a:ext cx="8082321" cy="384421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20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3. Keplerův zákon</a:t>
                </a:r>
              </a:p>
              <a:p>
                <a:pPr marL="0" indent="0">
                  <a:buNone/>
                </a:pPr>
                <a:endParaRPr lang="cs-CZ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cs-CZ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cs-CZ" sz="20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cs-CZ" sz="20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den>
                    </m:f>
                    <m:r>
                      <a:rPr lang="cs-CZ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cs-CZ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bSup>
                      </m:den>
                    </m:f>
                  </m:oMath>
                </a14:m>
                <a:endParaRPr lang="cs-CZ" b="1" dirty="0"/>
              </a:p>
              <a:p>
                <a:pPr marL="0" indent="0">
                  <a:buNone/>
                </a:pPr>
                <a:endParaRPr lang="cs-CZ" b="1" dirty="0"/>
              </a:p>
              <a:p>
                <a:pPr marL="0" indent="0">
                  <a:buNone/>
                </a:pPr>
                <a:r>
                  <a:rPr lang="cs-CZ" b="1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cs-CZ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cs-CZ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cs-CZ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cs-CZ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den>
                    </m:f>
                    <m:r>
                      <a:rPr lang="cs-CZ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cs-CZ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cs-CZ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cs-CZ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cs-CZ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den>
                    </m:f>
                    <m:r>
                      <a:rPr lang="cs-CZ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𝜿</m:t>
                    </m:r>
                    <m:f>
                      <m:fPr>
                        <m:ctrlPr>
                          <a:rPr lang="cs-CZ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cs-CZ" sz="2000" b="1" i="1" baseline="300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𝒌𝒐𝒏𝒔𝒕</m:t>
                    </m:r>
                  </m:oMath>
                </a14:m>
                <a:r>
                  <a:rPr lang="cs-CZ" b="1" dirty="0"/>
                  <a:t>    </a:t>
                </a:r>
                <a:r>
                  <a:rPr lang="cs-CZ" sz="1800" dirty="0"/>
                  <a:t>pro </a:t>
                </a:r>
                <a:r>
                  <a:rPr lang="cs-CZ" sz="1800" dirty="0" err="1"/>
                  <a:t>m«M</a:t>
                </a:r>
                <a:r>
                  <a:rPr lang="cs-CZ" sz="1800" dirty="0"/>
                  <a:t>  , což je v případě planet 						  a Slunce splněno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62810"/>
                <a:ext cx="8082321" cy="3844214"/>
              </a:xfrm>
              <a:blipFill>
                <a:blip r:embed="rId2"/>
                <a:stretch>
                  <a:fillRect l="-1962" t="-2060" b="-4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Keplerovy zákony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FCA09CAB-7676-4B10-B3E9-8B4F9E5DD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671" y="449187"/>
            <a:ext cx="2640857" cy="1613623"/>
          </a:xfrm>
          <a:prstGeom prst="rect">
            <a:avLst/>
          </a:prstGeom>
        </p:spPr>
      </p:pic>
      <p:sp>
        <p:nvSpPr>
          <p:cNvPr id="30" name="TextovéPole 29">
            <a:extLst>
              <a:ext uri="{FF2B5EF4-FFF2-40B4-BE49-F238E27FC236}">
                <a16:creationId xmlns="" xmlns:a16="http://schemas.microsoft.com/office/drawing/2014/main" id="{7684D015-A2FF-469F-B04E-E43B8465DFDD}"/>
              </a:ext>
            </a:extLst>
          </p:cNvPr>
          <p:cNvSpPr txBox="1"/>
          <p:nvPr/>
        </p:nvSpPr>
        <p:spPr>
          <a:xfrm>
            <a:off x="422693" y="2546954"/>
            <a:ext cx="8387677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cs-CZ" sz="1800" b="1" dirty="0">
                <a:latin typeface="+mn-lt"/>
              </a:rPr>
              <a:t>Poměr druhých mocnin oběžných dob </a:t>
            </a:r>
            <a:r>
              <a:rPr lang="cs-CZ" sz="1800" b="1" i="1" dirty="0">
                <a:latin typeface="+mn-lt"/>
              </a:rPr>
              <a:t>T</a:t>
            </a:r>
            <a:r>
              <a:rPr lang="cs-CZ" sz="1800" b="1" dirty="0">
                <a:latin typeface="+mn-lt"/>
              </a:rPr>
              <a:t> dvou planet se rovná poměru</a:t>
            </a:r>
          </a:p>
          <a:p>
            <a:r>
              <a:rPr lang="cs-CZ" sz="1800" b="1" dirty="0">
                <a:latin typeface="+mn-lt"/>
              </a:rPr>
              <a:t>třetích mocnin délek hlavních poloos </a:t>
            </a:r>
            <a:r>
              <a:rPr lang="cs-CZ" sz="1800" b="1" i="1" u="sng" dirty="0">
                <a:latin typeface="+mn-lt"/>
              </a:rPr>
              <a:t>a</a:t>
            </a:r>
            <a:r>
              <a:rPr lang="cs-CZ" sz="1800" b="1" dirty="0">
                <a:latin typeface="+mn-lt"/>
              </a:rPr>
              <a:t> jejich trajektorií.</a:t>
            </a:r>
            <a:endParaRPr lang="cs-CZ" sz="1800" b="1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42921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62810"/>
            <a:ext cx="8082321" cy="3844214"/>
          </a:xfrm>
        </p:spPr>
        <p:txBody>
          <a:bodyPr/>
          <a:lstStyle/>
          <a:p>
            <a:pPr marL="0" indent="0">
              <a:buNone/>
            </a:pPr>
            <a:r>
              <a:rPr lang="cs-CZ" sz="2000" i="1" dirty="0">
                <a:solidFill>
                  <a:srgbClr val="00287D"/>
                </a:solidFill>
                <a:latin typeface="Cambria Math" panose="02040503050406030204" pitchFamily="18" charset="0"/>
              </a:rPr>
              <a:t>3. Keplerův zákon</a:t>
            </a:r>
          </a:p>
          <a:p>
            <a:pPr marL="0" indent="0">
              <a:buNone/>
            </a:pPr>
            <a:endParaRPr lang="cs-CZ" sz="2000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cs-CZ" sz="2000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cs-CZ" sz="2000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r>
              <a:rPr lang="cs-CZ" sz="2000" dirty="0"/>
              <a:t>	</a:t>
            </a:r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Keplerovy zákony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28" name="Šipka doprava 27"/>
          <p:cNvSpPr/>
          <p:nvPr/>
        </p:nvSpPr>
        <p:spPr bwMode="auto">
          <a:xfrm rot="7919233">
            <a:off x="7044917" y="4351726"/>
            <a:ext cx="237744" cy="16459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4265E1C4-025C-4975-9322-5297D31F3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142" y="152400"/>
            <a:ext cx="5253768" cy="670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95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auto">
          <a:xfrm>
            <a:off x="1316736" y="4398264"/>
            <a:ext cx="1938528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pl-PL" sz="1800" dirty="0"/>
              </a:p>
              <a:p>
                <a:pPr marL="0" indent="0">
                  <a:buNone/>
                </a:pPr>
                <a:r>
                  <a:rPr lang="pl-PL" sz="1800" dirty="0"/>
                  <a:t>Při </a:t>
                </a:r>
                <a:r>
                  <a:rPr lang="pl-PL" sz="1800" i="1" dirty="0">
                    <a:solidFill>
                      <a:srgbClr val="00287D"/>
                    </a:solidFill>
                  </a:rPr>
                  <a:t>proměnné síle</a:t>
                </a:r>
                <a:r>
                  <a:rPr lang="pl-PL" sz="1800" dirty="0"/>
                  <a:t> a vzájemného </a:t>
                </a:r>
                <a:r>
                  <a:rPr lang="pl-PL" sz="1800" i="1" dirty="0">
                    <a:solidFill>
                      <a:srgbClr val="00287D"/>
                    </a:solidFill>
                  </a:rPr>
                  <a:t>směru</a:t>
                </a:r>
                <a:r>
                  <a:rPr lang="pl-PL" sz="1800" dirty="0"/>
                  <a:t> síly a posunutí je potřeba uvažovat infinitezimální přírůstky mechanické práce:</a:t>
                </a:r>
              </a:p>
              <a:p>
                <a:pPr marL="0" indent="0">
                  <a:buNone/>
                </a:pPr>
                <a:r>
                  <a:rPr lang="pl-PL" sz="2000" dirty="0"/>
                  <a:t>	</a:t>
                </a:r>
                <a:r>
                  <a:rPr lang="pl-PL" sz="1800" i="1" dirty="0"/>
                  <a:t>dW=F.ds cos(</a:t>
                </a:r>
                <a:r>
                  <a:rPr lang="el-GR" sz="1800" i="1" dirty="0"/>
                  <a:t>α</a:t>
                </a:r>
                <a:r>
                  <a:rPr lang="cs-CZ" sz="1800" i="1" dirty="0"/>
                  <a:t>)</a:t>
                </a:r>
                <a:r>
                  <a:rPr lang="cs-CZ" sz="2000" dirty="0"/>
                  <a:t> </a:t>
                </a:r>
              </a:p>
              <a:p>
                <a:pPr marL="0" indent="0" algn="just">
                  <a:buNone/>
                </a:pPr>
                <a:r>
                  <a:rPr lang="cs-CZ" sz="1800" dirty="0"/>
                  <a:t>Při použití vektorových veličin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dirty="0"/>
                  <a:t> a</a:t>
                </a:r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cs-CZ" sz="1800" dirty="0"/>
                  <a:t>   pak</a:t>
                </a:r>
              </a:p>
              <a:p>
                <a:pPr marL="0" indent="0" algn="just">
                  <a:buNone/>
                </a:pPr>
                <a:r>
                  <a:rPr lang="cs-CZ" sz="1800" dirty="0"/>
                  <a:t>	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dW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i="1" dirty="0">
                    <a:solidFill>
                      <a:srgbClr val="00287D"/>
                    </a:solidFill>
                  </a:rPr>
                  <a:t>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𝒅𝒓</m:t>
                        </m:r>
                      </m:e>
                    </m:acc>
                  </m:oMath>
                </a14:m>
                <a:endParaRPr lang="cs-CZ" sz="1800" i="1" dirty="0"/>
              </a:p>
              <a:p>
                <a:pPr marL="0" indent="0" algn="just">
                  <a:buNone/>
                </a:pPr>
                <a:r>
                  <a:rPr lang="cs-CZ" sz="1800" dirty="0"/>
                  <a:t>Pro práci při přemístění z polohy 1 do polohy 2 pak</a:t>
                </a:r>
              </a:p>
              <a:p>
                <a:pPr marL="0" indent="0" algn="just">
                  <a:buNone/>
                </a:pPr>
                <a:r>
                  <a:rPr lang="cs-CZ" sz="1800" dirty="0"/>
                  <a:t>	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W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1,2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acc>
                          <m:accPr>
                            <m:chr m:val="⃗"/>
                            <m:ctrlP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8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</m:nary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𝒅𝒓</m:t>
                        </m:r>
                      </m:e>
                    </m:acc>
                  </m:oMath>
                </a14:m>
                <a:r>
                  <a:rPr lang="cs-CZ" sz="1800" dirty="0"/>
                  <a:t>		Jednotka: 1kg.m</a:t>
                </a:r>
                <a:r>
                  <a:rPr lang="cs-CZ" sz="1800" baseline="30000" dirty="0"/>
                  <a:t>2</a:t>
                </a:r>
                <a:r>
                  <a:rPr lang="cs-CZ" sz="1800" dirty="0"/>
                  <a:t>s</a:t>
                </a:r>
                <a:r>
                  <a:rPr lang="cs-CZ" sz="1800" baseline="30000" dirty="0"/>
                  <a:t>-2</a:t>
                </a:r>
                <a:r>
                  <a:rPr lang="cs-CZ" sz="1800" dirty="0"/>
                  <a:t>=1Nm=1J  (Joule)</a:t>
                </a:r>
              </a:p>
              <a:p>
                <a:pPr marL="0" indent="0" algn="just">
                  <a:buNone/>
                </a:pPr>
                <a:endParaRPr lang="cs-CZ" sz="1400" dirty="0"/>
              </a:p>
              <a:p>
                <a:pPr marL="0" indent="0">
                  <a:buNone/>
                </a:pPr>
                <a:r>
                  <a:rPr lang="cs-CZ" sz="1800" dirty="0"/>
                  <a:t>Pozn. </a:t>
                </a:r>
                <a:r>
                  <a:rPr lang="cs-CZ" sz="1800" dirty="0">
                    <a:solidFill>
                      <a:srgbClr val="00287D"/>
                    </a:solidFill>
                  </a:rPr>
                  <a:t>Grafické určení práce</a:t>
                </a:r>
                <a:r>
                  <a:rPr lang="cs-CZ" sz="1800" dirty="0"/>
                  <a:t> 			</a:t>
                </a:r>
                <a:r>
                  <a:rPr lang="cs-CZ" sz="1800" dirty="0">
                    <a:solidFill>
                      <a:srgbClr val="00287D"/>
                    </a:solidFill>
                  </a:rPr>
                  <a:t>Práce elastické síly</a:t>
                </a:r>
              </a:p>
              <a:p>
                <a:pPr marL="0" indent="0">
                  <a:buNone/>
                </a:pPr>
                <a:r>
                  <a:rPr lang="cs-CZ" sz="1800" dirty="0"/>
                  <a:t>						F=</a:t>
                </a:r>
                <a:r>
                  <a:rPr lang="cs-CZ" sz="1800" dirty="0" err="1"/>
                  <a:t>kx</a:t>
                </a:r>
                <a:r>
                  <a:rPr lang="cs-CZ" sz="1800" dirty="0"/>
                  <a:t>  W=</a:t>
                </a:r>
                <a:r>
                  <a:rPr lang="cs-CZ" dirty="0">
                    <a:latin typeface="Calibri" panose="020F0502020204030204" pitchFamily="34" charset="0"/>
                    <a:cs typeface="Calibri" panose="020F0502020204030204" pitchFamily="34" charset="0"/>
                  </a:rPr>
                  <a:t>∫</a:t>
                </a:r>
                <a:r>
                  <a:rPr lang="cs-CZ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cs-CZ" sz="1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kx</a:t>
                </a:r>
                <a:r>
                  <a:rPr lang="cs-CZ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r>
                  <a:rPr lang="cs-CZ" sz="1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dx</a:t>
                </a:r>
                <a:r>
                  <a:rPr lang="cs-CZ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½kx</a:t>
                </a:r>
                <a:r>
                  <a:rPr lang="cs-CZ" sz="180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cs-CZ" sz="1800" dirty="0"/>
              </a:p>
              <a:p>
                <a:pPr algn="just"/>
                <a:endParaRPr lang="cs-CZ" sz="1800" dirty="0"/>
              </a:p>
              <a:p>
                <a:pPr algn="just"/>
                <a:endParaRPr lang="cs-CZ" sz="1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Mechanická práce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944" y="486359"/>
            <a:ext cx="4036112" cy="192606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89" y="5409677"/>
            <a:ext cx="1661882" cy="106732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8366" y="5409677"/>
            <a:ext cx="1691842" cy="107362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0455" y="5409677"/>
            <a:ext cx="1750718" cy="1067323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4849" y="5885418"/>
            <a:ext cx="2410664" cy="59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0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 bwMode="auto">
          <a:xfrm>
            <a:off x="1316736" y="4288536"/>
            <a:ext cx="1188720" cy="6217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Obdélník 6"/>
          <p:cNvSpPr/>
          <p:nvPr/>
        </p:nvSpPr>
        <p:spPr bwMode="auto">
          <a:xfrm>
            <a:off x="1316736" y="2962656"/>
            <a:ext cx="1188720" cy="6492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Výkon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sz="1800" b="1" dirty="0"/>
                  <a:t>Výkon vyjadřuje, jak rychle se určitá práce vykoná:</a:t>
                </a:r>
                <a:r>
                  <a:rPr lang="cs-CZ" sz="1800" dirty="0"/>
                  <a:t> </a:t>
                </a:r>
              </a:p>
              <a:p>
                <a:pPr marL="0" indent="0" algn="just">
                  <a:buNone/>
                </a:pPr>
                <a:r>
                  <a:rPr lang="cs-CZ" sz="1800" i="1" dirty="0">
                    <a:solidFill>
                      <a:srgbClr val="00287D"/>
                    </a:solidFill>
                  </a:rPr>
                  <a:t>Výkon 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P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je podíl vykonané práce </a:t>
                </a:r>
                <a:r>
                  <a:rPr lang="el-GR" sz="1800" b="1" i="1" dirty="0">
                    <a:solidFill>
                      <a:srgbClr val="00287D"/>
                    </a:solidFill>
                    <a:cs typeface="Calibri" panose="020F0502020204030204" pitchFamily="34" charset="0"/>
                  </a:rPr>
                  <a:t>Δ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W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a doby </a:t>
                </a:r>
                <a:r>
                  <a:rPr lang="el-GR" sz="1800" b="1" i="1" dirty="0">
                    <a:solidFill>
                      <a:srgbClr val="00287D"/>
                    </a:solidFill>
                    <a:cs typeface="Calibri" panose="020F0502020204030204" pitchFamily="34" charset="0"/>
                  </a:rPr>
                  <a:t>Δ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t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, za kterou byla tato práce vykonána.</a:t>
                </a:r>
              </a:p>
              <a:p>
                <a:pPr marL="0" indent="0" algn="just">
                  <a:buNone/>
                </a:pPr>
                <a:r>
                  <a:rPr lang="cs-CZ" sz="1800" b="0" dirty="0">
                    <a:solidFill>
                      <a:srgbClr val="00287D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cs-CZ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b="0" i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cs-CZ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b="0" i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cs-CZ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cs-CZ" i="1" dirty="0">
                    <a:solidFill>
                      <a:srgbClr val="00287D"/>
                    </a:solidFill>
                  </a:rPr>
                  <a:t>	</a:t>
                </a:r>
                <a:r>
                  <a:rPr lang="cs-CZ" sz="1800" i="1" dirty="0"/>
                  <a:t>Tímto vztahem je definován průměrný výkon.</a:t>
                </a:r>
              </a:p>
              <a:p>
                <a:pPr marL="0" indent="0" algn="just">
                  <a:buNone/>
                </a:pPr>
                <a:endParaRPr lang="cs-CZ" sz="2000" dirty="0"/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287D"/>
                    </a:solidFill>
                  </a:rPr>
                  <a:t>Okamžitý výkon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cs-CZ" sz="1800" i="1" dirty="0">
                    <a:solidFill>
                      <a:srgbClr val="00287D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cs-CZ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b="0" i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cs-CZ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cs-CZ" b="0" i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cs-CZ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cs-CZ" i="1" dirty="0">
                    <a:solidFill>
                      <a:srgbClr val="00287D"/>
                    </a:solidFill>
                  </a:rPr>
                  <a:t>	</a:t>
                </a:r>
                <a:r>
                  <a:rPr lang="cs-CZ" sz="1800" i="1" dirty="0"/>
                  <a:t>Jednotka</a:t>
                </a:r>
                <a:r>
                  <a:rPr lang="cs-CZ" sz="1800" i="1"/>
                  <a:t>: </a:t>
                </a:r>
                <a:r>
                  <a:rPr lang="cs-CZ" sz="1800" i="1" smtClean="0"/>
                  <a:t>1kg.m</a:t>
                </a:r>
                <a:r>
                  <a:rPr lang="cs-CZ" sz="1800" i="1" baseline="30000" smtClean="0"/>
                  <a:t>2</a:t>
                </a:r>
                <a:r>
                  <a:rPr lang="cs-CZ" sz="1800" i="1" smtClean="0"/>
                  <a:t>s</a:t>
                </a:r>
                <a:r>
                  <a:rPr lang="cs-CZ" sz="1800" i="1" baseline="30000" smtClean="0"/>
                  <a:t>-3</a:t>
                </a:r>
                <a:r>
                  <a:rPr lang="cs-CZ" sz="1800" i="1" smtClean="0"/>
                  <a:t>=1Js</a:t>
                </a:r>
                <a:r>
                  <a:rPr lang="cs-CZ" sz="1800" i="1" baseline="30000" smtClean="0"/>
                  <a:t>-1</a:t>
                </a:r>
                <a:r>
                  <a:rPr lang="cs-CZ" sz="1800" i="1" smtClean="0"/>
                  <a:t>=1W   </a:t>
                </a:r>
                <a:r>
                  <a:rPr lang="cs-CZ" sz="1800" i="1" dirty="0"/>
                  <a:t>(Watt)</a:t>
                </a:r>
              </a:p>
              <a:p>
                <a:pPr>
                  <a:buFont typeface="+mj-lt"/>
                  <a:buAutoNum type="arabicPeriod"/>
                </a:pPr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0" indent="0" algn="just">
                  <a:buNone/>
                </a:pPr>
                <a:r>
                  <a:rPr lang="cs-CZ" sz="1800" i="1" dirty="0"/>
                  <a:t>Pozn.: Hodnota 1W je poměrně malá, častěji kW, MW, (1HP=0,746 kW)</a:t>
                </a:r>
                <a:r>
                  <a:rPr lang="cs-CZ" sz="1800" dirty="0"/>
                  <a:t>.</a:t>
                </a:r>
              </a:p>
              <a:p>
                <a:pPr marL="457200" lvl="1" indent="0" algn="just">
                  <a:buNone/>
                </a:pPr>
                <a:r>
                  <a:rPr lang="cs-CZ" dirty="0">
                    <a:solidFill>
                      <a:srgbClr val="00287D"/>
                    </a:solidFill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lang="cs-CZ" i="1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cs-CZ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d</m:t>
                        </m:r>
                        <m:r>
                          <a:rPr lang="cs-CZ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𝑊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cs-CZ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d</m:t>
                        </m:r>
                        <m:r>
                          <a:rPr lang="cs-CZ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den>
                    </m:f>
                    <m:r>
                      <a:rPr lang="cs-CZ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cs-CZ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𝐹</m:t>
                            </m:r>
                          </m:e>
                        </m:acc>
                        <m:r>
                          <a:rPr lang="cs-CZ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cs-CZ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𝑟</m:t>
                            </m:r>
                          </m:e>
                        </m:acc>
                      </m:num>
                      <m:den>
                        <m:r>
                          <a:rPr lang="cs-CZ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𝑑𝑡</m:t>
                        </m:r>
                      </m:den>
                    </m:f>
                    <m:r>
                      <a:rPr lang="cs-CZ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acc>
                      <m:accPr>
                        <m:chr m:val="⃗"/>
                        <m:ctrlPr>
                          <a:rPr lang="cs-CZ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cs-CZ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</m:e>
                    </m:acc>
                    <m:r>
                      <a:rPr lang="cs-CZ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acc>
                      <m:accPr>
                        <m:chr m:val="⃗"/>
                        <m:ctrlPr>
                          <a:rPr lang="cs-CZ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cs-CZ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</m:t>
                        </m:r>
                      </m:e>
                    </m:acc>
                  </m:oMath>
                </a14:m>
                <a:endParaRPr lang="cs-CZ" sz="1800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11" t="-1926" r="-1811" b="-25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2886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Příkon, účinnost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sz="1800" dirty="0"/>
                  <a:t>U elektrických spotřebičů se uvádí podobný pojem –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příkon</a:t>
                </a:r>
                <a:r>
                  <a:rPr lang="cs-CZ" sz="1800" dirty="0"/>
                  <a:t>.</a:t>
                </a:r>
              </a:p>
              <a:p>
                <a:pPr marL="0" indent="0">
                  <a:buNone/>
                </a:pPr>
                <a:r>
                  <a:rPr lang="cs-CZ" sz="1800" dirty="0"/>
                  <a:t>Touto veličinou vyjadřujeme, že dodáváme spotřebiči energii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</a:t>
                </a:r>
                <a:r>
                  <a:rPr lang="cs-CZ" sz="1800" dirty="0"/>
                  <a:t>E za čas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</a:t>
                </a:r>
                <a:r>
                  <a:rPr lang="cs-CZ" sz="1800" dirty="0"/>
                  <a:t>t. 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287D"/>
                    </a:solidFill>
                  </a:rPr>
                  <a:t>Podíl dodané energie </a:t>
                </a:r>
                <a:r>
                  <a:rPr lang="cs-CZ" sz="1800" i="1" dirty="0" err="1">
                    <a:solidFill>
                      <a:srgbClr val="00287D"/>
                    </a:solidFill>
                  </a:rPr>
                  <a:t>dE</a:t>
                </a:r>
                <a:r>
                  <a:rPr lang="cs-CZ" sz="1800" dirty="0">
                    <a:solidFill>
                      <a:srgbClr val="00287D"/>
                    </a:solidFill>
                  </a:rPr>
                  <a:t> a doby, po kterou energii dodáváme </a:t>
                </a:r>
                <a:r>
                  <a:rPr lang="cs-CZ" sz="1800" i="1" dirty="0" err="1">
                    <a:solidFill>
                      <a:srgbClr val="00287D"/>
                    </a:solidFill>
                  </a:rPr>
                  <a:t>dt</a:t>
                </a:r>
                <a:r>
                  <a:rPr lang="cs-CZ" sz="1800" dirty="0">
                    <a:solidFill>
                      <a:srgbClr val="00287D"/>
                    </a:solidFill>
                  </a:rPr>
                  <a:t> nazýváme příkon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P</a:t>
                </a:r>
                <a:r>
                  <a:rPr lang="cs-CZ" sz="1800" i="1" baseline="-25000" dirty="0">
                    <a:solidFill>
                      <a:srgbClr val="00287D"/>
                    </a:solidFill>
                  </a:rPr>
                  <a:t>o </a:t>
                </a:r>
                <a:r>
                  <a:rPr lang="cs-CZ" sz="1400" dirty="0"/>
                  <a:t>. </a:t>
                </a:r>
              </a:p>
              <a:p>
                <a:pPr marL="0" indent="0" algn="just">
                  <a:buNone/>
                </a:pPr>
                <a:r>
                  <a:rPr lang="cs-CZ" sz="1800" dirty="0"/>
                  <a:t>		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cs-CZ" b="0" i="1" baseline="-2500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cs-CZ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cs-CZ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cs-CZ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cs-CZ" sz="1800" i="1" dirty="0"/>
              </a:p>
              <a:p>
                <a:pPr marL="0" indent="0" algn="just">
                  <a:buNone/>
                </a:pPr>
                <a:r>
                  <a:rPr lang="cs-CZ" sz="1800" dirty="0"/>
                  <a:t>Veškerá dodaná energie se nespotřebuje na tzv. užitečný výkon P (výkon využitý pro požadovanou činnost). To jak velká část příkonu se využije ve formě užitečného výkonu, nám udává veličina nazývaná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účinnost </a:t>
                </a:r>
                <a:r>
                  <a:rPr lang="el-GR" sz="1800" i="1" dirty="0">
                    <a:solidFill>
                      <a:srgbClr val="00287D"/>
                    </a:solidFill>
                  </a:rPr>
                  <a:t>η</a:t>
                </a:r>
                <a:r>
                  <a:rPr lang="el-GR" sz="1800" dirty="0"/>
                  <a:t> </a:t>
                </a:r>
                <a:r>
                  <a:rPr lang="cs-CZ" sz="1800" dirty="0"/>
                  <a:t>. </a:t>
                </a:r>
              </a:p>
              <a:p>
                <a:pPr marL="0" indent="0" algn="just">
                  <a:buNone/>
                </a:pPr>
                <a:r>
                  <a:rPr lang="pl-PL" sz="1800" dirty="0">
                    <a:solidFill>
                      <a:srgbClr val="00287D"/>
                    </a:solidFill>
                  </a:rPr>
                  <a:t>Účinnost </a:t>
                </a:r>
                <a:r>
                  <a:rPr lang="pl-PL" sz="1800" i="1" dirty="0">
                    <a:solidFill>
                      <a:srgbClr val="00287D"/>
                    </a:solidFill>
                  </a:rPr>
                  <a:t>η</a:t>
                </a:r>
                <a:r>
                  <a:rPr lang="pl-PL" sz="1800" dirty="0">
                    <a:solidFill>
                      <a:srgbClr val="00287D"/>
                    </a:solidFill>
                  </a:rPr>
                  <a:t> je podíl výkonu </a:t>
                </a:r>
                <a:r>
                  <a:rPr lang="pl-PL" sz="1800" i="1" dirty="0">
                    <a:solidFill>
                      <a:srgbClr val="00287D"/>
                    </a:solidFill>
                  </a:rPr>
                  <a:t>P</a:t>
                </a:r>
                <a:r>
                  <a:rPr lang="pl-PL" sz="1800" dirty="0">
                    <a:solidFill>
                      <a:srgbClr val="00287D"/>
                    </a:solidFill>
                  </a:rPr>
                  <a:t> a příkonu </a:t>
                </a:r>
                <a:r>
                  <a:rPr lang="pl-PL" sz="1800" i="1" dirty="0">
                    <a:solidFill>
                      <a:srgbClr val="00287D"/>
                    </a:solidFill>
                  </a:rPr>
                  <a:t>P</a:t>
                </a:r>
                <a:r>
                  <a:rPr lang="pl-PL" sz="1800" i="1" baseline="-25000" dirty="0">
                    <a:solidFill>
                      <a:srgbClr val="00287D"/>
                    </a:solidFill>
                  </a:rPr>
                  <a:t>o</a:t>
                </a:r>
                <a:r>
                  <a:rPr lang="pl-PL" sz="1800" dirty="0">
                    <a:solidFill>
                      <a:srgbClr val="00287D"/>
                    </a:solidFill>
                  </a:rPr>
                  <a:t>.</a:t>
                </a:r>
              </a:p>
              <a:p>
                <a:pPr marL="0" indent="0" algn="just">
                  <a:buNone/>
                </a:pPr>
                <a:r>
                  <a:rPr lang="pl-PL" sz="1800" dirty="0">
                    <a:solidFill>
                      <a:srgbClr val="00287D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l-GR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cs-CZ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cs-CZ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cs-CZ" b="0" i="1" baseline="-2500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den>
                    </m:f>
                  </m:oMath>
                </a14:m>
                <a:r>
                  <a:rPr lang="cs-CZ" sz="1800" i="1" dirty="0">
                    <a:solidFill>
                      <a:srgbClr val="00287D"/>
                    </a:solidFill>
                  </a:rPr>
                  <a:t>		</a:t>
                </a:r>
                <a:r>
                  <a:rPr lang="cs-CZ" sz="1400" i="1" dirty="0"/>
                  <a:t>Účinnost je bezrozměrná veličina, často udávaná v % 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11" t="-1926" r="-18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3319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="" xmlns:a16="http://schemas.microsoft.com/office/drawing/2014/main" id="{E24499C6-1C52-4C76-AF72-A40171119AD5}"/>
              </a:ext>
            </a:extLst>
          </p:cNvPr>
          <p:cNvSpPr/>
          <p:nvPr/>
        </p:nvSpPr>
        <p:spPr bwMode="auto">
          <a:xfrm>
            <a:off x="787400" y="5359400"/>
            <a:ext cx="7327900" cy="647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8082321" cy="4230687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cs-CZ" sz="1800" dirty="0"/>
              <a:t>Koná-li síla mechanickou práci přemísťováním tělesa, pak se výsledek této práce může projevit dvojím způsobem:</a:t>
            </a:r>
          </a:p>
          <a:p>
            <a:pPr marL="0">
              <a:spcBef>
                <a:spcPts val="0"/>
              </a:spcBef>
              <a:buNone/>
            </a:pPr>
            <a:endParaRPr lang="cs-CZ" sz="1800" dirty="0"/>
          </a:p>
          <a:p>
            <a:pPr marL="0">
              <a:spcBef>
                <a:spcPts val="0"/>
              </a:spcBef>
              <a:buAutoNum type="alphaLcParenR"/>
            </a:pPr>
            <a:r>
              <a:rPr lang="cs-CZ" sz="1800" i="1" dirty="0">
                <a:solidFill>
                  <a:schemeClr val="tx2">
                    <a:lumMod val="75000"/>
                  </a:schemeClr>
                </a:solidFill>
              </a:rPr>
              <a:t>Těleso získá nebo změní svou rychlost.</a:t>
            </a:r>
          </a:p>
          <a:p>
            <a:pPr marL="0">
              <a:spcBef>
                <a:spcPts val="0"/>
              </a:spcBef>
              <a:buAutoNum type="alphaLcParenR"/>
            </a:pPr>
            <a:endParaRPr lang="cs-CZ" sz="1800" i="1" dirty="0">
              <a:solidFill>
                <a:schemeClr val="tx2">
                  <a:lumMod val="75000"/>
                </a:schemeClr>
              </a:solidFill>
            </a:endParaRPr>
          </a:p>
          <a:p>
            <a:pPr marL="0">
              <a:spcBef>
                <a:spcPts val="0"/>
              </a:spcBef>
              <a:buFont typeface="Wingdings" panose="05000000000000000000" pitchFamily="2" charset="2"/>
              <a:buAutoNum type="alphaLcParenR"/>
            </a:pPr>
            <a:r>
              <a:rPr lang="cs-CZ" sz="1800" i="1" dirty="0">
                <a:solidFill>
                  <a:schemeClr val="tx2">
                    <a:lumMod val="75000"/>
                  </a:schemeClr>
                </a:solidFill>
              </a:rPr>
              <a:t>Těleso získá schopnost konat práci díky své poloze.</a:t>
            </a:r>
          </a:p>
          <a:p>
            <a:pPr marL="0">
              <a:spcBef>
                <a:spcPts val="0"/>
              </a:spcBef>
              <a:buFont typeface="Wingdings" panose="05000000000000000000" pitchFamily="2" charset="2"/>
              <a:buAutoNum type="alphaLcParenR"/>
            </a:pPr>
            <a:endParaRPr lang="cs-CZ" sz="1800" i="1" dirty="0">
              <a:solidFill>
                <a:schemeClr val="tx2">
                  <a:lumMod val="75000"/>
                </a:schemeClr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cs-CZ" sz="1800" dirty="0"/>
              <a:t>V obou případech dochází ke změně stavu tělesa.</a:t>
            </a:r>
          </a:p>
          <a:p>
            <a:pPr marL="0">
              <a:spcBef>
                <a:spcPts val="0"/>
              </a:spcBef>
            </a:pPr>
            <a:r>
              <a:rPr lang="cs-CZ" sz="1800" dirty="0"/>
              <a:t>V prvním případě se jedná o stav pohybový.</a:t>
            </a:r>
          </a:p>
          <a:p>
            <a:pPr marL="0">
              <a:spcBef>
                <a:spcPts val="0"/>
              </a:spcBef>
            </a:pPr>
            <a:r>
              <a:rPr lang="cs-CZ" sz="1800" dirty="0"/>
              <a:t>V druhém případě o stav polohový.</a:t>
            </a:r>
          </a:p>
          <a:p>
            <a:pPr marL="0">
              <a:spcBef>
                <a:spcPts val="0"/>
              </a:spcBef>
              <a:buNone/>
            </a:pPr>
            <a:r>
              <a:rPr lang="cs-CZ" sz="1800" dirty="0">
                <a:solidFill>
                  <a:srgbClr val="C00000"/>
                </a:solidFill>
              </a:rPr>
              <a:t>Otázkou je, čím můžeme hodnotit „míru“ tohoto stavu.</a:t>
            </a:r>
          </a:p>
          <a:p>
            <a:pPr>
              <a:buNone/>
            </a:pPr>
            <a:endParaRPr lang="cs-CZ" sz="1800" b="1" i="1" dirty="0">
              <a:solidFill>
                <a:srgbClr val="00287D"/>
              </a:solidFill>
            </a:endParaRPr>
          </a:p>
          <a:p>
            <a:pPr lvl="1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Energie</a:t>
            </a:r>
            <a:r>
              <a:rPr lang="cs-CZ" sz="1800" dirty="0"/>
              <a:t> je skalární fyzikální veličina, která popisuje schopnost hmoty</a:t>
            </a:r>
          </a:p>
          <a:p>
            <a:pPr lvl="1">
              <a:buNone/>
            </a:pPr>
            <a:r>
              <a:rPr lang="cs-CZ" sz="1800" dirty="0"/>
              <a:t> (látky nebo pole) konat práci. </a:t>
            </a:r>
          </a:p>
          <a:p>
            <a:pPr>
              <a:buNone/>
            </a:pPr>
            <a:r>
              <a:rPr lang="cs-CZ" sz="1400" dirty="0"/>
              <a:t>Energie je slovo vytvořené fyziky v polovině devatenáctého století z řeckého </a:t>
            </a:r>
            <a:r>
              <a:rPr lang="cs-CZ" sz="1400" i="1" dirty="0" err="1"/>
              <a:t>energeia</a:t>
            </a:r>
            <a:r>
              <a:rPr lang="cs-CZ" sz="1400" dirty="0"/>
              <a:t> </a:t>
            </a:r>
          </a:p>
          <a:p>
            <a:pPr>
              <a:buNone/>
            </a:pPr>
            <a:r>
              <a:rPr lang="cs-CZ" sz="1400" dirty="0"/>
              <a:t>							(vůle, síla či schopnost k činům).</a:t>
            </a:r>
          </a:p>
          <a:p>
            <a:pPr marL="0" indent="0">
              <a:buNone/>
            </a:pPr>
            <a:endParaRPr lang="cs-CZ" sz="1800" i="1" dirty="0">
              <a:solidFill>
                <a:srgbClr val="00287D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Mechanická energie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76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Kinetická energie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3"/>
                <a:ext cx="8082321" cy="1638125"/>
              </a:xfrm>
            </p:spPr>
            <p:txBody>
              <a:bodyPr/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1800" dirty="0"/>
                  <a:t>Míru pohybového stavu označíme jako </a:t>
                </a:r>
                <a:r>
                  <a:rPr lang="cs-CZ" sz="1800" b="1" i="1" dirty="0">
                    <a:solidFill>
                      <a:schemeClr val="tx2">
                        <a:lumMod val="75000"/>
                      </a:schemeClr>
                    </a:solidFill>
                  </a:rPr>
                  <a:t>kinetická (pohybová) energie</a:t>
                </a:r>
                <a:r>
                  <a:rPr lang="cs-CZ" sz="1800" i="1" dirty="0">
                    <a:solidFill>
                      <a:schemeClr val="tx2">
                        <a:lumMod val="75000"/>
                      </a:schemeClr>
                    </a:solidFill>
                  </a:rPr>
                  <a:t>.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1800" dirty="0"/>
                  <a:t>Tuto mechanickou energii lze přeměnit zpět na práci. Kinetická energie je skalární veličina s jednotkou 1 Joule.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cs-CZ" sz="1800" i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1800" i="1" dirty="0">
                    <a:solidFill>
                      <a:schemeClr val="tx2">
                        <a:lumMod val="75000"/>
                      </a:schemeClr>
                    </a:solidFill>
                  </a:rPr>
                  <a:t>Z experimentu je zřejmé, že pro uvedení do pohybu tělesa s vyšší hmotností potřebuje vykonat větší práci vnější síly. Pro uvedení do pohybu tělesa na vyšší rychlost potřeba práce kvadraticky narůstá.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cs-CZ" sz="1800" i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cs-CZ" sz="1800" i="1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cs-CZ" sz="1800" i="1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1800" i="1" dirty="0"/>
                  <a:t>Výpočtem (pohyb rovnoměrný, z klidu):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8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  <m:r>
                        <a:rPr lang="cs-CZ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  <m:f>
                            <m:fPr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𝑑𝑟</m:t>
                          </m:r>
                        </m:e>
                      </m:nary>
                      <m:r>
                        <a:rPr lang="cs-CZ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  <m:f>
                            <m:fPr>
                              <m:ctrlPr>
                                <a:rPr lang="cs-CZ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𝑑𝑟</m:t>
                              </m:r>
                            </m:num>
                            <m:den>
                              <m:r>
                                <a:rPr lang="cs-CZ" sz="18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nary>
                      <m:r>
                        <a:rPr lang="cs-CZ" sz="1800" i="1">
                          <a:latin typeface="Cambria Math" panose="02040503050406030204" pitchFamily="18" charset="0"/>
                        </a:rPr>
                        <m:t>𝑑𝑣</m:t>
                      </m:r>
                      <m:r>
                        <a:rPr lang="cs-CZ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18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cs-CZ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cs-CZ" sz="1800" i="1" dirty="0">
                  <a:latin typeface="Cambria Math" panose="02040503050406030204" pitchFamily="18" charset="0"/>
                </a:endParaRPr>
              </a:p>
              <a:p>
                <a:pPr marL="3086100" lvl="7"/>
                <a:r>
                  <a:rPr lang="cs-CZ" sz="1400" i="1" dirty="0">
                    <a:solidFill>
                      <a:srgbClr val="00287D"/>
                    </a:solidFill>
                  </a:rPr>
                  <a:t>Je-li těleso v klidu, má nulovou kinetickou energii. Protože pohyb těles je relativní, záleží hodnota kinetické energie na tom, z jaké vztažné soustavy těleso pozorujeme</a:t>
                </a:r>
                <a:r>
                  <a:rPr lang="cs-CZ" sz="1200" i="1" dirty="0">
                    <a:solidFill>
                      <a:srgbClr val="00287D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3"/>
                <a:ext cx="8082321" cy="1638125"/>
              </a:xfrm>
              <a:blipFill>
                <a:blip r:embed="rId3"/>
                <a:stretch>
                  <a:fillRect l="-1811" t="-4833" r="-2038" b="-1762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1168400" y="5732461"/>
                <a:ext cx="1836195" cy="61093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cs-CZ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0" lang="cs-CZ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𝒌</m:t>
                          </m:r>
                        </m:sub>
                      </m:sSub>
                      <m:r>
                        <a:rPr kumimoji="0" lang="cs-CZ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l-GR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cs-CZ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l-GR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  <m:r>
                        <a:rPr kumimoji="0" lang="cs-CZ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cs-CZ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𝒎</m:t>
                      </m:r>
                      <m:r>
                        <a:rPr kumimoji="0" lang="cs-CZ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p>
                        <m:sSupPr>
                          <m:ctrlPr>
                            <a:rPr kumimoji="0" lang="cs-CZ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cs-CZ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𝒗</m:t>
                          </m:r>
                        </m:e>
                        <m:sup>
                          <m:r>
                            <a:rPr kumimoji="0" lang="cs-CZ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400" y="5732461"/>
                <a:ext cx="1836195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/>
          <p:cNvSpPr txBox="1"/>
          <p:nvPr/>
        </p:nvSpPr>
        <p:spPr>
          <a:xfrm>
            <a:off x="509589" y="4042635"/>
            <a:ext cx="7778094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Kinetická energie </a:t>
            </a:r>
            <a:r>
              <a:rPr kumimoji="0" lang="cs-CZ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</a:t>
            </a:r>
            <a:r>
              <a:rPr kumimoji="0" lang="cs-CZ" sz="18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</a:t>
            </a:r>
            <a:r>
              <a:rPr kumimoji="0" lang="cs-CZ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tělesa je přímo úměrná jeho hmotnosti </a:t>
            </a:r>
            <a:r>
              <a:rPr kumimoji="0" lang="cs-CZ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 </a:t>
            </a:r>
            <a:r>
              <a:rPr kumimoji="0" 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 druhé mocnině jeho velikosti rychlosti</a:t>
            </a:r>
            <a:r>
              <a:rPr kumimoji="0" lang="cs-CZ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v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1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Potenciální energie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3"/>
                <a:ext cx="8082321" cy="1638125"/>
              </a:xfrm>
            </p:spPr>
            <p:txBody>
              <a:bodyPr/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1800" dirty="0"/>
                  <a:t>Míru polohového stavu označíme jako </a:t>
                </a:r>
                <a:r>
                  <a:rPr lang="cs-CZ" sz="1800" b="1" i="1" dirty="0">
                    <a:solidFill>
                      <a:schemeClr val="tx2">
                        <a:lumMod val="75000"/>
                      </a:schemeClr>
                    </a:solidFill>
                  </a:rPr>
                  <a:t>potenciální (polohová) energie</a:t>
                </a:r>
                <a:r>
                  <a:rPr lang="cs-CZ" sz="1800" i="1" dirty="0">
                    <a:solidFill>
                      <a:schemeClr val="tx2">
                        <a:lumMod val="75000"/>
                      </a:schemeClr>
                    </a:solidFill>
                  </a:rPr>
                  <a:t>.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1800" dirty="0"/>
                  <a:t>Potenciální energie je skalární veličina s jednotkou 1 Joule.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cs-CZ" sz="18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1800" i="1" dirty="0">
                    <a:solidFill>
                      <a:srgbClr val="00287D"/>
                    </a:solidFill>
                  </a:rPr>
                  <a:t>Potenciální energie je druh energie, kterou má každé těleso nacházející se v </a:t>
                </a:r>
                <a:r>
                  <a:rPr lang="cs-CZ" sz="1800" i="1" dirty="0">
                    <a:solidFill>
                      <a:srgbClr val="C00000"/>
                    </a:solidFill>
                  </a:rPr>
                  <a:t>potenciálovém poli určité síly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.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cs-CZ" sz="1800" i="1" dirty="0">
                    <a:solidFill>
                      <a:srgbClr val="00287D"/>
                    </a:solidFill>
                  </a:rPr>
                  <a:t>Podle síly působící na dané těleso lze rozlišit více druhů potenciální energie: </a:t>
                </a:r>
                <a:r>
                  <a:rPr lang="cs-CZ" sz="1800" i="1" dirty="0">
                    <a:solidFill>
                      <a:srgbClr val="C00000"/>
                    </a:solidFill>
                  </a:rPr>
                  <a:t>gravitační potenciální energie, potenciální energie pružnosti, tlaková potenciální energie, elektrostatická potenciální energie…</a:t>
                </a:r>
                <a:endParaRPr lang="cs-CZ" sz="1800" i="1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cs-CZ" sz="1800" i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cs-CZ" sz="1800" i="1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cs-CZ" sz="1800" i="1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cs-CZ" sz="1800" i="1" dirty="0"/>
              </a:p>
              <a:p>
                <a:pPr>
                  <a:buNone/>
                </a:pPr>
                <a:r>
                  <a:rPr lang="cs-CZ" sz="1800" i="1" dirty="0"/>
                  <a:t>				</a:t>
                </a:r>
                <a:r>
                  <a:rPr lang="cs-CZ" sz="14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Potenciální energie je relativní, záleží na tom, vzhledem k čemu se 			vztahuje. Při výpočtech se nulová hladina potenciální energie volí buď 			v rovnovážné poloze nebo v nekonečnu, kde je velikost příslušných sil 			na těleso nulová. Rozhodující je pouze změna této energie. </a:t>
                </a:r>
              </a:p>
              <a:p>
                <a:pPr>
                  <a:buNone/>
                </a:pPr>
                <a:r>
                  <a:rPr lang="cs-CZ" sz="1400" i="1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				Pole musí potenciálové </a:t>
                </a:r>
                <a:r>
                  <a:rPr lang="cs-CZ" sz="1400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cs-CZ" sz="14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𝑟𝑜𝑡</m:t>
                    </m:r>
                    <m:r>
                      <a:rPr lang="cs-CZ" sz="14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cs-CZ" sz="14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400" b="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cs-CZ" sz="1400" b="0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cs-CZ" sz="1400" dirty="0">
                    <a:solidFill>
                      <a:srgbClr val="00287D"/>
                    </a:solidFill>
                    <a:latin typeface="Cambria Math" panose="02040503050406030204" pitchFamily="18" charset="0"/>
                  </a:rPr>
                  <a:t>)</a:t>
                </a:r>
              </a:p>
              <a:p>
                <a:pPr marL="0" indent="0">
                  <a:buNone/>
                </a:pPr>
                <a:endParaRPr lang="cs-CZ" sz="1800" i="1" dirty="0">
                  <a:solidFill>
                    <a:srgbClr val="00287D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3"/>
                <a:ext cx="8082321" cy="1638125"/>
              </a:xfrm>
              <a:blipFill>
                <a:blip r:embed="rId3"/>
                <a:stretch>
                  <a:fillRect l="-1811" t="-4833" r="-2189" b="-18178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965200" y="5317783"/>
                <a:ext cx="2082800" cy="72045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cs-CZ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kumimoji="0" lang="cs-CZ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0" lang="cs-CZ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</m:sub>
                      </m:sSub>
                      <m:r>
                        <a:rPr kumimoji="0" lang="cs-CZ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nary>
                        <m:naryPr>
                          <m:ctrlPr>
                            <a:rPr kumimoji="0" lang="cs-CZ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cs-CZ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b>
                        <m:sup>
                          <m:r>
                            <a:rPr kumimoji="0" lang="cs-CZ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kumimoji="0" lang="cs-CZ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cs-CZ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𝑭</m:t>
                              </m:r>
                            </m:e>
                          </m:acc>
                          <m:r>
                            <a:rPr kumimoji="0" lang="cs-CZ" sz="1800" b="1" i="1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</m:t>
                          </m:r>
                          <m:r>
                            <a:rPr kumimoji="0" lang="cs-CZ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.</m:t>
                          </m:r>
                          <m:r>
                            <a:rPr kumimoji="0" lang="cs-CZ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kumimoji="0" lang="cs-CZ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cs-CZ" sz="1800" b="1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𝒓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00" y="5317783"/>
                <a:ext cx="2082800" cy="7204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/>
          <p:cNvSpPr txBox="1"/>
          <p:nvPr/>
        </p:nvSpPr>
        <p:spPr>
          <a:xfrm>
            <a:off x="509589" y="4523872"/>
            <a:ext cx="7778094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1800" b="1" i="1" dirty="0">
                <a:solidFill>
                  <a:srgbClr val="000000"/>
                </a:solidFill>
                <a:latin typeface="Times New Roman"/>
              </a:rPr>
              <a:t>Změna potenciální energie bude dána záporně vzatým dráhovým integrálem vnitřních sil daného potenciálového pole (prací vnějších sil proti vnitřním)</a:t>
            </a: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784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27502</TotalTime>
  <Words>2137</Words>
  <Application>Microsoft Office PowerPoint</Application>
  <PresentationFormat>Předvádění na obrazovce (4:3)</PresentationFormat>
  <Paragraphs>454</Paragraphs>
  <Slides>34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3" baseType="lpstr">
      <vt:lpstr>Arial</vt:lpstr>
      <vt:lpstr>Calibri</vt:lpstr>
      <vt:lpstr>Cambria Math</vt:lpstr>
      <vt:lpstr>Symbol</vt:lpstr>
      <vt:lpstr>Tahoma</vt:lpstr>
      <vt:lpstr>Times New Roman</vt:lpstr>
      <vt:lpstr>TimesNewRoman</vt:lpstr>
      <vt:lpstr>Wingdings</vt:lpstr>
      <vt:lpstr>Prezentace_MU_CZ</vt:lpstr>
      <vt:lpstr>Mechanika a molekulová fyzika Práce a energie, gravitační pole</vt:lpstr>
      <vt:lpstr>Úvodem</vt:lpstr>
      <vt:lpstr>Mechanická práce</vt:lpstr>
      <vt:lpstr>Mechanická práce</vt:lpstr>
      <vt:lpstr>Výkon</vt:lpstr>
      <vt:lpstr>Příkon, účinnost</vt:lpstr>
      <vt:lpstr>Mechanická energie</vt:lpstr>
      <vt:lpstr>Kinetická energie</vt:lpstr>
      <vt:lpstr>Potenciální energie</vt:lpstr>
      <vt:lpstr>Potenciální energie elastická</vt:lpstr>
      <vt:lpstr>Potenciální energie gravitační</vt:lpstr>
      <vt:lpstr>Potenciální energie tíhová</vt:lpstr>
      <vt:lpstr>Zákon zachování mechanické energie</vt:lpstr>
      <vt:lpstr>Zákon zachování mechanické energie</vt:lpstr>
      <vt:lpstr>Zákon zachování mechanické energie</vt:lpstr>
      <vt:lpstr>Gravitační pole</vt:lpstr>
      <vt:lpstr>Newtonův gravitační zákon</vt:lpstr>
      <vt:lpstr>Newtonův gravitační zákon</vt:lpstr>
      <vt:lpstr>Intenzita a potenciál gravitačního pole</vt:lpstr>
      <vt:lpstr>Intenzita a potenciál gravitačního pole</vt:lpstr>
      <vt:lpstr>Intenzita a potenciál gravitačního pole</vt:lpstr>
      <vt:lpstr>Gravitace v okolí Země</vt:lpstr>
      <vt:lpstr>Gravitace v okolí Země</vt:lpstr>
      <vt:lpstr>Gravitace v okolí Země</vt:lpstr>
      <vt:lpstr>Gravitace v okolí Země a pod jejím povrchem</vt:lpstr>
      <vt:lpstr>Pohyb těles v blízkosti povrchu Země</vt:lpstr>
      <vt:lpstr>Pohyb těles v blízkosti povrchu Země</vt:lpstr>
      <vt:lpstr>Pohyb těles ve velkých výškách od povrchu Země</vt:lpstr>
      <vt:lpstr>Pohyb těles ve velkých výškách od povrchu Země</vt:lpstr>
      <vt:lpstr>Pohyb těles ve velkých výškách od povrchu Země</vt:lpstr>
      <vt:lpstr>Pohyb těles ve velkých výškách od povrchu Země</vt:lpstr>
      <vt:lpstr>Keplerovy zákony</vt:lpstr>
      <vt:lpstr>Keplerovy zákony</vt:lpstr>
      <vt:lpstr>Keplerovy zákony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Sládek</dc:creator>
  <cp:lastModifiedBy>Lektor</cp:lastModifiedBy>
  <cp:revision>429</cp:revision>
  <cp:lastPrinted>2017-05-31T19:18:36Z</cp:lastPrinted>
  <dcterms:created xsi:type="dcterms:W3CDTF">2015-11-23T07:04:47Z</dcterms:created>
  <dcterms:modified xsi:type="dcterms:W3CDTF">2018-03-09T10:34:24Z</dcterms:modified>
</cp:coreProperties>
</file>