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67" r:id="rId3"/>
    <p:sldId id="319" r:id="rId4"/>
    <p:sldId id="412" r:id="rId5"/>
    <p:sldId id="413" r:id="rId6"/>
    <p:sldId id="414" r:id="rId7"/>
    <p:sldId id="347" r:id="rId8"/>
    <p:sldId id="415" r:id="rId9"/>
    <p:sldId id="416" r:id="rId10"/>
    <p:sldId id="417" r:id="rId11"/>
    <p:sldId id="383" r:id="rId12"/>
    <p:sldId id="384" r:id="rId13"/>
    <p:sldId id="418" r:id="rId14"/>
    <p:sldId id="348" r:id="rId15"/>
    <p:sldId id="419" r:id="rId16"/>
    <p:sldId id="420" r:id="rId17"/>
    <p:sldId id="349" r:id="rId18"/>
    <p:sldId id="421" r:id="rId19"/>
    <p:sldId id="422" r:id="rId20"/>
    <p:sldId id="423" r:id="rId21"/>
    <p:sldId id="424" r:id="rId22"/>
    <p:sldId id="425" r:id="rId23"/>
    <p:sldId id="426" r:id="rId24"/>
    <p:sldId id="350" r:id="rId25"/>
    <p:sldId id="427" r:id="rId26"/>
    <p:sldId id="398" r:id="rId27"/>
    <p:sldId id="346" r:id="rId28"/>
    <p:sldId id="428" r:id="rId29"/>
    <p:sldId id="429" r:id="rId30"/>
    <p:sldId id="318" r:id="rId31"/>
    <p:sldId id="430" r:id="rId32"/>
    <p:sldId id="431" r:id="rId33"/>
    <p:sldId id="432" r:id="rId34"/>
    <p:sldId id="433" r:id="rId35"/>
    <p:sldId id="434" r:id="rId36"/>
    <p:sldId id="320" r:id="rId37"/>
    <p:sldId id="321" r:id="rId38"/>
    <p:sldId id="435" r:id="rId39"/>
    <p:sldId id="436" r:id="rId40"/>
    <p:sldId id="437" r:id="rId41"/>
    <p:sldId id="322" r:id="rId42"/>
    <p:sldId id="385" r:id="rId43"/>
    <p:sldId id="438" r:id="rId44"/>
    <p:sldId id="386" r:id="rId45"/>
    <p:sldId id="387" r:id="rId46"/>
    <p:sldId id="439" r:id="rId47"/>
    <p:sldId id="440" r:id="rId48"/>
    <p:sldId id="441" r:id="rId49"/>
    <p:sldId id="442" r:id="rId50"/>
    <p:sldId id="443" r:id="rId51"/>
    <p:sldId id="444" r:id="rId52"/>
    <p:sldId id="388" r:id="rId53"/>
    <p:sldId id="445" r:id="rId54"/>
    <p:sldId id="447" r:id="rId55"/>
    <p:sldId id="473" r:id="rId56"/>
    <p:sldId id="448" r:id="rId57"/>
    <p:sldId id="446" r:id="rId58"/>
    <p:sldId id="449" r:id="rId59"/>
    <p:sldId id="450" r:id="rId60"/>
    <p:sldId id="451" r:id="rId61"/>
    <p:sldId id="452" r:id="rId62"/>
    <p:sldId id="453" r:id="rId63"/>
    <p:sldId id="454" r:id="rId64"/>
    <p:sldId id="461" r:id="rId65"/>
    <p:sldId id="455" r:id="rId66"/>
    <p:sldId id="456" r:id="rId67"/>
    <p:sldId id="457" r:id="rId68"/>
    <p:sldId id="458" r:id="rId69"/>
    <p:sldId id="389" r:id="rId70"/>
    <p:sldId id="397" r:id="rId71"/>
    <p:sldId id="405" r:id="rId72"/>
    <p:sldId id="460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70" r:id="rId81"/>
    <p:sldId id="469" r:id="rId82"/>
    <p:sldId id="471" r:id="rId83"/>
    <p:sldId id="472" r:id="rId84"/>
    <p:sldId id="474" r:id="rId85"/>
    <p:sldId id="475" r:id="rId86"/>
    <p:sldId id="476" r:id="rId87"/>
    <p:sldId id="477" r:id="rId88"/>
    <p:sldId id="478" r:id="rId89"/>
    <p:sldId id="480" r:id="rId90"/>
    <p:sldId id="479" r:id="rId91"/>
    <p:sldId id="481" r:id="rId92"/>
    <p:sldId id="482" r:id="rId93"/>
    <p:sldId id="483" r:id="rId94"/>
    <p:sldId id="484" r:id="rId95"/>
    <p:sldId id="486" r:id="rId96"/>
    <p:sldId id="485" r:id="rId97"/>
    <p:sldId id="487" r:id="rId98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105" d="100"/>
          <a:sy n="105" d="100"/>
        </p:scale>
        <p:origin x="126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00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131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1760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39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181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865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742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787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54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34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2519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734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74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809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506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983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1545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869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863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4286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04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6188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849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0164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487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65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539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0191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479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5745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83475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83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44424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792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5163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7248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0410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245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3711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260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61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30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610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0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45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245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5%BDelezo" TargetMode="External"/><Relationship Id="rId13" Type="http://schemas.openxmlformats.org/officeDocument/2006/relationships/hyperlink" Target="https://cs.wikipedia.org/wiki/Olovo" TargetMode="External"/><Relationship Id="rId18" Type="http://schemas.openxmlformats.org/officeDocument/2006/relationships/hyperlink" Target="https://cs.wikipedia.org/wiki/St%C5%99%C3%ADbro" TargetMode="External"/><Relationship Id="rId3" Type="http://schemas.openxmlformats.org/officeDocument/2006/relationships/hyperlink" Target="https://cs.wikipedia.org/wiki/Vzduch" TargetMode="External"/><Relationship Id="rId7" Type="http://schemas.openxmlformats.org/officeDocument/2006/relationships/hyperlink" Target="https://cs.wikipedia.org/wiki/D%C5%99evo" TargetMode="External"/><Relationship Id="rId12" Type="http://schemas.openxmlformats.org/officeDocument/2006/relationships/hyperlink" Target="https://cs.wikipedia.org/wiki/Platina" TargetMode="External"/><Relationship Id="rId17" Type="http://schemas.openxmlformats.org/officeDocument/2006/relationships/hyperlink" Target="https://cs.wikipedia.org/wiki/Zlato" TargetMode="External"/><Relationship Id="rId2" Type="http://schemas.openxmlformats.org/officeDocument/2006/relationships/hyperlink" Target="https://cs.wikipedia.org/wiki/Voda" TargetMode="External"/><Relationship Id="rId16" Type="http://schemas.openxmlformats.org/officeDocument/2006/relationships/hyperlink" Target="https://cs.wikipedia.org/wiki/K%C5%99em%C3%AD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Olej" TargetMode="External"/><Relationship Id="rId11" Type="http://schemas.openxmlformats.org/officeDocument/2006/relationships/hyperlink" Target="https://cs.wikipedia.org/wiki/Hlin%C3%ADk" TargetMode="External"/><Relationship Id="rId5" Type="http://schemas.openxmlformats.org/officeDocument/2006/relationships/hyperlink" Target="https://cs.wikipedia.org/wiki/Led" TargetMode="External"/><Relationship Id="rId15" Type="http://schemas.openxmlformats.org/officeDocument/2006/relationships/hyperlink" Target="https://cs.wikipedia.org/wiki/C%C3%ADn" TargetMode="External"/><Relationship Id="rId10" Type="http://schemas.openxmlformats.org/officeDocument/2006/relationships/hyperlink" Target="https://cs.wikipedia.org/wiki/Zinek" TargetMode="External"/><Relationship Id="rId4" Type="http://schemas.openxmlformats.org/officeDocument/2006/relationships/hyperlink" Target="https://cs.wikipedia.org/wiki/Ethanol" TargetMode="External"/><Relationship Id="rId9" Type="http://schemas.openxmlformats.org/officeDocument/2006/relationships/hyperlink" Target="https://cs.wikipedia.org/wiki/M%C4%9B%C4%8F" TargetMode="External"/><Relationship Id="rId14" Type="http://schemas.openxmlformats.org/officeDocument/2006/relationships/hyperlink" Target="https://cs.wikipedia.org/wiki/Kysl%C3%ADk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5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7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66.png"/><Relationship Id="rId7" Type="http://schemas.openxmlformats.org/officeDocument/2006/relationships/image" Target="../media/image55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69.png"/><Relationship Id="rId9" Type="http://schemas.openxmlformats.org/officeDocument/2006/relationships/image" Target="../media/image59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66.png"/><Relationship Id="rId7" Type="http://schemas.openxmlformats.org/officeDocument/2006/relationships/image" Target="../media/image54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74.png"/><Relationship Id="rId10" Type="http://schemas.openxmlformats.org/officeDocument/2006/relationships/image" Target="../media/image60.emf"/><Relationship Id="rId4" Type="http://schemas.openxmlformats.org/officeDocument/2006/relationships/image" Target="../media/image73.png"/><Relationship Id="rId9" Type="http://schemas.openxmlformats.org/officeDocument/2006/relationships/image" Target="../media/image59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66.png"/><Relationship Id="rId7" Type="http://schemas.openxmlformats.org/officeDocument/2006/relationships/image" Target="../media/image54.emf"/><Relationship Id="rId12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60.emf"/><Relationship Id="rId4" Type="http://schemas.openxmlformats.org/officeDocument/2006/relationships/image" Target="../media/image61.png"/><Relationship Id="rId9" Type="http://schemas.openxmlformats.org/officeDocument/2006/relationships/image" Target="../media/image5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53.emf"/><Relationship Id="rId7" Type="http://schemas.openxmlformats.org/officeDocument/2006/relationships/image" Target="../media/image66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Termika</a:t>
            </a: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Kapalná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Molekuly kapaliny nejsou tak volně pohyblivé jako je tomu u plynu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Jsou navzájem </a:t>
            </a:r>
            <a:r>
              <a:rPr lang="cs-CZ" sz="1800" dirty="0"/>
              <a:t>k </a:t>
            </a:r>
            <a:r>
              <a:rPr lang="cs-CZ" sz="1800" dirty="0" smtClean="0"/>
              <a:t>sobě přitahovány </a:t>
            </a:r>
            <a:r>
              <a:rPr lang="cs-CZ" sz="1800" dirty="0"/>
              <a:t>silovým polem sousedních molekul a současně vzájemné působení </a:t>
            </a:r>
            <a:r>
              <a:rPr lang="cs-CZ" sz="1800" dirty="0" smtClean="0"/>
              <a:t>molekul kapaliny </a:t>
            </a:r>
            <a:r>
              <a:rPr lang="cs-CZ" sz="1800" dirty="0"/>
              <a:t>není tak silné, aby všechny molekuly byly navzájem vázány jako je tomu u </a:t>
            </a:r>
            <a:r>
              <a:rPr lang="cs-CZ" sz="1800" dirty="0" smtClean="0"/>
              <a:t>pevné látky.</a:t>
            </a:r>
          </a:p>
          <a:p>
            <a:r>
              <a:rPr lang="cs-CZ" sz="1800" dirty="0" smtClean="0"/>
              <a:t>Částice </a:t>
            </a:r>
            <a:r>
              <a:rPr lang="cs-CZ" sz="1800" dirty="0"/>
              <a:t>kapaliny se vyznačují určitou uspořádaností, ale jen na velmi krátkou vzdálenost</a:t>
            </a:r>
            <a:r>
              <a:rPr lang="cs-CZ" sz="1800" dirty="0" smtClean="0"/>
              <a:t>. </a:t>
            </a:r>
          </a:p>
          <a:p>
            <a:r>
              <a:rPr lang="cs-CZ" sz="1800" dirty="0" smtClean="0"/>
              <a:t>Každá </a:t>
            </a:r>
            <a:r>
              <a:rPr lang="cs-CZ" sz="1800" dirty="0"/>
              <a:t>molekula kapaliny v silovém poli sousedních molekul kmitá kolem rovnovážné polohy</a:t>
            </a:r>
            <a:r>
              <a:rPr lang="cs-CZ" sz="1800" dirty="0" smtClean="0"/>
              <a:t>, která </a:t>
            </a:r>
            <a:r>
              <a:rPr lang="cs-CZ" sz="1800" dirty="0"/>
              <a:t>se s časem mění, a to tím častěji, </a:t>
            </a:r>
            <a:r>
              <a:rPr lang="cs-CZ" sz="1800" dirty="0" smtClean="0"/>
              <a:t>čím je </a:t>
            </a:r>
            <a:r>
              <a:rPr lang="cs-CZ" sz="1800" dirty="0"/>
              <a:t>větší teplota kapaliny. Proto je kapalina </a:t>
            </a:r>
            <a:r>
              <a:rPr lang="cs-CZ" sz="1800" dirty="0" smtClean="0"/>
              <a:t>tekutá, nezachovává </a:t>
            </a:r>
            <a:r>
              <a:rPr lang="cs-CZ" sz="1800" dirty="0"/>
              <a:t>svůj tvar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EB538AE-358C-4C64-A031-1F4C061C89A0}"/>
              </a:ext>
            </a:extLst>
          </p:cNvPr>
          <p:cNvSpPr/>
          <p:nvPr/>
        </p:nvSpPr>
        <p:spPr>
          <a:xfrm>
            <a:off x="422694" y="4927770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Absolutní hodnota celkové potenciální energie soustavy částic kapalného tělesa</a:t>
            </a:r>
            <a:r>
              <a:rPr lang="cs-CZ" sz="1800" b="1" dirty="0" smtClean="0">
                <a:latin typeface="+mn-lt"/>
              </a:rPr>
              <a:t>, podmíněná </a:t>
            </a:r>
            <a:r>
              <a:rPr lang="cs-CZ" sz="1800" b="1" dirty="0">
                <a:latin typeface="+mn-lt"/>
              </a:rPr>
              <a:t>jejich vzájemným silovým působením, je řádově srovnatelná s </a:t>
            </a:r>
            <a:r>
              <a:rPr lang="cs-CZ" sz="1800" b="1" dirty="0" smtClean="0">
                <a:latin typeface="+mn-lt"/>
              </a:rPr>
              <a:t>celkovou kinetickou </a:t>
            </a:r>
            <a:r>
              <a:rPr lang="cs-CZ" sz="1800" b="1" dirty="0">
                <a:latin typeface="+mn-lt"/>
              </a:rPr>
              <a:t>energií částic kapaliny</a:t>
            </a:r>
            <a:r>
              <a:rPr lang="cs-CZ" sz="1800" b="1" dirty="0" smtClean="0">
                <a:latin typeface="+mn-lt"/>
              </a:rPr>
              <a:t>.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Látkové množství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Počet </a:t>
                </a:r>
                <a:r>
                  <a:rPr lang="cs-CZ" sz="1800" dirty="0">
                    <a:cs typeface="Times New Roman" panose="02020603050405020304" pitchFamily="18" charset="0"/>
                  </a:rPr>
                  <a:t>částic v látkovém tělese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, hmotnost </a:t>
                </a:r>
                <a:r>
                  <a:rPr lang="cs-CZ" sz="1800" dirty="0">
                    <a:cs typeface="Times New Roman" panose="02020603050405020304" pitchFamily="18" charset="0"/>
                  </a:rPr>
                  <a:t>látkového tělesa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 =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Nm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, kde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0</a:t>
                </a:r>
                <a:r>
                  <a:rPr lang="cs-CZ" sz="1800" dirty="0">
                    <a:cs typeface="Times New Roman" panose="02020603050405020304" pitchFamily="18" charset="0"/>
                  </a:rPr>
                  <a:t> je hmotnost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jedné částice </a:t>
                </a:r>
                <a:r>
                  <a:rPr lang="cs-CZ" sz="1800" dirty="0">
                    <a:cs typeface="Times New Roman" panose="02020603050405020304" pitchFamily="18" charset="0"/>
                  </a:rPr>
                  <a:t>tělesa (hmotnost atomu nebo molekuly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).</a:t>
                </a:r>
                <a:endParaRPr lang="cs-CZ" sz="1800" dirty="0"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cs typeface="Times New Roman" panose="02020603050405020304" pitchFamily="18" charset="0"/>
                  </a:rPr>
                  <a:t>Jednotkou látkového množství je 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1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1 mol </a:t>
                </a:r>
                <a:r>
                  <a:rPr lang="cs-CZ" sz="1800" dirty="0">
                    <a:cs typeface="Times New Roman" panose="02020603050405020304" pitchFamily="18" charset="0"/>
                  </a:rPr>
                  <a:t>je látkové množství soustavy,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která obsahuje </a:t>
                </a:r>
                <a:r>
                  <a:rPr lang="cs-CZ" sz="1800" dirty="0">
                    <a:cs typeface="Times New Roman" panose="02020603050405020304" pitchFamily="18" charset="0"/>
                  </a:rPr>
                  <a:t>právě tolik jednoduchých částic (např. atomů, iontů, molekul), kolik je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atomů v </a:t>
                </a:r>
                <a:r>
                  <a:rPr lang="cs-CZ" sz="1800" dirty="0">
                    <a:cs typeface="Times New Roman" panose="02020603050405020304" pitchFamily="18" charset="0"/>
                  </a:rPr>
                  <a:t>nuklidu uhlíku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endParaRPr lang="cs-CZ" sz="1800" dirty="0" smtClean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o </a:t>
                </a:r>
                <a:r>
                  <a:rPr lang="cs-CZ" sz="1800" dirty="0">
                    <a:cs typeface="Times New Roman" panose="02020603050405020304" pitchFamily="18" charset="0"/>
                  </a:rPr>
                  <a:t>hmotnosti 12 g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208" b="-1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="" xmlns:a16="http://schemas.microsoft.com/office/drawing/2014/main" id="{7EB538AE-358C-4C64-A031-1F4C061C89A0}"/>
                  </a:ext>
                </a:extLst>
              </p:cNvPr>
              <p:cNvSpPr/>
              <p:nvPr/>
            </p:nvSpPr>
            <p:spPr>
              <a:xfrm>
                <a:off x="509589" y="2770128"/>
                <a:ext cx="8190151" cy="176420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1800" b="1" dirty="0" smtClean="0">
                    <a:latin typeface="+mn-lt"/>
                  </a:rPr>
                  <a:t>Látkové množství </a:t>
                </a:r>
                <a:r>
                  <a:rPr lang="cs-CZ" sz="1800" b="1" i="1" dirty="0" smtClean="0">
                    <a:latin typeface="+mn-lt"/>
                  </a:rPr>
                  <a:t>n</a:t>
                </a:r>
                <a:r>
                  <a:rPr lang="cs-CZ" sz="1800" b="1" dirty="0" smtClean="0">
                    <a:latin typeface="+mn-lt"/>
                  </a:rPr>
                  <a:t>  </a:t>
                </a:r>
                <a:r>
                  <a:rPr lang="cs-CZ" sz="1800" dirty="0">
                    <a:latin typeface="+mn-lt"/>
                  </a:rPr>
                  <a:t>chemicky stejnorodé látky je dáno počtem částic N, které látka </a:t>
                </a:r>
                <a:r>
                  <a:rPr lang="cs-CZ" sz="1800" dirty="0" smtClean="0">
                    <a:latin typeface="+mn-lt"/>
                  </a:rPr>
                  <a:t>obsahuje:</a:t>
                </a: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kde </a:t>
                </a:r>
                <a:r>
                  <a:rPr lang="cs-CZ" sz="1800" dirty="0">
                    <a:latin typeface="+mn-lt"/>
                  </a:rPr>
                  <a:t>N</a:t>
                </a:r>
                <a:r>
                  <a:rPr lang="cs-CZ" sz="1800" baseline="-25000" dirty="0">
                    <a:latin typeface="+mn-lt"/>
                  </a:rPr>
                  <a:t>A</a:t>
                </a:r>
                <a:r>
                  <a:rPr lang="cs-CZ" sz="1800" dirty="0">
                    <a:latin typeface="+mn-lt"/>
                  </a:rPr>
                  <a:t> = 6,022.10</a:t>
                </a:r>
                <a:r>
                  <a:rPr lang="cs-CZ" sz="1800" baseline="30000" dirty="0">
                    <a:latin typeface="+mn-lt"/>
                  </a:rPr>
                  <a:t>23</a:t>
                </a:r>
                <a:r>
                  <a:rPr lang="cs-CZ" sz="1800" dirty="0">
                    <a:latin typeface="+mn-lt"/>
                  </a:rPr>
                  <a:t> mol</a:t>
                </a:r>
                <a:r>
                  <a:rPr lang="cs-CZ" sz="1800" baseline="30000" dirty="0">
                    <a:latin typeface="+mn-lt"/>
                  </a:rPr>
                  <a:t>-1</a:t>
                </a:r>
                <a:r>
                  <a:rPr lang="cs-CZ" sz="1800" dirty="0">
                    <a:latin typeface="+mn-lt"/>
                  </a:rPr>
                  <a:t>je </a:t>
                </a:r>
                <a:r>
                  <a:rPr lang="cs-CZ" sz="1800" dirty="0" err="1">
                    <a:latin typeface="+mn-lt"/>
                  </a:rPr>
                  <a:t>Avogadrova</a:t>
                </a:r>
                <a:r>
                  <a:rPr lang="cs-CZ" sz="1800" dirty="0">
                    <a:latin typeface="+mn-lt"/>
                  </a:rPr>
                  <a:t> konstanta. </a:t>
                </a:r>
                <a:r>
                  <a:rPr lang="cs-CZ" sz="1800" dirty="0" smtClean="0">
                    <a:latin typeface="+mn-lt"/>
                  </a:rPr>
                  <a:t> (experimentálně určená)</a:t>
                </a:r>
                <a:endParaRPr 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xmlns="" id="{7EB538AE-358C-4C64-A031-1F4C061C8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770128"/>
                <a:ext cx="8190151" cy="1764201"/>
              </a:xfrm>
              <a:prstGeom prst="rect">
                <a:avLst/>
              </a:prstGeom>
              <a:blipFill rotWithShape="0">
                <a:blip r:embed="rId3"/>
                <a:stretch>
                  <a:fillRect l="-670" t="-1724" r="-1340" b="-4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7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Látkové množství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Vzhledem k velmi malé hmotnosti atomů a molekul se ve fyzice a chemii ukázalo výhodné zavést </a:t>
                </a:r>
                <a:r>
                  <a:rPr lang="cs-CZ" sz="1800" dirty="0">
                    <a:cs typeface="Times New Roman" panose="02020603050405020304" pitchFamily="18" charset="0"/>
                  </a:rPr>
                  <a:t>veličiny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 atomová hmotnost A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a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</a:t>
                </a:r>
                <a:r>
                  <a:rPr lang="cs-CZ" sz="1800" dirty="0">
                    <a:cs typeface="Times New Roman" panose="020206030504050203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molekulová hmotnost </a:t>
                </a:r>
                <a:r>
                  <a:rPr lang="cs-CZ" sz="1800" i="1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i="1" baseline="-250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endParaRPr lang="cs-CZ" sz="1800" i="1" baseline="-25000" dirty="0" smtClean="0">
                  <a:solidFill>
                    <a:srgbClr val="00287D"/>
                  </a:solidFill>
                  <a:cs typeface="Times New Roman" panose="02020603050405020304" pitchFamily="18" charset="0"/>
                </a:endParaRPr>
              </a:p>
              <a:p>
                <a:pPr marL="571500" lvl="2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 smtClean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kde </a:t>
                </a:r>
                <a:r>
                  <a:rPr lang="cs-CZ" sz="18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baseline="-250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(m</a:t>
                </a:r>
                <a:r>
                  <a:rPr lang="cs-CZ" sz="1800" baseline="-250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) je 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klidová hmotnost atomu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(molekuly)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a 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u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atomová hmotnostní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konstanta (jednotka)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, </a:t>
                </a:r>
                <a:r>
                  <a:rPr lang="cs-CZ" sz="1800" dirty="0">
                    <a:cs typeface="Times New Roman" panose="02020603050405020304" pitchFamily="18" charset="0"/>
                  </a:rPr>
                  <a:t>definovaná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jako  1/12 klidové </a:t>
                </a:r>
                <a:r>
                  <a:rPr lang="cs-CZ" sz="1800" dirty="0">
                    <a:cs typeface="Times New Roman" panose="02020603050405020304" pitchFamily="18" charset="0"/>
                  </a:rPr>
                  <a:t>hmotnosti atomu nuklidu uhlíku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cs-CZ" sz="1800" dirty="0" smtClean="0">
                    <a:cs typeface="Times New Roman" panose="02020603050405020304" pitchFamily="18" charset="0"/>
                  </a:rPr>
                  <a:t>. </a:t>
                </a:r>
                <a:r>
                  <a:rPr lang="cs-CZ" sz="1800" dirty="0">
                    <a:cs typeface="Times New Roman" panose="02020603050405020304" pitchFamily="18" charset="0"/>
                  </a:rPr>
                  <a:t>Její přibližná hodnota je m</a:t>
                </a:r>
                <a:r>
                  <a:rPr lang="cs-CZ" sz="1800" baseline="-25000" dirty="0">
                    <a:cs typeface="Times New Roman" panose="02020603050405020304" pitchFamily="18" charset="0"/>
                  </a:rPr>
                  <a:t>u</a:t>
                </a:r>
                <a:r>
                  <a:rPr lang="cs-CZ" sz="1800" dirty="0">
                    <a:cs typeface="Times New Roman" panose="02020603050405020304" pitchFamily="18" charset="0"/>
                  </a:rPr>
                  <a:t> = 1,66.10</a:t>
                </a:r>
                <a:r>
                  <a:rPr lang="cs-CZ" sz="1800" baseline="30000" dirty="0">
                    <a:cs typeface="Times New Roman" panose="02020603050405020304" pitchFamily="18" charset="0"/>
                  </a:rPr>
                  <a:t>-27</a:t>
                </a:r>
                <a:r>
                  <a:rPr lang="cs-CZ" sz="1800" dirty="0">
                    <a:cs typeface="Times New Roman" panose="02020603050405020304" pitchFamily="18" charset="0"/>
                  </a:rPr>
                  <a:t> kg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Relativní </a:t>
                </a:r>
                <a:r>
                  <a:rPr lang="cs-CZ" sz="1800" dirty="0">
                    <a:cs typeface="Times New Roman" panose="02020603050405020304" pitchFamily="18" charset="0"/>
                  </a:rPr>
                  <a:t>molekulová hmotnost je rovna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součtu relativních </a:t>
                </a:r>
                <a:r>
                  <a:rPr lang="cs-CZ" sz="1800" dirty="0">
                    <a:cs typeface="Times New Roman" panose="02020603050405020304" pitchFamily="18" charset="0"/>
                  </a:rPr>
                  <a:t>atomových hmotností všech atomů, které tvoří molekulu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3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Látkové množství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Veličiny, které se vztahují k látkovému množství 1 mol, nazýváme molární veličiny. Mezi nejdůležitější patří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molární hmotnost M </a:t>
                </a:r>
                <a:r>
                  <a:rPr lang="cs-CZ" sz="1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molární objem </a:t>
                </a:r>
                <a:r>
                  <a:rPr lang="cs-CZ" sz="1800" i="1" dirty="0" err="1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 </a:t>
                </a:r>
                <a:endParaRPr lang="cs-CZ" sz="18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cs-CZ" sz="1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Vzhledem k velmi malé hmotnosti atomů a molekul se ve fyzice a chemii ukázalo výhodné zavést </a:t>
                </a:r>
                <a:r>
                  <a:rPr lang="cs-CZ" sz="1800" dirty="0">
                    <a:cs typeface="Times New Roman" panose="02020603050405020304" pitchFamily="18" charset="0"/>
                  </a:rPr>
                  <a:t>veličiny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 atomová hmotnost A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a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</a:t>
                </a:r>
                <a:r>
                  <a:rPr lang="cs-CZ" sz="1800" dirty="0">
                    <a:cs typeface="Times New Roman" panose="020206030504050203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molekulová hmotnost </a:t>
                </a:r>
                <a:r>
                  <a:rPr lang="cs-CZ" sz="1800" i="1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i="1" baseline="-250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endParaRPr lang="cs-CZ" sz="1800" i="1" baseline="-25000" dirty="0" smtClean="0">
                  <a:solidFill>
                    <a:srgbClr val="00287D"/>
                  </a:solidFill>
                  <a:cs typeface="Times New Roman" panose="02020603050405020304" pitchFamily="18" charset="0"/>
                </a:endParaRPr>
              </a:p>
              <a:p>
                <a:pPr marL="571500" lvl="2" algn="just"/>
                <a:endParaRPr lang="cs-CZ" sz="1800" b="1" i="1" dirty="0" smtClean="0">
                  <a:solidFill>
                    <a:srgbClr val="00287D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2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𝑵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cs-CZ" sz="1800" b="1" dirty="0" smtClean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02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pojmy termodynamiky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Stav tělesa </a:t>
            </a:r>
            <a:r>
              <a:rPr lang="cs-CZ" sz="1800" dirty="0" smtClean="0"/>
              <a:t>- 	látková </a:t>
            </a:r>
            <a:r>
              <a:rPr lang="cs-CZ" sz="1800" dirty="0"/>
              <a:t>tělesa mohou mít různý objem, teplotu, tlak, </a:t>
            </a:r>
            <a:r>
              <a:rPr lang="cs-CZ" sz="1800" dirty="0" smtClean="0"/>
              <a:t>různá </a:t>
            </a:r>
          </a:p>
          <a:p>
            <a:pPr marL="400050" lvl="1" indent="0" algn="just">
              <a:buNone/>
            </a:pPr>
            <a:r>
              <a:rPr lang="cs-CZ" sz="1800" dirty="0" smtClean="0"/>
              <a:t>		skupenství, uspořádání částic 	</a:t>
            </a:r>
            <a:r>
              <a:rPr lang="cs-CZ" sz="1400" dirty="0" smtClean="0"/>
              <a:t>(tuha – diamant)</a:t>
            </a:r>
          </a:p>
          <a:p>
            <a:pPr marL="400050" lvl="1" indent="0" algn="just">
              <a:buNone/>
            </a:pPr>
            <a:endParaRPr lang="cs-CZ" sz="1400" dirty="0" smtClean="0"/>
          </a:p>
          <a:p>
            <a:pPr marL="0" lvl="0" indent="0" algn="just">
              <a:buNone/>
            </a:pPr>
            <a:r>
              <a:rPr lang="cs-CZ" sz="1800" dirty="0"/>
              <a:t>Těleso nebo skupinu těles, jejichž stav zkoumáme, </a:t>
            </a:r>
            <a:r>
              <a:rPr lang="cs-CZ" sz="1800" dirty="0" smtClean="0"/>
              <a:t>nazýváme </a:t>
            </a:r>
            <a:r>
              <a:rPr lang="cs-CZ" sz="1800" b="1" i="1" dirty="0">
                <a:solidFill>
                  <a:srgbClr val="00287D"/>
                </a:solidFill>
              </a:rPr>
              <a:t>termodynamická soustava</a:t>
            </a:r>
            <a:r>
              <a:rPr lang="cs-CZ" sz="1800" dirty="0"/>
              <a:t> (stručněji jen </a:t>
            </a:r>
            <a:r>
              <a:rPr lang="cs-CZ" sz="1800" b="1" i="1" dirty="0">
                <a:solidFill>
                  <a:srgbClr val="00287D"/>
                </a:solidFill>
              </a:rPr>
              <a:t>soustava</a:t>
            </a:r>
            <a:r>
              <a:rPr lang="cs-CZ" sz="1800" dirty="0" smtClean="0"/>
              <a:t>).</a:t>
            </a:r>
          </a:p>
          <a:p>
            <a:pPr marL="0" lvl="0" indent="0" algn="just">
              <a:buNone/>
            </a:pPr>
            <a:endParaRPr lang="cs-CZ" sz="1400" dirty="0" smtClean="0"/>
          </a:p>
          <a:p>
            <a:pPr marL="0" lvl="0" indent="0" algn="just">
              <a:buNone/>
            </a:pPr>
            <a:r>
              <a:rPr lang="cs-CZ" sz="1400" dirty="0" smtClean="0"/>
              <a:t>Soustava </a:t>
            </a:r>
            <a:r>
              <a:rPr lang="cs-CZ" sz="1400" dirty="0"/>
              <a:t>je od svého okolí oddělena skutečnými nebo myšlenými stěnami</a:t>
            </a:r>
            <a:r>
              <a:rPr lang="cs-CZ" sz="1400" dirty="0" smtClean="0"/>
              <a:t>. </a:t>
            </a:r>
          </a:p>
          <a:p>
            <a:pPr marL="0" lvl="0" indent="0" algn="just">
              <a:buNone/>
            </a:pPr>
            <a:endParaRPr lang="cs-CZ" sz="1800" dirty="0" smtClean="0"/>
          </a:p>
          <a:p>
            <a:pPr marL="0" lvl="0" indent="0" algn="just">
              <a:buNone/>
            </a:pPr>
            <a:r>
              <a:rPr lang="cs-CZ" sz="1800" dirty="0" smtClean="0"/>
              <a:t>Ostatní </a:t>
            </a:r>
            <a:r>
              <a:rPr lang="cs-CZ" sz="1800" dirty="0"/>
              <a:t>tělesa, která se </a:t>
            </a:r>
            <a:r>
              <a:rPr lang="cs-CZ" sz="1800" dirty="0" smtClean="0"/>
              <a:t>zkoumaným tělesem </a:t>
            </a:r>
            <a:r>
              <a:rPr lang="cs-CZ" sz="1800" dirty="0"/>
              <a:t>interagují tvoří </a:t>
            </a:r>
            <a:r>
              <a:rPr lang="cs-CZ" sz="1800" b="1" i="1" dirty="0">
                <a:solidFill>
                  <a:srgbClr val="00287D"/>
                </a:solidFill>
              </a:rPr>
              <a:t>okolí</a:t>
            </a:r>
            <a:r>
              <a:rPr lang="cs-CZ" sz="1800" dirty="0"/>
              <a:t> termodynamické soustavy. </a:t>
            </a:r>
            <a:endParaRPr lang="cs-CZ" sz="1800" dirty="0" smtClean="0"/>
          </a:p>
          <a:p>
            <a:pPr marL="0" lvl="0" indent="0" algn="just">
              <a:buNone/>
            </a:pPr>
            <a:endParaRPr lang="cs-CZ" sz="1800" dirty="0"/>
          </a:p>
          <a:p>
            <a:pPr marL="0" lvl="0" indent="0" algn="just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Stavové </a:t>
            </a:r>
            <a:r>
              <a:rPr lang="cs-CZ" sz="1800" b="1" i="1" dirty="0" smtClean="0">
                <a:solidFill>
                  <a:srgbClr val="00287D"/>
                </a:solidFill>
              </a:rPr>
              <a:t>veličiny </a:t>
            </a:r>
            <a:r>
              <a:rPr lang="cs-CZ" sz="1800" dirty="0" smtClean="0"/>
              <a:t>– určují stav soustavy: </a:t>
            </a:r>
            <a:r>
              <a:rPr lang="cs-CZ" sz="1800" dirty="0"/>
              <a:t>tlak, teplota, objem nebo energie</a:t>
            </a:r>
            <a:r>
              <a:rPr lang="cs-CZ" sz="1800" dirty="0" smtClean="0"/>
              <a:t>.</a:t>
            </a:r>
          </a:p>
          <a:p>
            <a:pPr marL="0" lvl="0" indent="0" algn="just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5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pojmy termodynamiky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08569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Izolovaná soustava </a:t>
            </a:r>
            <a:r>
              <a:rPr lang="cs-CZ" sz="1800" dirty="0" smtClean="0"/>
              <a:t>-	nedochází </a:t>
            </a:r>
            <a:r>
              <a:rPr lang="cs-CZ" sz="1800" dirty="0"/>
              <a:t>k výměně </a:t>
            </a:r>
            <a:r>
              <a:rPr lang="cs-CZ" sz="1800" dirty="0" smtClean="0"/>
              <a:t>energie s okolím, její </a:t>
            </a:r>
            <a:r>
              <a:rPr lang="cs-CZ" sz="1800" dirty="0"/>
              <a:t>chemické </a:t>
            </a:r>
            <a:r>
              <a:rPr lang="cs-CZ" sz="1800" dirty="0" smtClean="0"/>
              <a:t>			složení </a:t>
            </a:r>
            <a:r>
              <a:rPr lang="cs-CZ" sz="1800" dirty="0"/>
              <a:t>a hmotnost (počet částic) se nemění</a:t>
            </a:r>
            <a:r>
              <a:rPr lang="cs-CZ" sz="1800" b="1" i="1" dirty="0" smtClean="0">
                <a:solidFill>
                  <a:srgbClr val="00287D"/>
                </a:solidFill>
              </a:rPr>
              <a:t>.</a:t>
            </a:r>
          </a:p>
          <a:p>
            <a:pPr marL="0" indent="0" algn="just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0" indent="0" algn="just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Rovnovážný </a:t>
            </a:r>
            <a:r>
              <a:rPr lang="cs-CZ" sz="1800" b="1" i="1" dirty="0">
                <a:solidFill>
                  <a:srgbClr val="00287D"/>
                </a:solidFill>
              </a:rPr>
              <a:t>stav </a:t>
            </a:r>
            <a:r>
              <a:rPr lang="cs-CZ" sz="1800" b="1" i="1" dirty="0" smtClean="0">
                <a:solidFill>
                  <a:srgbClr val="00287D"/>
                </a:solidFill>
              </a:rPr>
              <a:t>soustavy </a:t>
            </a:r>
            <a:r>
              <a:rPr lang="cs-CZ" sz="1800" dirty="0" smtClean="0"/>
              <a:t>- Ponecháme-li </a:t>
            </a:r>
            <a:r>
              <a:rPr lang="cs-CZ" sz="1800" dirty="0"/>
              <a:t>soustavu od </a:t>
            </a:r>
            <a:r>
              <a:rPr lang="cs-CZ" sz="1800" dirty="0" smtClean="0"/>
              <a:t>určitého okamžiku    v </a:t>
            </a:r>
            <a:r>
              <a:rPr lang="cs-CZ" sz="1800" dirty="0"/>
              <a:t>neměnných vnějších podmínkách, pak po určité době přejde samovolně do</a:t>
            </a:r>
          </a:p>
          <a:p>
            <a:pPr marL="0" indent="0" algn="just">
              <a:buNone/>
            </a:pPr>
            <a:r>
              <a:rPr lang="cs-CZ" sz="1800" dirty="0"/>
              <a:t>rovnovážného stavu a v tomto stavu setrvává, pokud zůstanou tyto podmínky zachovány.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287D"/>
                </a:solidFill>
              </a:rPr>
              <a:t>V </a:t>
            </a:r>
            <a:r>
              <a:rPr lang="cs-CZ" sz="1800" dirty="0">
                <a:solidFill>
                  <a:srgbClr val="00287D"/>
                </a:solidFill>
              </a:rPr>
              <a:t>rovnovážném stavu </a:t>
            </a:r>
            <a:r>
              <a:rPr lang="cs-CZ" sz="1800" dirty="0"/>
              <a:t>zůstávají</a:t>
            </a:r>
            <a:r>
              <a:rPr lang="cs-CZ" sz="1800" dirty="0">
                <a:solidFill>
                  <a:srgbClr val="00287D"/>
                </a:solidFill>
              </a:rPr>
              <a:t> stavové veličiny konstantní </a:t>
            </a:r>
            <a:r>
              <a:rPr lang="cs-CZ" sz="1800" dirty="0" smtClean="0">
                <a:solidFill>
                  <a:srgbClr val="00287D"/>
                </a:solidFill>
              </a:rPr>
              <a:t>= </a:t>
            </a:r>
            <a:r>
              <a:rPr lang="cs-CZ" sz="1800" dirty="0"/>
              <a:t>na soustavě v rovnovážném stavu se nedají pozorovat </a:t>
            </a:r>
            <a:r>
              <a:rPr lang="cs-CZ" sz="1800" dirty="0">
                <a:solidFill>
                  <a:srgbClr val="00287D"/>
                </a:solidFill>
              </a:rPr>
              <a:t>žádné makroskopické změny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 algn="just">
              <a:buNone/>
            </a:pPr>
            <a:r>
              <a:rPr lang="cs-CZ" sz="1800" i="1" dirty="0">
                <a:solidFill>
                  <a:srgbClr val="C00000"/>
                </a:solidFill>
              </a:rPr>
              <a:t>Přitom se ale všechny molekuly neustále pohybují </a:t>
            </a:r>
            <a:r>
              <a:rPr lang="cs-CZ" sz="1800" i="1" dirty="0" smtClean="0">
                <a:solidFill>
                  <a:srgbClr val="C0000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cs-CZ" sz="1800" b="1" i="1" dirty="0" err="1" smtClean="0">
                <a:solidFill>
                  <a:srgbClr val="00287D"/>
                </a:solidFill>
              </a:rPr>
              <a:t>Makrostav</a:t>
            </a:r>
            <a:r>
              <a:rPr lang="cs-CZ" sz="1800" dirty="0" smtClean="0"/>
              <a:t> </a:t>
            </a:r>
            <a:r>
              <a:rPr lang="cs-CZ" sz="1800" dirty="0"/>
              <a:t>se dá realizovat při velkém počtu částic v soustavě </a:t>
            </a:r>
            <a:r>
              <a:rPr lang="cs-CZ" sz="1800" dirty="0" smtClean="0"/>
              <a:t>určitým počtem </a:t>
            </a:r>
            <a:r>
              <a:rPr lang="cs-CZ" sz="1800" b="1" i="1" dirty="0" err="1">
                <a:solidFill>
                  <a:srgbClr val="00287D"/>
                </a:solidFill>
              </a:rPr>
              <a:t>mikrostavů</a:t>
            </a:r>
            <a:r>
              <a:rPr lang="cs-CZ" sz="1800" dirty="0"/>
              <a:t>, které odpovídají daným rozdělením molekul uvnitř nádoby</a:t>
            </a:r>
            <a:r>
              <a:rPr lang="cs-CZ" sz="1800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3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pojmy termodynamiky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08569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/>
              <a:t>Počet </a:t>
            </a:r>
            <a:r>
              <a:rPr lang="cs-CZ" sz="1800" dirty="0" err="1"/>
              <a:t>mikrostavů</a:t>
            </a:r>
            <a:r>
              <a:rPr lang="cs-CZ" sz="1800" dirty="0"/>
              <a:t> určujících daný </a:t>
            </a:r>
            <a:r>
              <a:rPr lang="cs-CZ" sz="1800" dirty="0" err="1"/>
              <a:t>makrostav</a:t>
            </a:r>
            <a:r>
              <a:rPr lang="cs-CZ" sz="1800" dirty="0"/>
              <a:t> určuje </a:t>
            </a:r>
            <a:r>
              <a:rPr lang="cs-CZ" sz="1800" dirty="0">
                <a:solidFill>
                  <a:srgbClr val="00287D"/>
                </a:solidFill>
              </a:rPr>
              <a:t>pravděpodobnost výskytu </a:t>
            </a:r>
            <a:r>
              <a:rPr lang="cs-CZ" sz="1800" dirty="0" err="1">
                <a:solidFill>
                  <a:srgbClr val="00287D"/>
                </a:solidFill>
              </a:rPr>
              <a:t>makrostavu</a:t>
            </a:r>
            <a:r>
              <a:rPr lang="cs-CZ" sz="1800" dirty="0" smtClean="0">
                <a:solidFill>
                  <a:srgbClr val="00287D"/>
                </a:solidFill>
              </a:rPr>
              <a:t>.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 algn="just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Rovnovážný </a:t>
            </a:r>
            <a:r>
              <a:rPr lang="cs-CZ" sz="1800" b="1" i="1" dirty="0">
                <a:solidFill>
                  <a:srgbClr val="00287D"/>
                </a:solidFill>
              </a:rPr>
              <a:t>stav soustavy </a:t>
            </a:r>
            <a:r>
              <a:rPr lang="cs-CZ" sz="1800" dirty="0"/>
              <a:t>je </a:t>
            </a:r>
            <a:r>
              <a:rPr lang="cs-CZ" sz="1800" dirty="0" smtClean="0"/>
              <a:t>při neproměnných </a:t>
            </a:r>
            <a:r>
              <a:rPr lang="cs-CZ" sz="1800" dirty="0"/>
              <a:t>vnějších podmínkách stavem s </a:t>
            </a:r>
            <a:r>
              <a:rPr lang="cs-CZ" sz="1800" b="1" i="1" dirty="0">
                <a:solidFill>
                  <a:srgbClr val="00287D"/>
                </a:solidFill>
              </a:rPr>
              <a:t>největší pravděpodobností </a:t>
            </a:r>
            <a:r>
              <a:rPr lang="cs-CZ" sz="1800" b="1" i="1" dirty="0" smtClean="0">
                <a:solidFill>
                  <a:srgbClr val="00287D"/>
                </a:solidFill>
              </a:rPr>
              <a:t>výskytu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0" indent="0" algn="just">
              <a:buNone/>
            </a:pPr>
            <a:r>
              <a:rPr lang="cs-CZ" sz="1800" dirty="0" smtClean="0"/>
              <a:t>Probíhá-li </a:t>
            </a:r>
            <a:r>
              <a:rPr lang="cs-CZ" sz="1800" dirty="0"/>
              <a:t>určitý děj tak, že soustava při tomto ději prochází řadou na sebe </a:t>
            </a:r>
            <a:r>
              <a:rPr lang="cs-CZ" sz="1800" dirty="0" smtClean="0"/>
              <a:t>navazujících rovnovážných </a:t>
            </a:r>
            <a:r>
              <a:rPr lang="cs-CZ" sz="1800" dirty="0"/>
              <a:t>stavů, pak tento děj nazýváme </a:t>
            </a:r>
            <a:r>
              <a:rPr lang="cs-CZ" sz="1800" b="1" i="1" dirty="0">
                <a:solidFill>
                  <a:srgbClr val="00287D"/>
                </a:solidFill>
              </a:rPr>
              <a:t>rovnovážný děj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 algn="just">
              <a:buNone/>
            </a:pPr>
            <a:endParaRPr lang="cs-CZ" sz="1800" dirty="0" smtClean="0"/>
          </a:p>
          <a:p>
            <a:pPr marL="0" indent="0" algn="just">
              <a:buNone/>
            </a:pPr>
            <a:r>
              <a:rPr lang="cs-CZ" sz="1800" dirty="0">
                <a:solidFill>
                  <a:srgbClr val="00287D"/>
                </a:solidFill>
              </a:rPr>
              <a:t>Skutečné děje </a:t>
            </a:r>
            <a:r>
              <a:rPr lang="cs-CZ" sz="1800" dirty="0" smtClean="0">
                <a:solidFill>
                  <a:srgbClr val="00287D"/>
                </a:solidFill>
              </a:rPr>
              <a:t>jsou nerovnovážnými ději.  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44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Dvě izolovaná tělesa (termodynamické </a:t>
            </a:r>
            <a:r>
              <a:rPr lang="cs-CZ" sz="1800" dirty="0"/>
              <a:t>soustavy), která jsou </a:t>
            </a:r>
            <a:r>
              <a:rPr lang="cs-CZ" sz="1800" dirty="0" smtClean="0"/>
              <a:t>v </a:t>
            </a:r>
            <a:r>
              <a:rPr lang="cs-CZ" sz="1800" dirty="0"/>
              <a:t>určitých </a:t>
            </a:r>
            <a:r>
              <a:rPr lang="cs-CZ" sz="1800" dirty="0" smtClean="0"/>
              <a:t>rovnovážných stavech, </a:t>
            </a:r>
            <a:r>
              <a:rPr lang="cs-CZ" sz="1800" dirty="0"/>
              <a:t>uvedeme do vzájemného </a:t>
            </a:r>
            <a:r>
              <a:rPr lang="cs-CZ" sz="1800" dirty="0" smtClean="0"/>
              <a:t>styku.</a:t>
            </a:r>
          </a:p>
          <a:p>
            <a:pPr marL="0" indent="0">
              <a:buNone/>
            </a:pPr>
            <a:r>
              <a:rPr lang="cs-CZ" sz="1800" dirty="0" smtClean="0"/>
              <a:t>	původní </a:t>
            </a:r>
            <a:r>
              <a:rPr lang="cs-CZ" sz="1800" dirty="0"/>
              <a:t>rovnovážné stavy nezmění, pak jim přisoudíme </a:t>
            </a:r>
            <a:r>
              <a:rPr lang="cs-CZ" sz="1800" dirty="0" smtClean="0"/>
              <a:t>tutéž teplotu.</a:t>
            </a:r>
          </a:p>
          <a:p>
            <a:pPr marL="0" indent="0">
              <a:buNone/>
            </a:pPr>
            <a:r>
              <a:rPr lang="cs-CZ" sz="1800" dirty="0" smtClean="0"/>
              <a:t>	původní </a:t>
            </a:r>
            <a:r>
              <a:rPr lang="cs-CZ" sz="1800" dirty="0"/>
              <a:t>rovnovážné stavy změní a pak říkáme, že na </a:t>
            </a:r>
            <a:r>
              <a:rPr lang="cs-CZ" sz="1800" dirty="0" smtClean="0"/>
              <a:t>	počátku </a:t>
            </a:r>
            <a:r>
              <a:rPr lang="cs-CZ" sz="1800" dirty="0"/>
              <a:t>děje </a:t>
            </a:r>
            <a:r>
              <a:rPr lang="cs-CZ" sz="1800" dirty="0" smtClean="0"/>
              <a:t>	měla </a:t>
            </a:r>
            <a:r>
              <a:rPr lang="cs-CZ" sz="1800" dirty="0"/>
              <a:t>tělesa </a:t>
            </a:r>
            <a:r>
              <a:rPr lang="cs-CZ" sz="1800" dirty="0" smtClean="0"/>
              <a:t>různé teploty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Po </a:t>
            </a:r>
            <a:r>
              <a:rPr lang="cs-CZ" sz="1800" dirty="0"/>
              <a:t>určité době </a:t>
            </a:r>
            <a:r>
              <a:rPr lang="cs-CZ" sz="1800" dirty="0" smtClean="0"/>
              <a:t>samovolně </a:t>
            </a:r>
            <a:r>
              <a:rPr lang="cs-CZ" sz="1800" dirty="0"/>
              <a:t>přejdou do nových rovnovážných </a:t>
            </a:r>
            <a:r>
              <a:rPr lang="cs-CZ" sz="1800" dirty="0" smtClean="0"/>
              <a:t>stavů, 	charakterizovaných stejnou </a:t>
            </a:r>
            <a:r>
              <a:rPr lang="cs-CZ" sz="1800" dirty="0"/>
              <a:t>teplotou</a:t>
            </a:r>
            <a:r>
              <a:rPr lang="cs-CZ" sz="1800" dirty="0" smtClean="0"/>
              <a:t>.   </a:t>
            </a:r>
            <a:endParaRPr lang="cs-CZ" sz="1800" dirty="0"/>
          </a:p>
          <a:p>
            <a:pPr marL="400050" lvl="1" indent="0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Teplota je stavovou veličinou charakterizující stav </a:t>
            </a:r>
            <a:r>
              <a:rPr lang="cs-CZ" sz="1800" b="1" i="1" dirty="0">
                <a:solidFill>
                  <a:srgbClr val="00287D"/>
                </a:solidFill>
              </a:rPr>
              <a:t>tepelné rovnováhy </a:t>
            </a:r>
            <a:r>
              <a:rPr lang="cs-CZ" sz="1800" dirty="0"/>
              <a:t>soustavy. </a:t>
            </a:r>
            <a:endParaRPr lang="cs-CZ" sz="1800" dirty="0" smtClean="0"/>
          </a:p>
          <a:p>
            <a:pPr marL="0" indent="0">
              <a:buNone/>
            </a:pPr>
            <a:r>
              <a:rPr lang="cs-CZ" sz="1600" dirty="0" smtClean="0"/>
              <a:t>Všechny </a:t>
            </a:r>
            <a:r>
              <a:rPr lang="cs-CZ" sz="1600" dirty="0"/>
              <a:t>části </a:t>
            </a:r>
            <a:r>
              <a:rPr lang="cs-CZ" sz="1600" dirty="0" smtClean="0"/>
              <a:t>izolované soustavy </a:t>
            </a:r>
            <a:r>
              <a:rPr lang="cs-CZ" sz="1600" dirty="0"/>
              <a:t>mají </a:t>
            </a:r>
            <a:r>
              <a:rPr lang="cs-CZ" sz="1600" dirty="0" smtClean="0"/>
              <a:t>stejnou teplotu</a:t>
            </a:r>
            <a:r>
              <a:rPr lang="cs-CZ" sz="1600" dirty="0"/>
              <a:t>. Teplota </a:t>
            </a:r>
            <a:r>
              <a:rPr lang="cs-CZ" sz="1600" dirty="0" smtClean="0"/>
              <a:t>není </a:t>
            </a:r>
            <a:r>
              <a:rPr lang="cs-CZ" sz="1600" dirty="0"/>
              <a:t>aditivní veličinou (teplota soustavy není rovna součtu </a:t>
            </a:r>
            <a:r>
              <a:rPr lang="cs-CZ" sz="1600" dirty="0" smtClean="0"/>
              <a:t>teplot jednotlivých </a:t>
            </a:r>
            <a:r>
              <a:rPr lang="cs-CZ" sz="1600" dirty="0"/>
              <a:t>částí </a:t>
            </a:r>
            <a:r>
              <a:rPr lang="cs-CZ" sz="1600" dirty="0" smtClean="0"/>
              <a:t>soustavy</a:t>
            </a:r>
            <a:r>
              <a:rPr lang="cs-CZ" sz="1600" dirty="0"/>
              <a:t>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BF486F8-2549-4271-9688-3D0DF5FA4991}"/>
              </a:ext>
            </a:extLst>
          </p:cNvPr>
          <p:cNvSpPr/>
          <p:nvPr/>
        </p:nvSpPr>
        <p:spPr>
          <a:xfrm>
            <a:off x="509589" y="4184892"/>
            <a:ext cx="69834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Tělesům, která jsou při vzájemném styku v rovnovážném stavu přisuzujeme </a:t>
            </a:r>
            <a:r>
              <a:rPr lang="cs-CZ" sz="1800" b="1" dirty="0" smtClean="0">
                <a:latin typeface="+mn-lt"/>
              </a:rPr>
              <a:t>stejnou teplotu</a:t>
            </a:r>
            <a:r>
              <a:rPr lang="cs-CZ" sz="1800" b="1" dirty="0">
                <a:latin typeface="+mn-lt"/>
              </a:rPr>
              <a:t>.</a:t>
            </a:r>
          </a:p>
        </p:txBody>
      </p:sp>
      <p:sp>
        <p:nvSpPr>
          <p:cNvPr id="6" name="Šipka doprava 5"/>
          <p:cNvSpPr/>
          <p:nvPr/>
        </p:nvSpPr>
        <p:spPr bwMode="auto">
          <a:xfrm>
            <a:off x="509589" y="2633472"/>
            <a:ext cx="779715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9" y="2977038"/>
            <a:ext cx="798645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Stav tepelné rovnováhy je tranzitivní. </a:t>
            </a: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Jsou-li tělesa </a:t>
            </a:r>
            <a:r>
              <a:rPr lang="cs-CZ" sz="1400" dirty="0"/>
              <a:t>A </a:t>
            </a:r>
            <a:r>
              <a:rPr lang="cs-CZ" sz="1400" dirty="0" err="1"/>
              <a:t>a</a:t>
            </a:r>
            <a:r>
              <a:rPr lang="cs-CZ" sz="1400" dirty="0"/>
              <a:t> B ve </a:t>
            </a:r>
            <a:r>
              <a:rPr lang="cs-CZ" sz="1400" dirty="0" smtClean="0"/>
              <a:t>vzájemné tepelné </a:t>
            </a:r>
            <a:r>
              <a:rPr lang="cs-CZ" sz="1400" dirty="0"/>
              <a:t>rovnováze a současně tělesa B a C ve vzájemné tepelné rovnováze, jsou také tělesa A </a:t>
            </a:r>
            <a:r>
              <a:rPr lang="cs-CZ" sz="1400" dirty="0" err="1" smtClean="0"/>
              <a:t>a</a:t>
            </a:r>
            <a:r>
              <a:rPr lang="cs-CZ" sz="1400" dirty="0" smtClean="0"/>
              <a:t> C </a:t>
            </a:r>
            <a:r>
              <a:rPr lang="cs-CZ" sz="1400" dirty="0"/>
              <a:t>ve vzájemné tepelné rovnováze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dirty="0" smtClean="0"/>
              <a:t>Do </a:t>
            </a:r>
            <a:r>
              <a:rPr lang="cs-CZ" sz="1800" dirty="0"/>
              <a:t>vzájemného styku uvedeme těleso</a:t>
            </a:r>
            <a:r>
              <a:rPr lang="cs-CZ" sz="1800" dirty="0" smtClean="0"/>
              <a:t>, jehož </a:t>
            </a:r>
            <a:r>
              <a:rPr lang="cs-CZ" sz="1800" dirty="0"/>
              <a:t>teplotu měříme a těleso srovnávací – </a:t>
            </a:r>
            <a:r>
              <a:rPr lang="cs-CZ" sz="1800" b="1" i="1" dirty="0">
                <a:solidFill>
                  <a:srgbClr val="00287D"/>
                </a:solidFill>
              </a:rPr>
              <a:t>teploměr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Po </a:t>
            </a:r>
            <a:r>
              <a:rPr lang="cs-CZ" sz="1800" dirty="0"/>
              <a:t>vytvoření rovnovážného stavu </a:t>
            </a:r>
            <a:r>
              <a:rPr lang="cs-CZ" sz="1800" dirty="0" smtClean="0"/>
              <a:t>je teplota </a:t>
            </a:r>
            <a:r>
              <a:rPr lang="cs-CZ" sz="1800" dirty="0"/>
              <a:t>tělesa stejná jako teplota teploměru.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Přitom </a:t>
            </a:r>
            <a:r>
              <a:rPr lang="cs-CZ" sz="1400" dirty="0"/>
              <a:t>předpokládáme, že při vyrovnávání </a:t>
            </a:r>
            <a:r>
              <a:rPr lang="cs-CZ" sz="1400" dirty="0" smtClean="0"/>
              <a:t>teplot tělesa </a:t>
            </a:r>
            <a:r>
              <a:rPr lang="cs-CZ" sz="1400" dirty="0"/>
              <a:t>a teploměru se teplota tělesa příliš nezmění, takže teploměr i po vytvoření </a:t>
            </a:r>
            <a:r>
              <a:rPr lang="cs-CZ" sz="1400" dirty="0" smtClean="0"/>
              <a:t>rovnovážného stavu </a:t>
            </a:r>
            <a:r>
              <a:rPr lang="cs-CZ" sz="1400" dirty="0"/>
              <a:t>udává původní teplotu tělesa.</a:t>
            </a:r>
            <a:r>
              <a:rPr lang="cs-CZ" sz="1800" dirty="0"/>
              <a:t>	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K </a:t>
            </a:r>
            <a:r>
              <a:rPr lang="cs-CZ" sz="1800" i="1" dirty="0">
                <a:solidFill>
                  <a:srgbClr val="00287D"/>
                </a:solidFill>
              </a:rPr>
              <a:t>měření teploty je </a:t>
            </a:r>
            <a:r>
              <a:rPr lang="cs-CZ" sz="1800" i="1" dirty="0" smtClean="0">
                <a:solidFill>
                  <a:srgbClr val="00287D"/>
                </a:solidFill>
              </a:rPr>
              <a:t>potřeba </a:t>
            </a:r>
            <a:r>
              <a:rPr lang="cs-CZ" sz="1800" i="1" dirty="0">
                <a:solidFill>
                  <a:srgbClr val="00287D"/>
                </a:solidFill>
              </a:rPr>
              <a:t>sestrojit teplotní stupnici a stanovit jednotku teploty.</a:t>
            </a: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81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V denní praxi používáme k měření </a:t>
            </a:r>
            <a:r>
              <a:rPr lang="cs-CZ" sz="1800" i="1" dirty="0">
                <a:solidFill>
                  <a:srgbClr val="00287D"/>
                </a:solidFill>
              </a:rPr>
              <a:t>Celsiovu </a:t>
            </a:r>
            <a:r>
              <a:rPr lang="cs-CZ" sz="1800" i="1" dirty="0" smtClean="0">
                <a:solidFill>
                  <a:srgbClr val="00287D"/>
                </a:solidFill>
              </a:rPr>
              <a:t>teplotní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stupnici</a:t>
            </a:r>
            <a:r>
              <a:rPr lang="cs-CZ" sz="1800" dirty="0"/>
              <a:t>, která má dvě základní </a:t>
            </a:r>
            <a:r>
              <a:rPr lang="cs-CZ" sz="1800" dirty="0" smtClean="0"/>
              <a:t>teploty:</a:t>
            </a:r>
            <a:endParaRPr lang="cs-CZ" sz="1800" dirty="0"/>
          </a:p>
          <a:p>
            <a:pPr>
              <a:buFont typeface="+mj-lt"/>
              <a:buAutoNum type="arabicPeriod"/>
            </a:pPr>
            <a:r>
              <a:rPr lang="cs-CZ" sz="1400" dirty="0"/>
              <a:t>Rovnovážnému stavu vody a jejího ledu za normálního tlaku </a:t>
            </a:r>
            <a:endParaRPr lang="cs-CZ" sz="1400" dirty="0" smtClean="0"/>
          </a:p>
          <a:p>
            <a:pPr marL="400050" lvl="1" indent="0">
              <a:buNone/>
            </a:pPr>
            <a:r>
              <a:rPr lang="cs-CZ" sz="1400" dirty="0" smtClean="0"/>
              <a:t>(</a:t>
            </a:r>
            <a:r>
              <a:rPr lang="cs-CZ" sz="1400" dirty="0"/>
              <a:t>tj. tlaku 1,01325.105 Pa</a:t>
            </a:r>
            <a:r>
              <a:rPr lang="cs-CZ" sz="1400" dirty="0" smtClean="0"/>
              <a:t>) přiřazujeme </a:t>
            </a:r>
            <a:r>
              <a:rPr lang="cs-CZ" sz="1400" dirty="0"/>
              <a:t>dohodou teplotu 0 </a:t>
            </a:r>
            <a:r>
              <a:rPr lang="cs-CZ" sz="1400" dirty="0" smtClean="0"/>
              <a:t>°C.</a:t>
            </a:r>
          </a:p>
          <a:p>
            <a:pPr marL="400050" lvl="1" indent="0">
              <a:buNone/>
            </a:pP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dirty="0" smtClean="0"/>
              <a:t>Podobně </a:t>
            </a:r>
            <a:r>
              <a:rPr lang="cs-CZ" sz="1400" dirty="0"/>
              <a:t>rovnovážnému stavu vody a její syté páry </a:t>
            </a:r>
            <a:r>
              <a:rPr lang="cs-CZ" sz="1400" dirty="0" smtClean="0"/>
              <a:t>za normálního</a:t>
            </a:r>
          </a:p>
          <a:p>
            <a:pPr marL="400050" lvl="1" indent="0">
              <a:buNone/>
            </a:pPr>
            <a:r>
              <a:rPr lang="cs-CZ" sz="1400" dirty="0" smtClean="0"/>
              <a:t>tlaku </a:t>
            </a:r>
            <a:r>
              <a:rPr lang="cs-CZ" sz="1400" dirty="0"/>
              <a:t>přiřazujeme teplotu 100 </a:t>
            </a:r>
            <a:r>
              <a:rPr lang="cs-CZ" sz="1400" dirty="0" smtClean="0"/>
              <a:t>°C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Mezi </a:t>
            </a:r>
            <a:r>
              <a:rPr lang="cs-CZ" sz="1800" dirty="0"/>
              <a:t>těmito teplotami je stupnice rozdělena </a:t>
            </a:r>
            <a:r>
              <a:rPr lang="cs-CZ" sz="1800" dirty="0" smtClean="0"/>
              <a:t>na 100</a:t>
            </a:r>
          </a:p>
          <a:p>
            <a:pPr marL="0" indent="0">
              <a:buNone/>
            </a:pPr>
            <a:r>
              <a:rPr lang="cs-CZ" sz="1800" dirty="0" smtClean="0"/>
              <a:t>stejných </a:t>
            </a:r>
            <a:r>
              <a:rPr lang="cs-CZ" sz="1800" dirty="0"/>
              <a:t>dílků. Jeden </a:t>
            </a:r>
            <a:r>
              <a:rPr lang="cs-CZ" sz="1800" dirty="0" smtClean="0"/>
              <a:t>dílek </a:t>
            </a:r>
            <a:r>
              <a:rPr lang="cs-CZ" sz="1800" dirty="0"/>
              <a:t>odpovídá </a:t>
            </a:r>
            <a:r>
              <a:rPr lang="cs-CZ" sz="1800" dirty="0" smtClean="0"/>
              <a:t>1°C.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Na základě změny </a:t>
            </a:r>
            <a:r>
              <a:rPr lang="cs-CZ" sz="1800" dirty="0"/>
              <a:t>objemu kapaliny v teploměru měříme pomocí této stupnice </a:t>
            </a:r>
            <a:r>
              <a:rPr lang="cs-CZ" sz="1800" i="1" dirty="0">
                <a:solidFill>
                  <a:srgbClr val="00287D"/>
                </a:solidFill>
              </a:rPr>
              <a:t>Celsiovu teplotu </a:t>
            </a:r>
            <a:r>
              <a:rPr lang="cs-CZ" sz="1800" i="1" dirty="0" smtClean="0">
                <a:solidFill>
                  <a:srgbClr val="00287D"/>
                </a:solidFill>
              </a:rPr>
              <a:t>t.</a:t>
            </a: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400" dirty="0"/>
              <a:t>Kapalinovými teploměry lze měřit teplotu </a:t>
            </a:r>
            <a:r>
              <a:rPr lang="cs-CZ" sz="1400" dirty="0" smtClean="0"/>
              <a:t>jen v </a:t>
            </a:r>
            <a:r>
              <a:rPr lang="cs-CZ" sz="1400" dirty="0"/>
              <a:t>jistém teplotním intervalu.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err="1" smtClean="0"/>
              <a:t>Hg</a:t>
            </a:r>
            <a:r>
              <a:rPr lang="cs-CZ" sz="1400" dirty="0" smtClean="0"/>
              <a:t>:  </a:t>
            </a:r>
            <a:r>
              <a:rPr lang="cs-CZ" sz="1400" dirty="0"/>
              <a:t>od -</a:t>
            </a:r>
            <a:r>
              <a:rPr lang="cs-CZ" sz="1400" dirty="0" smtClean="0"/>
              <a:t>39 °C </a:t>
            </a:r>
            <a:r>
              <a:rPr lang="cs-CZ" sz="1400" dirty="0"/>
              <a:t>do </a:t>
            </a:r>
            <a:r>
              <a:rPr lang="cs-CZ" sz="1400" dirty="0" smtClean="0"/>
              <a:t>357 °C, lihový: </a:t>
            </a:r>
            <a:r>
              <a:rPr lang="cs-CZ" sz="1400" dirty="0"/>
              <a:t>od -114 </a:t>
            </a:r>
            <a:r>
              <a:rPr lang="cs-CZ" sz="1400" dirty="0" smtClean="0"/>
              <a:t>°C </a:t>
            </a:r>
            <a:r>
              <a:rPr lang="cs-CZ" sz="1400" dirty="0"/>
              <a:t>do 78 </a:t>
            </a:r>
            <a:r>
              <a:rPr lang="cs-CZ" sz="1400" dirty="0" smtClean="0"/>
              <a:t>°C.</a:t>
            </a:r>
          </a:p>
          <a:p>
            <a:pPr marL="0" indent="0">
              <a:buNone/>
            </a:pPr>
            <a:r>
              <a:rPr lang="cs-CZ" sz="1400" dirty="0" smtClean="0"/>
              <a:t>Vyšší </a:t>
            </a:r>
            <a:r>
              <a:rPr lang="cs-CZ" sz="1400" dirty="0"/>
              <a:t>teploty se měří pomocí </a:t>
            </a:r>
            <a:r>
              <a:rPr lang="cs-CZ" sz="1400" dirty="0" smtClean="0"/>
              <a:t>teploměrů odporových</a:t>
            </a:r>
            <a:r>
              <a:rPr lang="cs-CZ" sz="1400" dirty="0"/>
              <a:t>, termočlánků a pyrometrů. Pro měření velmi nízkých teplot se používají </a:t>
            </a:r>
            <a:r>
              <a:rPr lang="cs-CZ" sz="1400" dirty="0" smtClean="0"/>
              <a:t>odporové nebo </a:t>
            </a:r>
            <a:r>
              <a:rPr lang="cs-CZ" sz="1400" dirty="0"/>
              <a:t>magnetické teploměry.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644" y="1901826"/>
            <a:ext cx="2612096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Termika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Zabývá se </a:t>
            </a:r>
            <a:r>
              <a:rPr lang="cs-CZ" sz="1800" b="1" dirty="0">
                <a:solidFill>
                  <a:srgbClr val="C00000"/>
                </a:solidFill>
              </a:rPr>
              <a:t>zkoumáním tepelných vlastností </a:t>
            </a:r>
            <a:r>
              <a:rPr lang="cs-CZ" sz="1800" b="1" dirty="0" smtClean="0">
                <a:solidFill>
                  <a:srgbClr val="C00000"/>
                </a:solidFill>
              </a:rPr>
              <a:t>látek.</a:t>
            </a:r>
          </a:p>
          <a:p>
            <a:pPr marL="0" indent="0" algn="ctr">
              <a:buNone/>
            </a:pPr>
            <a:endParaRPr lang="cs-CZ" sz="1800" dirty="0"/>
          </a:p>
          <a:p>
            <a:pPr algn="just"/>
            <a:r>
              <a:rPr lang="cs-CZ" sz="1800" b="1" dirty="0" smtClean="0">
                <a:solidFill>
                  <a:srgbClr val="00287D"/>
                </a:solidFill>
              </a:rPr>
              <a:t>Termodynamika</a:t>
            </a:r>
            <a:r>
              <a:rPr lang="cs-CZ" sz="1800" dirty="0" smtClean="0"/>
              <a:t> zkoumá chování látek na základě popisu jevů, z měření veličin, ZZE pro tepelné děje, </a:t>
            </a:r>
            <a:r>
              <a:rPr lang="cs-CZ" sz="1800" dirty="0" smtClean="0">
                <a:solidFill>
                  <a:srgbClr val="FF0000"/>
                </a:solidFill>
              </a:rPr>
              <a:t>bez detailní znalosti vnitřní struktury látek       </a:t>
            </a:r>
            <a:r>
              <a:rPr lang="cs-CZ" sz="1800" dirty="0" smtClean="0"/>
              <a:t>(= termodynamická metoda; spojité rozložení).</a:t>
            </a:r>
          </a:p>
          <a:p>
            <a:pPr algn="just"/>
            <a:r>
              <a:rPr lang="cs-CZ" sz="1800" b="1" dirty="0" smtClean="0">
                <a:solidFill>
                  <a:srgbClr val="00287D"/>
                </a:solidFill>
              </a:rPr>
              <a:t>Molekulová</a:t>
            </a:r>
            <a:r>
              <a:rPr lang="cs-CZ" sz="1800" dirty="0" smtClean="0"/>
              <a:t> a následně </a:t>
            </a:r>
            <a:r>
              <a:rPr lang="cs-CZ" sz="1800" b="1" dirty="0" smtClean="0">
                <a:solidFill>
                  <a:srgbClr val="00287D"/>
                </a:solidFill>
              </a:rPr>
              <a:t>statistická fyzika vychází </a:t>
            </a:r>
            <a:r>
              <a:rPr lang="cs-CZ" sz="1800" dirty="0" smtClean="0"/>
              <a:t>z vnitřní </a:t>
            </a:r>
            <a:r>
              <a:rPr lang="cs-CZ" sz="1800" dirty="0"/>
              <a:t>struktury látek a jejich vlastnosti </a:t>
            </a:r>
            <a:r>
              <a:rPr lang="cs-CZ" sz="1800" dirty="0" smtClean="0"/>
              <a:t>vysvětluje jako </a:t>
            </a:r>
            <a:r>
              <a:rPr lang="cs-CZ" sz="1800" dirty="0">
                <a:solidFill>
                  <a:srgbClr val="C00000"/>
                </a:solidFill>
              </a:rPr>
              <a:t>důsledek pohybu a vzájemného působení částic </a:t>
            </a:r>
            <a:r>
              <a:rPr lang="cs-CZ" sz="1800" dirty="0" smtClean="0">
                <a:solidFill>
                  <a:srgbClr val="C00000"/>
                </a:solidFill>
              </a:rPr>
              <a:t>látky </a:t>
            </a:r>
            <a:r>
              <a:rPr lang="cs-CZ" sz="1800" dirty="0"/>
              <a:t>(= statistická metoda; nespojitá, diskrétní struktura látky). </a:t>
            </a:r>
            <a:r>
              <a:rPr lang="cs-CZ" sz="1800" dirty="0" smtClean="0"/>
              <a:t>Představy </a:t>
            </a:r>
            <a:r>
              <a:rPr lang="cs-CZ" sz="1800" dirty="0"/>
              <a:t>o diskrétní vnitřní </a:t>
            </a:r>
            <a:r>
              <a:rPr lang="cs-CZ" sz="1800" dirty="0" smtClean="0"/>
              <a:t>struktuře látek vedly </a:t>
            </a:r>
            <a:r>
              <a:rPr lang="cs-CZ" sz="1800" dirty="0"/>
              <a:t>postupně k formulaci </a:t>
            </a:r>
            <a:r>
              <a:rPr lang="cs-CZ" sz="1800" b="1" dirty="0">
                <a:solidFill>
                  <a:srgbClr val="00287D"/>
                </a:solidFill>
              </a:rPr>
              <a:t>kinetické teorie stavby látek </a:t>
            </a:r>
            <a:r>
              <a:rPr lang="cs-CZ" sz="1800" dirty="0"/>
              <a:t>(konec 19.století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446397" y="2347468"/>
            <a:ext cx="208703" cy="3703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Anglický fyzik </a:t>
            </a:r>
            <a:r>
              <a:rPr lang="cs-CZ" sz="1800" dirty="0" err="1" smtClean="0"/>
              <a:t>W.Thomson</a:t>
            </a:r>
            <a:r>
              <a:rPr lang="cs-CZ" sz="1800" dirty="0" smtClean="0"/>
              <a:t> </a:t>
            </a:r>
            <a:r>
              <a:rPr lang="cs-CZ" sz="1800" dirty="0"/>
              <a:t>(lord Kelvin</a:t>
            </a:r>
            <a:r>
              <a:rPr lang="cs-CZ" sz="1800" dirty="0" smtClean="0"/>
              <a:t>)		stupnice, </a:t>
            </a:r>
            <a:r>
              <a:rPr lang="cs-CZ" sz="1800" dirty="0"/>
              <a:t>která je nezávislá na volbě teploměrné </a:t>
            </a:r>
            <a:r>
              <a:rPr lang="cs-CZ" sz="1800" dirty="0" smtClean="0"/>
              <a:t>látky  = </a:t>
            </a:r>
            <a:r>
              <a:rPr lang="cs-CZ" sz="1800" i="1" dirty="0" smtClean="0">
                <a:solidFill>
                  <a:srgbClr val="00287D"/>
                </a:solidFill>
              </a:rPr>
              <a:t>termodynamická </a:t>
            </a:r>
            <a:r>
              <a:rPr lang="cs-CZ" sz="1800" i="1" dirty="0">
                <a:solidFill>
                  <a:srgbClr val="00287D"/>
                </a:solidFill>
              </a:rPr>
              <a:t>teplotní </a:t>
            </a:r>
            <a:r>
              <a:rPr lang="cs-CZ" sz="1800" i="1" dirty="0" smtClean="0">
                <a:solidFill>
                  <a:srgbClr val="00287D"/>
                </a:solidFill>
              </a:rPr>
              <a:t>stupnice. 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Teplota </a:t>
            </a:r>
            <a:r>
              <a:rPr lang="cs-CZ" sz="1800" dirty="0"/>
              <a:t>vyjádřená v termodynamické teplotní stupnici se nazývá </a:t>
            </a:r>
            <a:r>
              <a:rPr lang="cs-CZ" sz="1800" i="1" dirty="0" smtClean="0">
                <a:solidFill>
                  <a:srgbClr val="00287D"/>
                </a:solidFill>
              </a:rPr>
              <a:t>termodynamická </a:t>
            </a:r>
            <a:r>
              <a:rPr lang="cs-CZ" sz="1800" i="1" dirty="0">
                <a:solidFill>
                  <a:srgbClr val="00287D"/>
                </a:solidFill>
              </a:rPr>
              <a:t>teplota 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Jednotkou této teploty je 1 K (kelvin</a:t>
            </a:r>
            <a:r>
              <a:rPr lang="cs-CZ" sz="1800" dirty="0" smtClean="0"/>
              <a:t>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Jedna </a:t>
            </a:r>
            <a:r>
              <a:rPr lang="cs-CZ" sz="1800" dirty="0"/>
              <a:t>základní </a:t>
            </a:r>
            <a:r>
              <a:rPr lang="cs-CZ" sz="1800" dirty="0" smtClean="0"/>
              <a:t>teplota = teplota </a:t>
            </a:r>
            <a:r>
              <a:rPr lang="cs-CZ" sz="1800" dirty="0"/>
              <a:t>rovnovážného </a:t>
            </a:r>
            <a:r>
              <a:rPr lang="cs-CZ" sz="1800" dirty="0" smtClean="0"/>
              <a:t>stavu soustavy </a:t>
            </a:r>
            <a:r>
              <a:rPr lang="cs-CZ" sz="1800" dirty="0"/>
              <a:t>led + voda + sytá pára. 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800" dirty="0" smtClean="0"/>
              <a:t>Tento </a:t>
            </a:r>
            <a:r>
              <a:rPr lang="cs-CZ" sz="1800" dirty="0"/>
              <a:t>rovnovážný stav se nazývá </a:t>
            </a:r>
            <a:r>
              <a:rPr lang="cs-CZ" sz="1800" i="1" dirty="0">
                <a:solidFill>
                  <a:srgbClr val="00287D"/>
                </a:solidFill>
              </a:rPr>
              <a:t>trojný bod vody </a:t>
            </a:r>
            <a:r>
              <a:rPr lang="cs-CZ" sz="1800" dirty="0"/>
              <a:t>a </a:t>
            </a:r>
            <a:r>
              <a:rPr lang="cs-CZ" sz="1800" dirty="0" smtClean="0"/>
              <a:t>dohodou</a:t>
            </a:r>
            <a:endParaRPr lang="cs-CZ" sz="1800" dirty="0"/>
          </a:p>
          <a:p>
            <a:pPr marL="400050" lvl="1" indent="0">
              <a:buNone/>
            </a:pPr>
            <a:r>
              <a:rPr lang="cs-CZ" sz="1800" dirty="0" smtClean="0"/>
              <a:t>mu </a:t>
            </a:r>
            <a:r>
              <a:rPr lang="cs-CZ" sz="1800" dirty="0"/>
              <a:t>byla přiřazena termodynamická teplota </a:t>
            </a:r>
            <a:r>
              <a:rPr lang="cs-CZ" sz="1800" dirty="0" err="1"/>
              <a:t>Tr</a:t>
            </a:r>
            <a:r>
              <a:rPr lang="cs-CZ" sz="1800" dirty="0"/>
              <a:t> = 273,16 K (přesně). 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800" dirty="0" smtClean="0"/>
              <a:t>Kelvin </a:t>
            </a:r>
            <a:r>
              <a:rPr lang="cs-CZ" sz="1800" dirty="0"/>
              <a:t>pak </a:t>
            </a:r>
            <a:r>
              <a:rPr lang="cs-CZ" sz="1800" dirty="0" smtClean="0"/>
              <a:t>definujeme jako </a:t>
            </a:r>
            <a:r>
              <a:rPr lang="cs-CZ" sz="1800" dirty="0"/>
              <a:t>273,16-tou část termodynamické teploty trojného bodu vody. Kelvin je </a:t>
            </a:r>
            <a:r>
              <a:rPr lang="cs-CZ" sz="1800" dirty="0" smtClean="0"/>
              <a:t>základní jednotkou </a:t>
            </a:r>
            <a:r>
              <a:rPr lang="cs-CZ" sz="1800" dirty="0"/>
              <a:t>soustavy SI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4825069" y="2036001"/>
            <a:ext cx="713232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K zavedení termodynamické teplotní stupnice a k měření termodynamické teploty se </a:t>
            </a:r>
            <a:r>
              <a:rPr lang="cs-CZ" sz="1800" dirty="0" smtClean="0"/>
              <a:t>používá plynový </a:t>
            </a:r>
            <a:r>
              <a:rPr lang="cs-CZ" sz="1800" dirty="0"/>
              <a:t>teploměr, který využívá poznatku, že tlak plynu </a:t>
            </a:r>
            <a:r>
              <a:rPr lang="cs-CZ" sz="1800" i="1" dirty="0">
                <a:solidFill>
                  <a:srgbClr val="00287D"/>
                </a:solidFill>
              </a:rPr>
              <a:t>p</a:t>
            </a:r>
            <a:r>
              <a:rPr lang="cs-CZ" sz="1800" dirty="0"/>
              <a:t> v nádobě plynového teploměru </a:t>
            </a:r>
            <a:r>
              <a:rPr lang="cs-CZ" sz="1800" dirty="0" smtClean="0"/>
              <a:t>je přímo </a:t>
            </a:r>
            <a:r>
              <a:rPr lang="cs-CZ" sz="1800" dirty="0"/>
              <a:t>úměrný jeho termodynamické teplotě </a:t>
            </a:r>
            <a:r>
              <a:rPr lang="cs-CZ" sz="1800" i="1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 za konstantního objemu plynu.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Z experimentů přitom </a:t>
            </a:r>
            <a:r>
              <a:rPr lang="cs-CZ" sz="1800" dirty="0">
                <a:solidFill>
                  <a:srgbClr val="C00000"/>
                </a:solidFill>
              </a:rPr>
              <a:t>vyplývá, že za jinak stejných podmínek je tlak různých plynů stejného </a:t>
            </a:r>
            <a:r>
              <a:rPr lang="cs-CZ" sz="1800" dirty="0" smtClean="0">
                <a:solidFill>
                  <a:srgbClr val="C00000"/>
                </a:solidFill>
              </a:rPr>
              <a:t>látkového množství </a:t>
            </a:r>
            <a:r>
              <a:rPr lang="cs-CZ" sz="1800" dirty="0">
                <a:solidFill>
                  <a:srgbClr val="C00000"/>
                </a:solidFill>
              </a:rPr>
              <a:t>téměř nezávislý na druhu plynu</a:t>
            </a:r>
            <a:r>
              <a:rPr lang="cs-CZ" sz="18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Celsiova </a:t>
            </a:r>
            <a:r>
              <a:rPr lang="cs-CZ" sz="1800" i="1" dirty="0">
                <a:solidFill>
                  <a:srgbClr val="00287D"/>
                </a:solidFill>
              </a:rPr>
              <a:t>teplota t </a:t>
            </a:r>
            <a:r>
              <a:rPr lang="cs-CZ" sz="1800" dirty="0"/>
              <a:t>se definuje pomocí </a:t>
            </a:r>
            <a:r>
              <a:rPr lang="cs-CZ" sz="1800" i="1" dirty="0">
                <a:solidFill>
                  <a:srgbClr val="00287D"/>
                </a:solidFill>
              </a:rPr>
              <a:t>termodynamické teploty T </a:t>
            </a:r>
            <a:r>
              <a:rPr lang="cs-CZ" sz="1800" dirty="0"/>
              <a:t>definičním</a:t>
            </a:r>
          </a:p>
          <a:p>
            <a:pPr marL="0" indent="0">
              <a:buNone/>
            </a:pPr>
            <a:r>
              <a:rPr lang="cs-CZ" sz="1800" dirty="0"/>
              <a:t>vztahem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	t </a:t>
            </a:r>
            <a:r>
              <a:rPr lang="cs-CZ" sz="1800" i="1" dirty="0">
                <a:solidFill>
                  <a:srgbClr val="00287D"/>
                </a:solidFill>
              </a:rPr>
              <a:t>= ({T}- 273,15)°C </a:t>
            </a:r>
            <a:r>
              <a:rPr lang="cs-CZ" sz="1800" i="1" dirty="0" smtClean="0">
                <a:solidFill>
                  <a:srgbClr val="00287D"/>
                </a:solidFill>
              </a:rPr>
              <a:t>,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 </a:t>
            </a:r>
            <a:r>
              <a:rPr lang="cs-CZ" sz="1800" dirty="0"/>
              <a:t>kde {T} je číselná hodnota termodynamické teploty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Termodynamická </a:t>
            </a:r>
            <a:r>
              <a:rPr lang="cs-CZ" sz="1800" dirty="0"/>
              <a:t>teplota libovolné soustavy se může přiblížit hodnotě 0 K, nemůže ji </a:t>
            </a:r>
            <a:r>
              <a:rPr lang="cs-CZ" sz="1800" dirty="0" smtClean="0"/>
              <a:t>však dosáhnout</a:t>
            </a:r>
            <a:r>
              <a:rPr lang="cs-CZ" sz="1800" dirty="0"/>
              <a:t>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Teplota </a:t>
            </a:r>
            <a:r>
              <a:rPr lang="cs-CZ" sz="1800" dirty="0"/>
              <a:t>0 K je počátkem termodynamické teplotní stupnice.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Při </a:t>
            </a:r>
            <a:r>
              <a:rPr lang="cs-CZ" sz="1800" dirty="0"/>
              <a:t>teplotě 0 </a:t>
            </a:r>
            <a:r>
              <a:rPr lang="cs-CZ" sz="1800" dirty="0" smtClean="0"/>
              <a:t>K (tj</a:t>
            </a:r>
            <a:r>
              <a:rPr lang="cs-CZ" sz="1800" dirty="0"/>
              <a:t>. -273,15 </a:t>
            </a:r>
            <a:r>
              <a:rPr lang="cs-CZ" sz="1800" dirty="0" smtClean="0"/>
              <a:t>°C</a:t>
            </a:r>
            <a:r>
              <a:rPr lang="cs-CZ" sz="1800" dirty="0"/>
              <a:t>) nabývá kinetická energie částic soustavy nejnižší možné hodnoty, ale </a:t>
            </a:r>
            <a:r>
              <a:rPr lang="cs-CZ" sz="1800" dirty="0" smtClean="0"/>
              <a:t>není nulová</a:t>
            </a:r>
            <a:r>
              <a:rPr lang="cs-CZ" sz="1800" dirty="0"/>
              <a:t>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V </a:t>
            </a:r>
            <a:r>
              <a:rPr lang="cs-CZ" sz="1800" dirty="0"/>
              <a:t>blízkosti teploty 0 K se značně mění vlastnosti látek, např. elektrická vodivost</a:t>
            </a:r>
          </a:p>
          <a:p>
            <a:endParaRPr lang="cs-CZ" sz="1800" dirty="0" smtClean="0"/>
          </a:p>
          <a:p>
            <a:r>
              <a:rPr lang="cs-CZ" sz="1800" dirty="0" smtClean="0"/>
              <a:t>V </a:t>
            </a:r>
            <a:r>
              <a:rPr lang="cs-CZ" sz="1800" dirty="0"/>
              <a:t>roce 1999 bylo dosaženo </a:t>
            </a:r>
            <a:r>
              <a:rPr lang="cs-CZ" sz="1800" dirty="0" smtClean="0"/>
              <a:t>nejnižší </a:t>
            </a:r>
            <a:r>
              <a:rPr lang="cs-CZ" sz="1800" dirty="0"/>
              <a:t>teploty, pouhých 100 </a:t>
            </a:r>
            <a:r>
              <a:rPr lang="cs-CZ" sz="1800" dirty="0" err="1"/>
              <a:t>pK</a:t>
            </a:r>
            <a:r>
              <a:rPr lang="cs-CZ" sz="1800" dirty="0"/>
              <a:t> = 10</a:t>
            </a:r>
            <a:r>
              <a:rPr lang="cs-CZ" sz="1800" baseline="30000" dirty="0"/>
              <a:t>−10 </a:t>
            </a:r>
            <a:r>
              <a:rPr lang="cs-CZ" sz="1800" dirty="0"/>
              <a:t>K, a to v systému jaderných spinů v kovovém rhodiu</a:t>
            </a:r>
            <a:r>
              <a:rPr lang="cs-CZ" sz="1800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7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Z jiných teplotních stupnic, které se dodnes v některých zemích používají, je </a:t>
            </a:r>
            <a:r>
              <a:rPr lang="cs-CZ" sz="1800" dirty="0" smtClean="0"/>
              <a:t>nejznámější </a:t>
            </a:r>
            <a:r>
              <a:rPr lang="cs-CZ" sz="1800" i="1" dirty="0" smtClean="0">
                <a:solidFill>
                  <a:srgbClr val="00287D"/>
                </a:solidFill>
              </a:rPr>
              <a:t>Fahrenheitova </a:t>
            </a:r>
            <a:r>
              <a:rPr lang="cs-CZ" sz="1800" i="1" dirty="0">
                <a:solidFill>
                  <a:srgbClr val="00287D"/>
                </a:solidFill>
              </a:rPr>
              <a:t>teplotní stupnice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Celsiově </a:t>
            </a:r>
            <a:r>
              <a:rPr lang="cs-CZ" sz="1800" dirty="0"/>
              <a:t>teplotě 0 </a:t>
            </a:r>
            <a:r>
              <a:rPr lang="cs-CZ" sz="1800" dirty="0" smtClean="0"/>
              <a:t>°C odpovídá Fahrenheitova </a:t>
            </a:r>
            <a:r>
              <a:rPr lang="cs-CZ" sz="1800" dirty="0"/>
              <a:t>teplota 32 </a:t>
            </a:r>
            <a:r>
              <a:rPr lang="cs-CZ" sz="1800" dirty="0" smtClean="0"/>
              <a:t>°F </a:t>
            </a:r>
          </a:p>
          <a:p>
            <a:pPr marL="0" indent="0">
              <a:buNone/>
            </a:pPr>
            <a:r>
              <a:rPr lang="cs-CZ" sz="1800" dirty="0" smtClean="0"/>
              <a:t>	        </a:t>
            </a:r>
            <a:r>
              <a:rPr lang="cs-CZ" sz="1800" dirty="0"/>
              <a:t>100 </a:t>
            </a:r>
            <a:r>
              <a:rPr lang="cs-CZ" sz="1800" dirty="0" smtClean="0"/>
              <a:t>°C </a:t>
            </a:r>
            <a:r>
              <a:rPr lang="cs-CZ" sz="1800" dirty="0"/>
              <a:t>odpovídá </a:t>
            </a:r>
            <a:r>
              <a:rPr lang="cs-CZ" sz="1800" dirty="0" smtClean="0"/>
              <a:t>212 °F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Teplotnímu rozdílu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dirty="0" smtClean="0"/>
              <a:t>t </a:t>
            </a:r>
            <a:r>
              <a:rPr lang="cs-CZ" sz="1800" dirty="0"/>
              <a:t>=100 </a:t>
            </a:r>
            <a:r>
              <a:rPr lang="cs-CZ" sz="1800" dirty="0" smtClean="0"/>
              <a:t>°C </a:t>
            </a:r>
            <a:r>
              <a:rPr lang="cs-CZ" sz="1800" dirty="0"/>
              <a:t>odpovídá rozdíl Fahrenheitových teplot </a:t>
            </a:r>
            <a:r>
              <a:rPr lang="cs-CZ" sz="1800" dirty="0" smtClean="0"/>
              <a:t>180 °F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Převodní </a:t>
            </a:r>
            <a:r>
              <a:rPr lang="cs-CZ" sz="1800" dirty="0"/>
              <a:t>vztahy jsou:</a:t>
            </a:r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t</a:t>
            </a:r>
            <a:r>
              <a:rPr lang="cs-CZ" sz="1800" baseline="-25000" dirty="0" err="1" smtClean="0"/>
              <a:t>F</a:t>
            </a:r>
            <a:r>
              <a:rPr lang="cs-CZ" sz="1800" dirty="0" smtClean="0"/>
              <a:t> </a:t>
            </a:r>
            <a:r>
              <a:rPr lang="cs-CZ" sz="1800" dirty="0"/>
              <a:t>= (32 +</a:t>
            </a:r>
            <a:r>
              <a:rPr lang="cs-CZ" sz="1800" dirty="0" smtClean="0"/>
              <a:t>1,8{</a:t>
            </a:r>
            <a:r>
              <a:rPr lang="cs-CZ" sz="1800" dirty="0" err="1" smtClean="0"/>
              <a:t>t</a:t>
            </a:r>
            <a:r>
              <a:rPr lang="cs-CZ" sz="1800" baseline="-25000" dirty="0" err="1" smtClean="0"/>
              <a:t>C</a:t>
            </a:r>
            <a:r>
              <a:rPr lang="cs-CZ" sz="1800" dirty="0" smtClean="0"/>
              <a:t>}) °F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t</a:t>
            </a:r>
            <a:r>
              <a:rPr lang="cs-CZ" sz="1800" baseline="-25000" dirty="0" err="1" smtClean="0">
                <a:solidFill>
                  <a:srgbClr val="000000"/>
                </a:solidFill>
              </a:rPr>
              <a:t>C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= </a:t>
            </a:r>
            <a:r>
              <a:rPr lang="cs-CZ" sz="1800" dirty="0" smtClean="0">
                <a:solidFill>
                  <a:srgbClr val="000000"/>
                </a:solidFill>
              </a:rPr>
              <a:t>5/9({</a:t>
            </a:r>
            <a:r>
              <a:rPr lang="cs-CZ" sz="1800" dirty="0" err="1" smtClean="0">
                <a:solidFill>
                  <a:srgbClr val="000000"/>
                </a:solidFill>
              </a:rPr>
              <a:t>t</a:t>
            </a:r>
            <a:r>
              <a:rPr lang="cs-CZ" sz="1800" baseline="-25000" dirty="0" err="1" smtClean="0">
                <a:solidFill>
                  <a:srgbClr val="000000"/>
                </a:solidFill>
              </a:rPr>
              <a:t>F</a:t>
            </a:r>
            <a:r>
              <a:rPr lang="cs-CZ" sz="1800" dirty="0" smtClean="0">
                <a:solidFill>
                  <a:srgbClr val="000000"/>
                </a:solidFill>
              </a:rPr>
              <a:t>} - 32) °C , 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kde </a:t>
            </a:r>
            <a:r>
              <a:rPr lang="cs-CZ" sz="1800" dirty="0"/>
              <a:t>{t} je číselná hodnota </a:t>
            </a:r>
            <a:r>
              <a:rPr lang="cs-CZ" sz="1800" dirty="0" smtClean="0"/>
              <a:t>teploty.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2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Teplotní roztažnost se projevuje u látkových těles všech tří skupenství a je</a:t>
            </a:r>
          </a:p>
          <a:p>
            <a:pPr marL="0" indent="0">
              <a:buNone/>
            </a:pPr>
            <a:r>
              <a:rPr lang="cs-CZ" sz="1800" dirty="0"/>
              <a:t>způsobena tím, že parametry tepelného pohybu částic látky závisí na teplotě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AutoNum type="alphaLcParenR"/>
            </a:pPr>
            <a:r>
              <a:rPr lang="cs-CZ" sz="1800" dirty="0" smtClean="0">
                <a:solidFill>
                  <a:srgbClr val="00287D"/>
                </a:solidFill>
              </a:rPr>
              <a:t>Pevná </a:t>
            </a:r>
            <a:r>
              <a:rPr lang="cs-CZ" sz="1800" dirty="0">
                <a:solidFill>
                  <a:srgbClr val="00287D"/>
                </a:solidFill>
              </a:rPr>
              <a:t>látková </a:t>
            </a:r>
            <a:r>
              <a:rPr lang="cs-CZ" sz="1800" dirty="0" smtClean="0">
                <a:solidFill>
                  <a:srgbClr val="00287D"/>
                </a:solidFill>
              </a:rPr>
              <a:t>tělesa</a:t>
            </a:r>
          </a:p>
          <a:p>
            <a:pPr marL="400050" lvl="1" indent="0">
              <a:buNone/>
            </a:pPr>
            <a:r>
              <a:rPr lang="cs-CZ" sz="1800" dirty="0"/>
              <a:t>Částice pevné látky kmitají kolem rovnovážných poloh v krystalické </a:t>
            </a:r>
            <a:r>
              <a:rPr lang="cs-CZ" sz="1800" dirty="0" smtClean="0"/>
              <a:t>mřížce. Zvětšíme-li </a:t>
            </a:r>
            <a:r>
              <a:rPr lang="cs-CZ" sz="1800" dirty="0"/>
              <a:t>teplotu látky, zvětšuje se energie kmitavého pohybu a zvětšuje </a:t>
            </a:r>
            <a:r>
              <a:rPr lang="cs-CZ" sz="1800" dirty="0" smtClean="0"/>
              <a:t>se amplituda </a:t>
            </a:r>
            <a:r>
              <a:rPr lang="cs-CZ" sz="1800" dirty="0"/>
              <a:t>kmitání. Tím roste střední vzdálenosti částic</a:t>
            </a:r>
            <a:r>
              <a:rPr lang="cs-CZ" sz="1800" dirty="0" smtClean="0"/>
              <a:t>.</a:t>
            </a:r>
          </a:p>
          <a:p>
            <a:pPr marL="400050" lvl="1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Změna </a:t>
            </a:r>
            <a:r>
              <a:rPr lang="cs-CZ" sz="1800" dirty="0">
                <a:solidFill>
                  <a:srgbClr val="C00000"/>
                </a:solidFill>
              </a:rPr>
              <a:t>střední vzdálenosti částic </a:t>
            </a:r>
            <a:r>
              <a:rPr lang="cs-CZ" sz="1800" dirty="0" smtClean="0">
                <a:solidFill>
                  <a:srgbClr val="C00000"/>
                </a:solidFill>
              </a:rPr>
              <a:t>se změnou </a:t>
            </a:r>
            <a:r>
              <a:rPr lang="cs-CZ" sz="1800" dirty="0">
                <a:solidFill>
                  <a:srgbClr val="C00000"/>
                </a:solidFill>
              </a:rPr>
              <a:t>teploty je příčinou teplotní roztažnosti</a:t>
            </a:r>
            <a:r>
              <a:rPr lang="cs-CZ" sz="1800" dirty="0"/>
              <a:t>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Při změně teploty pevného tělesa se mění jeho rozměry. Tento jev nazýváme </a:t>
            </a:r>
            <a:r>
              <a:rPr lang="cs-CZ" sz="1800" b="1" i="1" dirty="0" smtClean="0">
                <a:solidFill>
                  <a:srgbClr val="00287D"/>
                </a:solidFill>
              </a:rPr>
              <a:t>teplotní délkovou </a:t>
            </a:r>
            <a:r>
              <a:rPr lang="cs-CZ" sz="1800" b="1" i="1" dirty="0">
                <a:solidFill>
                  <a:srgbClr val="00287D"/>
                </a:solidFill>
              </a:rPr>
              <a:t>roztažností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 smtClean="0"/>
              <a:t>Pro </a:t>
            </a:r>
            <a:r>
              <a:rPr lang="cs-CZ" sz="1800" dirty="0"/>
              <a:t>změnu délky </a:t>
            </a:r>
            <a:r>
              <a:rPr lang="cs-CZ" sz="1800" dirty="0" smtClean="0"/>
              <a:t>tyče </a:t>
            </a:r>
            <a:r>
              <a:rPr lang="el-GR" sz="1800" i="1" dirty="0">
                <a:solidFill>
                  <a:srgbClr val="00287D"/>
                </a:solidFill>
              </a:rPr>
              <a:t>Δ</a:t>
            </a:r>
            <a:r>
              <a:rPr lang="cs-CZ" sz="1800" i="1" dirty="0" smtClean="0">
                <a:solidFill>
                  <a:srgbClr val="00287D"/>
                </a:solidFill>
              </a:rPr>
              <a:t>l</a:t>
            </a:r>
            <a:r>
              <a:rPr lang="cs-CZ" sz="1800" dirty="0" smtClean="0"/>
              <a:t> původní </a:t>
            </a:r>
            <a:r>
              <a:rPr lang="cs-CZ" sz="1800" i="1" dirty="0" smtClean="0">
                <a:solidFill>
                  <a:srgbClr val="00287D"/>
                </a:solidFill>
              </a:rPr>
              <a:t>délky </a:t>
            </a:r>
            <a:r>
              <a:rPr lang="cs-CZ" sz="1800" i="1" dirty="0">
                <a:solidFill>
                  <a:srgbClr val="00287D"/>
                </a:solidFill>
              </a:rPr>
              <a:t>l</a:t>
            </a:r>
            <a:r>
              <a:rPr lang="cs-CZ" sz="1800" i="1" baseline="-25000" dirty="0">
                <a:solidFill>
                  <a:srgbClr val="00287D"/>
                </a:solidFill>
              </a:rPr>
              <a:t>0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při </a:t>
            </a:r>
            <a:r>
              <a:rPr lang="cs-CZ" sz="1800" i="1" dirty="0">
                <a:solidFill>
                  <a:srgbClr val="00287D"/>
                </a:solidFill>
              </a:rPr>
              <a:t>teplotě </a:t>
            </a:r>
            <a:r>
              <a:rPr lang="cs-CZ" sz="1800" i="1" dirty="0" smtClean="0">
                <a:solidFill>
                  <a:srgbClr val="00287D"/>
                </a:solidFill>
              </a:rPr>
              <a:t>t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0</a:t>
            </a:r>
            <a:r>
              <a:rPr lang="cs-CZ" sz="1800" dirty="0" smtClean="0"/>
              <a:t> po zahřátí na </a:t>
            </a:r>
            <a:r>
              <a:rPr lang="cs-CZ" sz="1800" i="1" dirty="0" smtClean="0">
                <a:solidFill>
                  <a:srgbClr val="00287D"/>
                </a:solidFill>
              </a:rPr>
              <a:t>teplotu t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/>
              <a:t>p</a:t>
            </a:r>
            <a:r>
              <a:rPr lang="cs-CZ" sz="1800" dirty="0" smtClean="0"/>
              <a:t>latí</a:t>
            </a:r>
            <a:r>
              <a:rPr lang="cs-CZ" sz="1400" dirty="0">
                <a:solidFill>
                  <a:srgbClr val="00287D"/>
                </a:solidFill>
              </a:rPr>
              <a:t>:  </a:t>
            </a:r>
            <a:r>
              <a:rPr lang="el-GR" sz="1800" i="1" dirty="0">
                <a:solidFill>
                  <a:srgbClr val="00287D"/>
                </a:solidFill>
              </a:rPr>
              <a:t>Δ</a:t>
            </a:r>
            <a:r>
              <a:rPr lang="cs-CZ" sz="1800" i="1" dirty="0" smtClean="0">
                <a:solidFill>
                  <a:srgbClr val="00287D"/>
                </a:solidFill>
              </a:rPr>
              <a:t>l </a:t>
            </a:r>
            <a:r>
              <a:rPr lang="cs-CZ" sz="1800" i="1" dirty="0">
                <a:solidFill>
                  <a:srgbClr val="00287D"/>
                </a:solidFill>
              </a:rPr>
              <a:t>= </a:t>
            </a:r>
            <a:r>
              <a:rPr lang="el-GR" sz="1800" i="1" dirty="0" smtClean="0">
                <a:solidFill>
                  <a:srgbClr val="00287D"/>
                </a:solidFill>
              </a:rPr>
              <a:t>α</a:t>
            </a:r>
            <a:r>
              <a:rPr lang="cs-CZ" sz="1800" i="1" dirty="0" smtClean="0">
                <a:solidFill>
                  <a:srgbClr val="00287D"/>
                </a:solidFill>
              </a:rPr>
              <a:t> l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0</a:t>
            </a:r>
            <a:r>
              <a:rPr lang="cs-CZ" sz="1800" i="1" dirty="0" smtClean="0">
                <a:solidFill>
                  <a:srgbClr val="00287D"/>
                </a:solidFill>
              </a:rPr>
              <a:t> (t-t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0</a:t>
            </a:r>
            <a:r>
              <a:rPr lang="cs-CZ" sz="1800" i="1" dirty="0" smtClean="0">
                <a:solidFill>
                  <a:srgbClr val="00287D"/>
                </a:solidFill>
              </a:rPr>
              <a:t>) </a:t>
            </a:r>
            <a:r>
              <a:rPr lang="cs-CZ" sz="1400" dirty="0" smtClean="0">
                <a:solidFill>
                  <a:srgbClr val="00287D"/>
                </a:solidFill>
              </a:rPr>
              <a:t>.</a:t>
            </a:r>
            <a:endParaRPr lang="cs-CZ" sz="14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pl-PL" sz="1800" dirty="0" smtClean="0"/>
              <a:t> Veličina </a:t>
            </a:r>
            <a:r>
              <a:rPr lang="el-GR" sz="1800" i="1" dirty="0">
                <a:solidFill>
                  <a:srgbClr val="00287D"/>
                </a:solidFill>
              </a:rPr>
              <a:t>α </a:t>
            </a:r>
            <a:r>
              <a:rPr lang="cs-CZ" sz="1800" i="1" dirty="0" smtClean="0">
                <a:solidFill>
                  <a:srgbClr val="00287D"/>
                </a:solidFill>
              </a:rPr>
              <a:t>je teplotní součinitel délkové roztažnosti.</a:t>
            </a:r>
            <a:endParaRPr lang="cs-CZ" sz="1800" b="1" dirty="0">
              <a:solidFill>
                <a:srgbClr val="00287D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0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Teplotní součinitel délkové roztažnosti závisí na druhu pevné látky. Jeho hodnota je </a:t>
            </a:r>
            <a:r>
              <a:rPr lang="cs-CZ" sz="1800" dirty="0" smtClean="0"/>
              <a:t>řádově 10</a:t>
            </a:r>
            <a:r>
              <a:rPr lang="cs-CZ" sz="1800" baseline="30000" dirty="0" smtClean="0"/>
              <a:t>-5</a:t>
            </a:r>
            <a:r>
              <a:rPr lang="cs-CZ" sz="1800" dirty="0" smtClean="0"/>
              <a:t> </a:t>
            </a:r>
            <a:r>
              <a:rPr lang="cs-CZ" sz="1800" dirty="0"/>
              <a:t>K</a:t>
            </a:r>
            <a:r>
              <a:rPr lang="cs-CZ" sz="1800" baseline="30000" dirty="0"/>
              <a:t>-1</a:t>
            </a:r>
            <a:r>
              <a:rPr lang="cs-CZ" sz="1800" dirty="0"/>
              <a:t>, proto zvětšení rozměrů těles při zahřívání není zejména u těles malých rozměrů </a:t>
            </a:r>
            <a:r>
              <a:rPr lang="cs-CZ" sz="1800" dirty="0" smtClean="0"/>
              <a:t>přímo pozorovatelné </a:t>
            </a:r>
            <a:r>
              <a:rPr lang="cs-CZ" sz="1800" dirty="0"/>
              <a:t>okem.</a:t>
            </a:r>
          </a:p>
          <a:p>
            <a:pPr marL="0" indent="0">
              <a:buNone/>
            </a:pPr>
            <a:r>
              <a:rPr lang="cs-CZ" sz="1400" dirty="0"/>
              <a:t>Přesná měření ukazují</a:t>
            </a:r>
            <a:r>
              <a:rPr lang="cs-CZ" sz="1400" dirty="0" smtClean="0"/>
              <a:t>, že </a:t>
            </a:r>
            <a:r>
              <a:rPr lang="cs-CZ" sz="1400" dirty="0"/>
              <a:t>teplotní součinitel délkové roztažnosti se poněkud mění se </a:t>
            </a:r>
            <a:r>
              <a:rPr lang="cs-CZ" sz="1400" dirty="0" smtClean="0"/>
              <a:t>změnou teploty</a:t>
            </a:r>
            <a:r>
              <a:rPr lang="cs-CZ" sz="1400" dirty="0"/>
              <a:t>. Pro malé teplotní rozdíly </a:t>
            </a:r>
            <a:r>
              <a:rPr lang="cs-CZ" sz="1400" dirty="0" smtClean="0"/>
              <a:t>ho </a:t>
            </a:r>
            <a:r>
              <a:rPr lang="cs-CZ" sz="1400" dirty="0"/>
              <a:t>lze pro danou homogenní látku považovat veličinu </a:t>
            </a:r>
            <a:r>
              <a:rPr lang="cs-CZ" sz="1400" dirty="0" smtClean="0"/>
              <a:t>za konstantní</a:t>
            </a:r>
            <a:r>
              <a:rPr lang="cs-CZ" sz="1400" dirty="0"/>
              <a:t>.</a:t>
            </a:r>
          </a:p>
          <a:p>
            <a:pPr marL="0" indent="0">
              <a:buNone/>
            </a:pPr>
            <a:r>
              <a:rPr lang="cs-CZ" sz="1800" dirty="0" smtClean="0"/>
              <a:t>Kolejnice, dilatační spára, mosty, …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800" dirty="0"/>
              <a:t>Zvýší-li se </a:t>
            </a:r>
            <a:r>
              <a:rPr lang="cs-CZ" sz="1800" dirty="0" smtClean="0"/>
              <a:t>při </a:t>
            </a:r>
            <a:r>
              <a:rPr lang="cs-CZ" sz="1800" dirty="0"/>
              <a:t>stálém tlaku teplota </a:t>
            </a:r>
            <a:r>
              <a:rPr lang="cs-CZ" sz="1800" dirty="0" smtClean="0"/>
              <a:t>tělesa </a:t>
            </a:r>
            <a:r>
              <a:rPr lang="cs-CZ" sz="1800" dirty="0"/>
              <a:t>z pevné látky, vzroste i jeho </a:t>
            </a:r>
            <a:r>
              <a:rPr lang="cs-CZ" sz="1800" i="1" dirty="0" smtClean="0">
                <a:solidFill>
                  <a:srgbClr val="00287D"/>
                </a:solidFill>
              </a:rPr>
              <a:t>objem V</a:t>
            </a:r>
            <a:r>
              <a:rPr lang="cs-CZ" sz="1800" dirty="0" smtClean="0"/>
              <a:t>. Pokusy </a:t>
            </a:r>
            <a:r>
              <a:rPr lang="cs-CZ" sz="1800" dirty="0"/>
              <a:t>ukazují, že v nepříliš velikém teplotním intervalu je přírůstek objemu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dirty="0" smtClean="0"/>
              <a:t>V </a:t>
            </a:r>
            <a:r>
              <a:rPr lang="cs-CZ" sz="1800" dirty="0"/>
              <a:t>=</a:t>
            </a:r>
            <a:r>
              <a:rPr lang="cs-CZ" sz="1800" i="1" dirty="0"/>
              <a:t>V </a:t>
            </a:r>
            <a:r>
              <a:rPr lang="cs-CZ" sz="1800" dirty="0"/>
              <a:t>-</a:t>
            </a:r>
            <a:r>
              <a:rPr lang="cs-CZ" sz="1800" i="1" dirty="0"/>
              <a:t>V</a:t>
            </a:r>
            <a:r>
              <a:rPr lang="cs-CZ" sz="1800" baseline="-25000" dirty="0"/>
              <a:t>0 </a:t>
            </a:r>
            <a:r>
              <a:rPr lang="cs-CZ" sz="1800" dirty="0"/>
              <a:t>přímo úměrný přírůstku teploty </a:t>
            </a:r>
            <a:r>
              <a:rPr lang="cs-CZ" sz="18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dirty="0" err="1" smtClean="0"/>
              <a:t>t</a:t>
            </a:r>
            <a:r>
              <a:rPr lang="cs-CZ" sz="1800" i="1" dirty="0" smtClean="0"/>
              <a:t> </a:t>
            </a:r>
            <a:r>
              <a:rPr lang="cs-CZ" sz="1800" dirty="0"/>
              <a:t>= </a:t>
            </a:r>
            <a:r>
              <a:rPr lang="cs-CZ" sz="1800" i="1" dirty="0"/>
              <a:t>t </a:t>
            </a:r>
            <a:r>
              <a:rPr lang="cs-CZ" sz="1800" dirty="0" smtClean="0"/>
              <a:t>– </a:t>
            </a:r>
            <a:r>
              <a:rPr lang="cs-CZ" sz="1800" i="1" dirty="0" smtClean="0"/>
              <a:t>t</a:t>
            </a:r>
            <a:r>
              <a:rPr lang="cs-CZ" sz="1800" i="1" baseline="-25000" dirty="0" smtClean="0"/>
              <a:t>0</a:t>
            </a:r>
            <a:r>
              <a:rPr lang="cs-CZ" sz="1800" i="1" dirty="0" smtClean="0"/>
              <a:t> </a:t>
            </a:r>
            <a:r>
              <a:rPr lang="cs-CZ" sz="1800" dirty="0"/>
              <a:t>a objemu tělesa </a:t>
            </a:r>
            <a:r>
              <a:rPr lang="cs-CZ" sz="1800" i="1" dirty="0"/>
              <a:t>V</a:t>
            </a:r>
            <a:r>
              <a:rPr lang="cs-CZ" sz="1800" i="1" baseline="-25000" dirty="0"/>
              <a:t>0</a:t>
            </a:r>
            <a:r>
              <a:rPr lang="cs-CZ" sz="1050" i="1" dirty="0"/>
              <a:t> </a:t>
            </a:r>
            <a:r>
              <a:rPr lang="cs-CZ" sz="1800" dirty="0"/>
              <a:t>při teplotě </a:t>
            </a:r>
            <a:r>
              <a:rPr lang="cs-CZ" sz="1800" i="1" dirty="0"/>
              <a:t>t</a:t>
            </a:r>
            <a:r>
              <a:rPr lang="cs-CZ" sz="1800" i="1" baseline="-25000" dirty="0"/>
              <a:t>0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Platí </a:t>
            </a:r>
            <a:r>
              <a:rPr lang="cs-CZ" sz="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= b 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  <a:r>
              <a:rPr lang="cs-CZ" sz="1800" dirty="0" err="1">
                <a:latin typeface="Symbol" panose="05050102010706020507" pitchFamily="18" charset="2"/>
              </a:rPr>
              <a:t>D</a:t>
            </a:r>
            <a:r>
              <a:rPr lang="cs-CZ" sz="1800" i="1" dirty="0" err="1">
                <a:latin typeface="Times New Roman" panose="02020603050405020304" pitchFamily="18" charset="0"/>
              </a:rPr>
              <a:t>t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</a:rPr>
              <a:t>  resp. </a:t>
            </a:r>
            <a:r>
              <a:rPr lang="cs-CZ" sz="1800" dirty="0" smtClean="0"/>
              <a:t> </a:t>
            </a:r>
            <a:r>
              <a:rPr lang="cs-CZ" sz="800" dirty="0" smtClean="0"/>
              <a:t>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=</a:t>
            </a:r>
            <a:r>
              <a:rPr lang="cs-CZ" sz="1800" i="1" dirty="0" smtClean="0">
                <a:latin typeface="Times New Roman" panose="02020603050405020304" pitchFamily="18" charset="0"/>
              </a:rPr>
              <a:t>V</a:t>
            </a:r>
            <a:r>
              <a:rPr lang="cs-CZ" sz="1800" i="1" baseline="-25000" dirty="0" smtClean="0">
                <a:latin typeface="Times New Roman" panose="02020603050405020304" pitchFamily="18" charset="0"/>
              </a:rPr>
              <a:t>0 </a:t>
            </a:r>
            <a:r>
              <a:rPr lang="cs-CZ" sz="1800" i="1" dirty="0" smtClean="0">
                <a:latin typeface="Times New Roman" panose="02020603050405020304" pitchFamily="18" charset="0"/>
              </a:rPr>
              <a:t>(</a:t>
            </a:r>
            <a:r>
              <a:rPr lang="cs-CZ" sz="1800" dirty="0" smtClean="0">
                <a:latin typeface="Times New Roman" panose="02020603050405020304" pitchFamily="18" charset="0"/>
              </a:rPr>
              <a:t>1</a:t>
            </a:r>
            <a:r>
              <a:rPr lang="cs-CZ" sz="1800" dirty="0" smtClean="0">
                <a:latin typeface="Symbol" panose="05050102010706020507" pitchFamily="18" charset="2"/>
              </a:rPr>
              <a:t>+b (</a:t>
            </a:r>
            <a:r>
              <a:rPr lang="cs-CZ" sz="1800" i="1" dirty="0" smtClean="0">
                <a:latin typeface="Times New Roman" panose="02020603050405020304" pitchFamily="18" charset="0"/>
              </a:rPr>
              <a:t>t -</a:t>
            </a:r>
            <a:r>
              <a:rPr lang="cs-CZ" sz="1800" dirty="0" smtClean="0">
                <a:latin typeface="Symbol" panose="05050102010706020507" pitchFamily="18" charset="2"/>
              </a:rPr>
              <a:t> </a:t>
            </a:r>
            <a:r>
              <a:rPr lang="cs-CZ" sz="1800" i="1" dirty="0" smtClean="0">
                <a:latin typeface="Times New Roman" panose="02020603050405020304" pitchFamily="18" charset="0"/>
              </a:rPr>
              <a:t>t</a:t>
            </a:r>
            <a:r>
              <a:rPr lang="cs-CZ" sz="1800" i="1" baseline="-25000" dirty="0" smtClean="0">
                <a:latin typeface="Times New Roman" panose="02020603050405020304" pitchFamily="18" charset="0"/>
              </a:rPr>
              <a:t>0</a:t>
            </a:r>
            <a:r>
              <a:rPr lang="cs-CZ" sz="1800" i="1" dirty="0" smtClean="0">
                <a:latin typeface="Times New Roman" panose="02020603050405020304" pitchFamily="18" charset="0"/>
              </a:rPr>
              <a:t>)) 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Konstanta úměrnosti </a:t>
            </a:r>
            <a:r>
              <a:rPr lang="el-GR" sz="1800" i="1" dirty="0">
                <a:solidFill>
                  <a:srgbClr val="00287D"/>
                </a:solidFill>
                <a:latin typeface="TimesNewRoman"/>
              </a:rPr>
              <a:t>β</a:t>
            </a:r>
            <a:r>
              <a:rPr lang="el-GR" sz="1800" dirty="0">
                <a:latin typeface="TimesNewRoman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nazývá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teplotní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součinitel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objemové roztažnosti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Závisí </a:t>
            </a:r>
            <a:r>
              <a:rPr lang="cs-CZ" sz="1800" dirty="0">
                <a:latin typeface="Times New Roman" panose="02020603050405020304" pitchFamily="18" charset="0"/>
              </a:rPr>
              <a:t>na </a:t>
            </a:r>
            <a:r>
              <a:rPr lang="cs-CZ" sz="1800" dirty="0" smtClean="0">
                <a:latin typeface="Times New Roman" panose="02020603050405020304" pitchFamily="18" charset="0"/>
              </a:rPr>
              <a:t>druhu látky</a:t>
            </a:r>
            <a:r>
              <a:rPr lang="cs-CZ" sz="1800" dirty="0">
                <a:latin typeface="Times New Roman" panose="02020603050405020304" pitchFamily="18" charset="0"/>
              </a:rPr>
              <a:t>, z níž je </a:t>
            </a:r>
            <a:r>
              <a:rPr lang="cs-CZ" sz="1800" dirty="0" smtClean="0">
                <a:latin typeface="Times New Roman" panose="02020603050405020304" pitchFamily="18" charset="0"/>
              </a:rPr>
              <a:t>těleso </a:t>
            </a:r>
            <a:r>
              <a:rPr lang="cs-CZ" sz="1800" dirty="0">
                <a:latin typeface="Times New Roman" panose="02020603050405020304" pitchFamily="18" charset="0"/>
              </a:rPr>
              <a:t>zhotoveno, a 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b » </a:t>
            </a:r>
            <a:r>
              <a:rPr lang="cs-CZ" sz="1800" dirty="0">
                <a:latin typeface="Times New Roman" panose="02020603050405020304" pitchFamily="18" charset="0"/>
              </a:rPr>
              <a:t>3</a:t>
            </a:r>
            <a:r>
              <a:rPr lang="cs-CZ" sz="1800" dirty="0">
                <a:latin typeface="Symbol" panose="05050102010706020507" pitchFamily="18" charset="2"/>
              </a:rPr>
              <a:t>a 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10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Při </a:t>
            </a:r>
            <a:r>
              <a:rPr lang="cs-CZ" sz="1800" dirty="0"/>
              <a:t>změně teploty pevných látek se mění také jejich hustota. S rostoucí teplotou hustota pevných látek klesá přibližně lineárně v uvažovaném teplotním intervalu.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85" y="3043261"/>
            <a:ext cx="2465190" cy="6562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91" y="3114723"/>
            <a:ext cx="2252705" cy="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b) Teplotní objemová roztažnost </a:t>
            </a:r>
            <a:r>
              <a:rPr lang="cs-CZ" sz="1800" b="1" i="1" dirty="0" smtClean="0">
                <a:solidFill>
                  <a:srgbClr val="00287D"/>
                </a:solidFill>
              </a:rPr>
              <a:t>kapalin</a:t>
            </a:r>
          </a:p>
          <a:p>
            <a:pPr marL="0" indent="0">
              <a:buNone/>
            </a:pPr>
            <a:r>
              <a:rPr lang="cs-CZ" sz="1800" dirty="0" smtClean="0"/>
              <a:t>Objem </a:t>
            </a:r>
            <a:r>
              <a:rPr lang="cs-CZ" sz="1800" dirty="0"/>
              <a:t>kapalin s rostoucí teplotou roste. Přitom různé kapaliny se za jinak</a:t>
            </a:r>
          </a:p>
          <a:p>
            <a:pPr marL="0" indent="0">
              <a:buNone/>
            </a:pPr>
            <a:r>
              <a:rPr lang="cs-CZ" sz="1800" dirty="0"/>
              <a:t>stejných podmínek roztahují různě. Pro nepříliš velké teplotní rozdíly je objem</a:t>
            </a:r>
          </a:p>
          <a:p>
            <a:pPr marL="0" indent="0">
              <a:buNone/>
            </a:pPr>
            <a:r>
              <a:rPr lang="cs-CZ" sz="1800" dirty="0"/>
              <a:t>V kapaliny za stálého vnějšího tlaku určen přibližným vztahem</a:t>
            </a:r>
          </a:p>
          <a:p>
            <a:pPr marL="0" indent="0">
              <a:buNone/>
            </a:pPr>
            <a:r>
              <a:rPr lang="cs-CZ" sz="1800" i="1" dirty="0" smtClean="0">
                <a:latin typeface="Times New Roman" panose="02020603050405020304" pitchFamily="18" charset="0"/>
              </a:rPr>
              <a:t>	V </a:t>
            </a:r>
            <a:r>
              <a:rPr lang="cs-CZ" sz="1800" dirty="0">
                <a:latin typeface="Symbol" panose="05050102010706020507" pitchFamily="18" charset="2"/>
              </a:rPr>
              <a:t>»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(</a:t>
            </a:r>
            <a:r>
              <a:rPr lang="cs-CZ" sz="1800" dirty="0">
                <a:latin typeface="Times New Roman" panose="02020603050405020304" pitchFamily="18" charset="0"/>
              </a:rPr>
              <a:t>1 </a:t>
            </a:r>
            <a:r>
              <a:rPr lang="cs-CZ" sz="1800" dirty="0">
                <a:latin typeface="Symbol" panose="05050102010706020507" pitchFamily="18" charset="2"/>
              </a:rPr>
              <a:t>+ b × </a:t>
            </a:r>
            <a:r>
              <a:rPr lang="cs-CZ" sz="1800" dirty="0" err="1">
                <a:latin typeface="Symbol" panose="05050102010706020507" pitchFamily="18" charset="2"/>
              </a:rPr>
              <a:t>D</a:t>
            </a:r>
            <a:r>
              <a:rPr lang="cs-CZ" sz="1800" i="1" dirty="0" err="1">
                <a:latin typeface="Times New Roman" panose="02020603050405020304" pitchFamily="18" charset="0"/>
              </a:rPr>
              <a:t>t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)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Pro větší teplotní </a:t>
            </a:r>
            <a:r>
              <a:rPr lang="cs-CZ" sz="1800" dirty="0" smtClean="0"/>
              <a:t>rozdíly</a:t>
            </a:r>
          </a:p>
          <a:p>
            <a:pPr marL="0" indent="0">
              <a:buNone/>
            </a:pPr>
            <a:r>
              <a:rPr lang="cs-CZ" sz="1800" i="1" dirty="0" smtClean="0">
                <a:latin typeface="Times New Roman" panose="02020603050405020304" pitchFamily="18" charset="0"/>
              </a:rPr>
              <a:t>	</a:t>
            </a:r>
            <a:r>
              <a:rPr lang="da-DK" sz="1800" i="1" dirty="0" smtClean="0">
                <a:latin typeface="Times New Roman" panose="02020603050405020304" pitchFamily="18" charset="0"/>
              </a:rPr>
              <a:t>V </a:t>
            </a:r>
            <a:r>
              <a:rPr lang="da-DK" sz="1800" dirty="0">
                <a:latin typeface="Symbol" panose="05050102010706020507" pitchFamily="18" charset="2"/>
              </a:rPr>
              <a:t>=</a:t>
            </a:r>
            <a:r>
              <a:rPr lang="da-DK" sz="1800" i="1" dirty="0">
                <a:latin typeface="Times New Roman" panose="02020603050405020304" pitchFamily="18" charset="0"/>
              </a:rPr>
              <a:t>V </a:t>
            </a:r>
            <a:r>
              <a:rPr lang="cs-CZ" sz="1800" i="1" dirty="0" smtClean="0">
                <a:latin typeface="Times New Roman" panose="02020603050405020304" pitchFamily="18" charset="0"/>
              </a:rPr>
              <a:t>(</a:t>
            </a:r>
            <a:r>
              <a:rPr lang="da-DK" sz="1800" dirty="0" smtClean="0">
                <a:latin typeface="Times New Roman" panose="02020603050405020304" pitchFamily="18" charset="0"/>
              </a:rPr>
              <a:t>1</a:t>
            </a:r>
            <a:r>
              <a:rPr lang="da-DK" sz="1800" dirty="0" smtClean="0">
                <a:latin typeface="Symbol" panose="05050102010706020507" pitchFamily="18" charset="2"/>
              </a:rPr>
              <a:t>+b</a:t>
            </a:r>
            <a:r>
              <a:rPr lang="cs-CZ" sz="1800" baseline="-25000" dirty="0" smtClean="0">
                <a:latin typeface="Symbol" panose="05050102010706020507" pitchFamily="18" charset="2"/>
              </a:rPr>
              <a:t>1</a:t>
            </a:r>
            <a:r>
              <a:rPr lang="da-DK" sz="1800" dirty="0" smtClean="0">
                <a:latin typeface="Times New Roman" panose="02020603050405020304" pitchFamily="18" charset="0"/>
              </a:rPr>
              <a:t>.</a:t>
            </a:r>
            <a:r>
              <a:rPr lang="da-DK" sz="1800" dirty="0" smtClean="0">
                <a:latin typeface="Symbol" panose="05050102010706020507" pitchFamily="18" charset="2"/>
              </a:rPr>
              <a:t>D</a:t>
            </a:r>
            <a:r>
              <a:rPr lang="da-DK" sz="1800" i="1" dirty="0" smtClean="0">
                <a:latin typeface="Times New Roman" panose="02020603050405020304" pitchFamily="18" charset="0"/>
              </a:rPr>
              <a:t>t </a:t>
            </a:r>
            <a:r>
              <a:rPr lang="da-DK" sz="1800" dirty="0">
                <a:latin typeface="Symbol" panose="05050102010706020507" pitchFamily="18" charset="2"/>
              </a:rPr>
              <a:t>+</a:t>
            </a:r>
            <a:r>
              <a:rPr lang="da-DK" sz="1800" dirty="0" smtClean="0">
                <a:latin typeface="Symbol" panose="05050102010706020507" pitchFamily="18" charset="2"/>
              </a:rPr>
              <a:t>b</a:t>
            </a:r>
            <a:r>
              <a:rPr lang="cs-CZ" sz="1800" baseline="-25000" dirty="0" smtClean="0">
                <a:latin typeface="Symbol" panose="05050102010706020507" pitchFamily="18" charset="2"/>
              </a:rPr>
              <a:t>2</a:t>
            </a:r>
            <a:r>
              <a:rPr lang="da-DK" sz="1800" dirty="0" smtClean="0">
                <a:latin typeface="Times New Roman" panose="02020603050405020304" pitchFamily="18" charset="0"/>
              </a:rPr>
              <a:t>.</a:t>
            </a:r>
            <a:r>
              <a:rPr lang="cs-CZ" sz="1800" dirty="0" smtClean="0">
                <a:latin typeface="Times New Roman" panose="02020603050405020304" pitchFamily="18" charset="0"/>
              </a:rPr>
              <a:t>(</a:t>
            </a:r>
            <a:r>
              <a:rPr lang="da-DK" sz="1800" dirty="0" smtClean="0">
                <a:latin typeface="Symbol" panose="05050102010706020507" pitchFamily="18" charset="2"/>
              </a:rPr>
              <a:t>D</a:t>
            </a:r>
            <a:r>
              <a:rPr lang="da-DK" sz="1800" i="1" dirty="0" smtClean="0">
                <a:latin typeface="Times New Roman" panose="02020603050405020304" pitchFamily="18" charset="0"/>
              </a:rPr>
              <a:t>t</a:t>
            </a:r>
            <a:r>
              <a:rPr lang="cs-CZ" sz="1800" i="1" dirty="0" smtClean="0">
                <a:latin typeface="Times New Roman" panose="02020603050405020304" pitchFamily="18" charset="0"/>
              </a:rPr>
              <a:t>)</a:t>
            </a:r>
            <a:r>
              <a:rPr lang="cs-CZ" sz="1800" i="1" baseline="30000" dirty="0" smtClean="0">
                <a:latin typeface="Times New Roman" panose="02020603050405020304" pitchFamily="18" charset="0"/>
              </a:rPr>
              <a:t>2</a:t>
            </a:r>
            <a:r>
              <a:rPr lang="cs-CZ" sz="1800" i="1" dirty="0" smtClean="0">
                <a:latin typeface="Times New Roman" panose="02020603050405020304" pitchFamily="18" charset="0"/>
              </a:rPr>
              <a:t>)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Teplotní součinitel objemové roztažnosti je </a:t>
            </a:r>
            <a:r>
              <a:rPr lang="cs-CZ" sz="1800" dirty="0" smtClean="0"/>
              <a:t>obecně větší </a:t>
            </a:r>
            <a:r>
              <a:rPr lang="cs-CZ" sz="1800" dirty="0"/>
              <a:t>u kapalin než u pevných </a:t>
            </a:r>
            <a:r>
              <a:rPr lang="cs-CZ" sz="1800" dirty="0" smtClean="0"/>
              <a:t>látek:</a:t>
            </a:r>
          </a:p>
          <a:p>
            <a:r>
              <a:rPr lang="cs-CZ" sz="1800" dirty="0" err="1" smtClean="0">
                <a:latin typeface="Times New Roman" panose="02020603050405020304" pitchFamily="18" charset="0"/>
              </a:rPr>
              <a:t>Hg</a:t>
            </a:r>
            <a:r>
              <a:rPr lang="cs-CZ" sz="1800" dirty="0" smtClean="0">
                <a:latin typeface="Times New Roman" panose="02020603050405020304" pitchFamily="18" charset="0"/>
              </a:rPr>
              <a:t> v </a:t>
            </a:r>
            <a:r>
              <a:rPr lang="cs-CZ" sz="1800" dirty="0">
                <a:latin typeface="Times New Roman" panose="02020603050405020304" pitchFamily="18" charset="0"/>
              </a:rPr>
              <a:t>teplotním intervalu 0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až 100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je </a:t>
            </a:r>
            <a:r>
              <a:rPr lang="el-GR" sz="1800" dirty="0">
                <a:latin typeface="TimesNewRoman"/>
              </a:rPr>
              <a:t>β</a:t>
            </a:r>
            <a:r>
              <a:rPr lang="el-GR" sz="1050" dirty="0">
                <a:latin typeface="Times New Roman" panose="02020603050405020304" pitchFamily="18" charset="0"/>
              </a:rPr>
              <a:t>1 </a:t>
            </a:r>
            <a:r>
              <a:rPr lang="el-GR" sz="1800" dirty="0">
                <a:latin typeface="Symbol" panose="05050102010706020507" pitchFamily="18" charset="2"/>
              </a:rPr>
              <a:t>» </a:t>
            </a:r>
            <a:r>
              <a:rPr lang="el-GR" sz="1800" dirty="0">
                <a:latin typeface="Times New Roman" panose="02020603050405020304" pitchFamily="18" charset="0"/>
              </a:rPr>
              <a:t>1,82.10</a:t>
            </a:r>
            <a:r>
              <a:rPr lang="el-GR" sz="1800" baseline="30000" dirty="0">
                <a:latin typeface="Times New Roman" panose="02020603050405020304" pitchFamily="18" charset="0"/>
              </a:rPr>
              <a:t>-4</a:t>
            </a:r>
            <a:r>
              <a:rPr lang="el-GR" sz="1050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K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pl-PL" sz="1800" dirty="0" smtClean="0">
                <a:latin typeface="Symbol" panose="05050102010706020507" pitchFamily="18" charset="2"/>
              </a:rPr>
              <a:t>b</a:t>
            </a:r>
            <a:r>
              <a:rPr lang="pl-PL" sz="1800" baseline="-25000" dirty="0" smtClean="0">
                <a:latin typeface="Symbol" panose="05050102010706020507" pitchFamily="18" charset="2"/>
              </a:rPr>
              <a:t>2</a:t>
            </a:r>
            <a:r>
              <a:rPr lang="pl-PL" sz="1800" dirty="0" smtClean="0">
                <a:latin typeface="Symbol" panose="05050102010706020507" pitchFamily="18" charset="2"/>
              </a:rPr>
              <a:t> </a:t>
            </a:r>
            <a:r>
              <a:rPr lang="pl-PL" sz="1800" dirty="0">
                <a:latin typeface="Symbol" panose="05050102010706020507" pitchFamily="18" charset="2"/>
              </a:rPr>
              <a:t>» </a:t>
            </a:r>
            <a:r>
              <a:rPr lang="pl-PL" sz="1800" dirty="0">
                <a:latin typeface="Times New Roman" panose="02020603050405020304" pitchFamily="18" charset="0"/>
              </a:rPr>
              <a:t>8 </a:t>
            </a:r>
            <a:r>
              <a:rPr lang="pl-PL" sz="1800" dirty="0">
                <a:latin typeface="Symbol" panose="05050102010706020507" pitchFamily="18" charset="2"/>
              </a:rPr>
              <a:t>×</a:t>
            </a:r>
            <a:r>
              <a:rPr lang="pl-PL" sz="1800" dirty="0" smtClean="0">
                <a:latin typeface="Times New Roman" panose="02020603050405020304" pitchFamily="18" charset="0"/>
              </a:rPr>
              <a:t>10</a:t>
            </a:r>
            <a:r>
              <a:rPr lang="pl-PL" sz="1800" baseline="30000" dirty="0" smtClean="0">
                <a:latin typeface="Symbol" panose="05050102010706020507" pitchFamily="18" charset="2"/>
              </a:rPr>
              <a:t>-9</a:t>
            </a:r>
            <a:r>
              <a:rPr lang="pl-PL" sz="800" dirty="0" smtClean="0">
                <a:latin typeface="Symbol" panose="05050102010706020507" pitchFamily="18" charset="2"/>
              </a:rPr>
              <a:t> </a:t>
            </a:r>
            <a:r>
              <a:rPr lang="pl-PL" sz="1800" dirty="0">
                <a:latin typeface="Times New Roman" panose="02020603050405020304" pitchFamily="18" charset="0"/>
              </a:rPr>
              <a:t>K</a:t>
            </a:r>
            <a:r>
              <a:rPr lang="pl-PL" sz="1800" baseline="30000" dirty="0">
                <a:latin typeface="Times New Roman" panose="02020603050405020304" pitchFamily="18" charset="0"/>
              </a:rPr>
              <a:t>-2</a:t>
            </a:r>
            <a:r>
              <a:rPr lang="pl-PL" sz="1800" dirty="0">
                <a:latin typeface="Times New Roman" panose="02020603050405020304" pitchFamily="18" charset="0"/>
              </a:rPr>
              <a:t>.</a:t>
            </a:r>
          </a:p>
          <a:p>
            <a:r>
              <a:rPr lang="cs-CZ" sz="1800" dirty="0" smtClean="0">
                <a:latin typeface="Times New Roman" panose="02020603050405020304" pitchFamily="18" charset="0"/>
              </a:rPr>
              <a:t>Etanol </a:t>
            </a:r>
            <a:r>
              <a:rPr lang="cs-CZ" sz="1800" dirty="0">
                <a:latin typeface="Times New Roman" panose="02020603050405020304" pitchFamily="18" charset="0"/>
              </a:rPr>
              <a:t>v teplotním intervalu 0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až </a:t>
            </a:r>
            <a:r>
              <a:rPr lang="cs-CZ" sz="1800" dirty="0" smtClean="0">
                <a:latin typeface="Times New Roman" panose="02020603050405020304" pitchFamily="18" charset="0"/>
              </a:rPr>
              <a:t>39°C je </a:t>
            </a:r>
            <a:r>
              <a:rPr lang="el-GR" sz="1800" dirty="0">
                <a:solidFill>
                  <a:srgbClr val="000000"/>
                </a:solidFill>
                <a:latin typeface="TimesNewRoman"/>
              </a:rPr>
              <a:t>β</a:t>
            </a:r>
            <a:r>
              <a:rPr lang="el-G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l-GR" sz="1800" dirty="0">
                <a:solidFill>
                  <a:srgbClr val="000000"/>
                </a:solidFill>
                <a:latin typeface="Symbol" panose="05050102010706020507" pitchFamily="18" charset="2"/>
              </a:rPr>
              <a:t>» </a:t>
            </a:r>
            <a:r>
              <a:rPr lang="cs-CZ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7</a:t>
            </a:r>
            <a:r>
              <a:rPr lang="el-GR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45</a:t>
            </a:r>
            <a:r>
              <a:rPr lang="el-GR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.10</a:t>
            </a:r>
            <a:r>
              <a:rPr lang="el-GR" sz="18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-4</a:t>
            </a:r>
            <a:r>
              <a:rPr lang="el-G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cs-CZ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-1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pl-PL" sz="18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pl-PL" sz="18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2</a:t>
            </a:r>
            <a:r>
              <a:rPr lang="pl-PL" sz="1800" dirty="0">
                <a:solidFill>
                  <a:srgbClr val="000000"/>
                </a:solidFill>
                <a:latin typeface="Symbol" panose="05050102010706020507" pitchFamily="18" charset="2"/>
              </a:rPr>
              <a:t> » </a:t>
            </a:r>
            <a:r>
              <a:rPr lang="pl-PL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1,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pl-PL" sz="1800" dirty="0">
                <a:solidFill>
                  <a:srgbClr val="000000"/>
                </a:solidFill>
                <a:latin typeface="Symbol" panose="05050102010706020507" pitchFamily="18" charset="2"/>
              </a:rPr>
              <a:t>×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pl-PL" sz="1800" baseline="30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-6</a:t>
            </a:r>
            <a:r>
              <a:rPr lang="pl-PL" sz="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pl-PL" sz="18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-2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b) Teplotní objemová roztažnost </a:t>
            </a:r>
            <a:r>
              <a:rPr lang="cs-CZ" sz="1800" b="1" i="1" dirty="0" smtClean="0">
                <a:solidFill>
                  <a:srgbClr val="00287D"/>
                </a:solidFill>
              </a:rPr>
              <a:t>kapalin</a:t>
            </a:r>
          </a:p>
          <a:p>
            <a:pPr marL="0" indent="0">
              <a:buNone/>
            </a:pPr>
            <a:r>
              <a:rPr lang="cs-CZ" sz="1800" dirty="0"/>
              <a:t>Uvedli jsme si, že objem kapaliny se při vzrůstu teploty zvětšuje. Jednou z výjimek je </a:t>
            </a:r>
            <a:r>
              <a:rPr lang="cs-CZ" sz="1800" dirty="0" smtClean="0"/>
              <a:t>voda v </a:t>
            </a:r>
            <a:r>
              <a:rPr lang="cs-CZ" sz="1800" dirty="0"/>
              <a:t>teplotním intervalu od 0 </a:t>
            </a:r>
            <a:r>
              <a:rPr lang="cs-CZ" sz="1800" dirty="0" smtClean="0"/>
              <a:t>°C </a:t>
            </a:r>
            <a:r>
              <a:rPr lang="cs-CZ" sz="1800" dirty="0"/>
              <a:t>do 3,98 </a:t>
            </a:r>
            <a:r>
              <a:rPr lang="cs-CZ" sz="1800" dirty="0" smtClean="0"/>
              <a:t>°C</a:t>
            </a:r>
            <a:r>
              <a:rPr lang="cs-CZ" sz="1800" dirty="0"/>
              <a:t>. V tomto intervalu s rostoucí teplotou objem </a:t>
            </a:r>
            <a:r>
              <a:rPr lang="cs-CZ" sz="1800" dirty="0" smtClean="0"/>
              <a:t>vody klesá.</a:t>
            </a:r>
          </a:p>
          <a:p>
            <a:pPr marL="0" indent="0">
              <a:buNone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i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2694" y="3410777"/>
            <a:ext cx="48680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latin typeface="+mn-lt"/>
              </a:rPr>
              <a:t>Tato vlastnost vody se nazývá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anomálie </a:t>
            </a:r>
            <a:r>
              <a:rPr lang="cs-CZ" sz="1800" i="1" dirty="0" smtClean="0">
                <a:solidFill>
                  <a:srgbClr val="00287D"/>
                </a:solidFill>
                <a:latin typeface="+mn-lt"/>
              </a:rPr>
              <a:t>vody. </a:t>
            </a:r>
            <a:r>
              <a:rPr lang="cs-CZ" sz="1400" dirty="0" smtClean="0">
                <a:latin typeface="+mn-lt"/>
              </a:rPr>
              <a:t>Vysvětluje </a:t>
            </a:r>
            <a:r>
              <a:rPr lang="cs-CZ" sz="1400" dirty="0">
                <a:latin typeface="+mn-lt"/>
              </a:rPr>
              <a:t>se tím, že i při teplotě 0 </a:t>
            </a:r>
            <a:r>
              <a:rPr lang="cs-CZ" sz="1400" dirty="0" smtClean="0">
                <a:latin typeface="+mn-lt"/>
              </a:rPr>
              <a:t>°C zůstávají </a:t>
            </a:r>
            <a:r>
              <a:rPr lang="cs-CZ" sz="1400" dirty="0">
                <a:latin typeface="+mn-lt"/>
              </a:rPr>
              <a:t>ve vodě zbytky krystalické mřížky ledu. Při tom střední vzdálenosti molekul </a:t>
            </a:r>
            <a:r>
              <a:rPr lang="cs-CZ" sz="1400" dirty="0" smtClean="0">
                <a:latin typeface="+mn-lt"/>
              </a:rPr>
              <a:t>vody v </a:t>
            </a:r>
            <a:r>
              <a:rPr lang="cs-CZ" sz="1400" dirty="0">
                <a:latin typeface="+mn-lt"/>
              </a:rPr>
              <a:t>ledu jsou větší než v tekuté vodě. Při zvětšování teploty od 0 </a:t>
            </a:r>
            <a:r>
              <a:rPr lang="cs-CZ" sz="1400" dirty="0" smtClean="0">
                <a:latin typeface="+mn-lt"/>
              </a:rPr>
              <a:t>°C </a:t>
            </a:r>
            <a:r>
              <a:rPr lang="cs-CZ" sz="1400" dirty="0">
                <a:latin typeface="+mn-lt"/>
              </a:rPr>
              <a:t>do 3,98 </a:t>
            </a:r>
            <a:r>
              <a:rPr lang="cs-CZ" sz="1400" dirty="0" smtClean="0">
                <a:latin typeface="+mn-lt"/>
              </a:rPr>
              <a:t>°C zbytky krystalické </a:t>
            </a:r>
            <a:r>
              <a:rPr lang="cs-CZ" sz="1400" dirty="0">
                <a:latin typeface="+mn-lt"/>
              </a:rPr>
              <a:t>mřížky ledu postupně mizí, a tím se </a:t>
            </a:r>
            <a:r>
              <a:rPr lang="cs-CZ" sz="1400" dirty="0" smtClean="0">
                <a:latin typeface="+mn-lt"/>
              </a:rPr>
              <a:t>zmenšují </a:t>
            </a:r>
            <a:r>
              <a:rPr lang="cs-CZ" sz="1400" dirty="0">
                <a:latin typeface="+mn-lt"/>
              </a:rPr>
              <a:t>vzdálenosti mezi molekulami H</a:t>
            </a:r>
            <a:r>
              <a:rPr lang="cs-CZ" sz="1400" baseline="-25000" dirty="0">
                <a:latin typeface="+mn-lt"/>
              </a:rPr>
              <a:t>2</a:t>
            </a:r>
            <a:r>
              <a:rPr lang="cs-CZ" sz="1400" dirty="0">
                <a:latin typeface="+mn-lt"/>
              </a:rPr>
              <a:t>O</a:t>
            </a:r>
            <a:r>
              <a:rPr lang="cs-CZ" sz="1400" dirty="0" smtClean="0">
                <a:latin typeface="+mn-lt"/>
              </a:rPr>
              <a:t>. Proto </a:t>
            </a:r>
            <a:r>
              <a:rPr lang="cs-CZ" sz="1400" dirty="0">
                <a:latin typeface="+mn-lt"/>
              </a:rPr>
              <a:t>se celkový objem vody zmenšuje</a:t>
            </a:r>
            <a:r>
              <a:rPr lang="cs-CZ" sz="1400" dirty="0" smtClean="0">
                <a:latin typeface="+mn-lt"/>
              </a:rPr>
              <a:t>. Ze </a:t>
            </a:r>
            <a:r>
              <a:rPr lang="cs-CZ" sz="1400" dirty="0">
                <a:latin typeface="+mn-lt"/>
              </a:rPr>
              <a:t>závislosti objemu na teplotě pro vodu také plyne, že při teplotě 3,98 </a:t>
            </a:r>
            <a:r>
              <a:rPr lang="cs-CZ" sz="1400" dirty="0" smtClean="0">
                <a:latin typeface="+mn-lt"/>
              </a:rPr>
              <a:t>°C </a:t>
            </a:r>
            <a:r>
              <a:rPr lang="cs-CZ" sz="1400" dirty="0">
                <a:latin typeface="+mn-lt"/>
              </a:rPr>
              <a:t>má voda </a:t>
            </a:r>
            <a:r>
              <a:rPr lang="cs-CZ" sz="1400" dirty="0" smtClean="0">
                <a:latin typeface="+mn-lt"/>
              </a:rPr>
              <a:t>největší hustotu</a:t>
            </a:r>
            <a:r>
              <a:rPr lang="cs-CZ" sz="1400" dirty="0">
                <a:latin typeface="+mn-lt"/>
              </a:rPr>
              <a:t>. Vrstvy vody této teploty se proto nacházejí nejníže v zamrzávajících vodních </a:t>
            </a:r>
            <a:r>
              <a:rPr lang="cs-CZ" sz="1400" dirty="0" smtClean="0">
                <a:latin typeface="+mn-lt"/>
              </a:rPr>
              <a:t>plochách a </a:t>
            </a:r>
            <a:r>
              <a:rPr lang="cs-CZ" sz="1400" dirty="0">
                <a:latin typeface="+mn-lt"/>
              </a:rPr>
              <a:t>to má velký význam pro přežití vodních živočichů a rostlin.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28" y="3129707"/>
            <a:ext cx="3106394" cy="30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b) Objemová roztažnost </a:t>
            </a:r>
            <a:r>
              <a:rPr lang="cs-CZ" sz="1800" b="1" i="1" dirty="0" smtClean="0">
                <a:solidFill>
                  <a:srgbClr val="00287D"/>
                </a:solidFill>
              </a:rPr>
              <a:t>plynů</a:t>
            </a:r>
          </a:p>
          <a:p>
            <a:pPr marL="0" indent="0">
              <a:buNone/>
            </a:pPr>
            <a:r>
              <a:rPr lang="cs-CZ" sz="1800" dirty="0"/>
              <a:t>Experimentálně bylo ukázáno, že pro všechny plyny při konstantním tlaku se objem </a:t>
            </a:r>
            <a:r>
              <a:rPr lang="cs-CZ" sz="1800" dirty="0" smtClean="0"/>
              <a:t>plynu zvětšuje </a:t>
            </a:r>
            <a:r>
              <a:rPr lang="cs-CZ" sz="1800" dirty="0"/>
              <a:t>podle vztahu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=</a:t>
            </a:r>
            <a:r>
              <a:rPr lang="cs-CZ" sz="1800" i="1" dirty="0">
                <a:latin typeface="Times New Roman" panose="02020603050405020304" pitchFamily="18" charset="0"/>
              </a:rPr>
              <a:t>V</a:t>
            </a:r>
            <a:r>
              <a:rPr lang="cs-CZ" sz="800" dirty="0">
                <a:latin typeface="Times New Roman" panose="02020603050405020304" pitchFamily="18" charset="0"/>
              </a:rPr>
              <a:t>0 </a:t>
            </a:r>
            <a:r>
              <a:rPr lang="cs-CZ" sz="1800" dirty="0">
                <a:latin typeface="Symbol" panose="05050102010706020507" pitchFamily="18" charset="2"/>
              </a:rPr>
              <a:t>(</a:t>
            </a:r>
            <a:r>
              <a:rPr lang="cs-CZ" sz="18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Symbol" panose="05050102010706020507" pitchFamily="18" charset="2"/>
              </a:rPr>
              <a:t>+g 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  <a:r>
              <a:rPr lang="cs-CZ" sz="1800" dirty="0" err="1">
                <a:latin typeface="Symbol" panose="05050102010706020507" pitchFamily="18" charset="2"/>
              </a:rPr>
              <a:t>D</a:t>
            </a:r>
            <a:r>
              <a:rPr lang="cs-CZ" sz="1800" i="1" dirty="0" err="1">
                <a:latin typeface="Times New Roman" panose="02020603050405020304" pitchFamily="18" charset="0"/>
              </a:rPr>
              <a:t>t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)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kde </a:t>
            </a:r>
            <a:r>
              <a:rPr lang="cs-CZ" sz="1800" dirty="0"/>
              <a:t>teplotní </a:t>
            </a:r>
            <a:r>
              <a:rPr lang="cs-CZ" sz="1800" dirty="0">
                <a:solidFill>
                  <a:srgbClr val="00287D"/>
                </a:solidFill>
              </a:rPr>
              <a:t>součinitel objemové roztažnosti plynů </a:t>
            </a:r>
            <a:r>
              <a:rPr lang="cs-CZ" sz="1800" dirty="0">
                <a:solidFill>
                  <a:srgbClr val="00287D"/>
                </a:solidFill>
                <a:latin typeface="Symbol" panose="05050102010706020507" pitchFamily="18" charset="2"/>
              </a:rPr>
              <a:t>g </a:t>
            </a:r>
            <a:r>
              <a:rPr lang="cs-CZ" sz="1800" dirty="0" smtClean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dirty="0" smtClean="0">
                <a:solidFill>
                  <a:srgbClr val="00287D"/>
                </a:solidFill>
              </a:rPr>
              <a:t>má </a:t>
            </a:r>
            <a:r>
              <a:rPr lang="cs-CZ" sz="1800" dirty="0">
                <a:solidFill>
                  <a:srgbClr val="00287D"/>
                </a:solidFill>
              </a:rPr>
              <a:t>pro </a:t>
            </a:r>
            <a:r>
              <a:rPr lang="cs-CZ" sz="1800" dirty="0">
                <a:solidFill>
                  <a:srgbClr val="C00000"/>
                </a:solidFill>
              </a:rPr>
              <a:t>všechny</a:t>
            </a:r>
            <a:r>
              <a:rPr lang="cs-CZ" sz="1800" dirty="0">
                <a:solidFill>
                  <a:srgbClr val="00287D"/>
                </a:solidFill>
              </a:rPr>
              <a:t> plyny </a:t>
            </a:r>
            <a:r>
              <a:rPr lang="cs-CZ" sz="1800" dirty="0" smtClean="0"/>
              <a:t>hodnotu 1/273,15 K</a:t>
            </a:r>
            <a:r>
              <a:rPr lang="cs-CZ" sz="1800" baseline="30000" dirty="0" smtClean="0"/>
              <a:t>-1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Dosadíme-li </a:t>
            </a:r>
            <a:r>
              <a:rPr lang="cs-CZ" sz="1800" dirty="0"/>
              <a:t>za </a:t>
            </a:r>
            <a:r>
              <a:rPr lang="cs-CZ" sz="1800" dirty="0">
                <a:latin typeface="Symbol" panose="05050102010706020507" pitchFamily="18" charset="2"/>
              </a:rPr>
              <a:t>g </a:t>
            </a:r>
            <a:r>
              <a:rPr lang="cs-CZ" sz="1800" dirty="0" smtClean="0"/>
              <a:t>do </a:t>
            </a:r>
            <a:r>
              <a:rPr lang="cs-CZ" sz="1800" dirty="0"/>
              <a:t>vztahu pro objem </a:t>
            </a:r>
            <a:r>
              <a:rPr lang="cs-CZ" sz="1800" dirty="0" smtClean="0"/>
              <a:t>a zavedeme-li </a:t>
            </a:r>
            <a:r>
              <a:rPr lang="cs-CZ" sz="1800" dirty="0"/>
              <a:t>termodynamickou teplotu, dostaneme známý zákon pro izobarický děj.</a:t>
            </a:r>
            <a:endParaRPr lang="cs-CZ" sz="1800" dirty="0" smtClean="0"/>
          </a:p>
          <a:p>
            <a:pPr marL="0" indent="0">
              <a:buNone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i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04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Je založena na 3 experimentálně založených poznatcích:</a:t>
            </a:r>
            <a:endParaRPr lang="cs-CZ" sz="1800" dirty="0"/>
          </a:p>
          <a:p>
            <a:pPr>
              <a:buFont typeface="+mj-lt"/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Látka kteréhokoli skupenství se skládá z </a:t>
            </a:r>
            <a:r>
              <a:rPr lang="cs-CZ" sz="1800" b="1" dirty="0" smtClean="0">
                <a:solidFill>
                  <a:srgbClr val="00287D"/>
                </a:solidFill>
              </a:rPr>
              <a:t>částic </a:t>
            </a:r>
            <a:r>
              <a:rPr lang="cs-CZ" sz="1800" dirty="0"/>
              <a:t>– molekul, </a:t>
            </a:r>
            <a:r>
              <a:rPr lang="cs-CZ" sz="1800" dirty="0" smtClean="0"/>
              <a:t>atomů nebo </a:t>
            </a:r>
            <a:r>
              <a:rPr lang="cs-CZ" sz="1800" dirty="0"/>
              <a:t>iontů. Prostor, který těleso z dané látky zaujímá, není </a:t>
            </a:r>
            <a:r>
              <a:rPr lang="cs-CZ" sz="1800" dirty="0" smtClean="0"/>
              <a:t>těmito částicemi </a:t>
            </a:r>
            <a:r>
              <a:rPr lang="cs-CZ" sz="1800" dirty="0"/>
              <a:t>beze zbytku vyplněn. </a:t>
            </a:r>
            <a:r>
              <a:rPr lang="cs-CZ" sz="1800" b="1" i="1" dirty="0">
                <a:solidFill>
                  <a:srgbClr val="00287D"/>
                </a:solidFill>
              </a:rPr>
              <a:t>Látka má nespojitou (</a:t>
            </a:r>
            <a:r>
              <a:rPr lang="cs-CZ" sz="1800" b="1" i="1" dirty="0" smtClean="0">
                <a:solidFill>
                  <a:srgbClr val="00287D"/>
                </a:solidFill>
              </a:rPr>
              <a:t>diskrétní) strukturu</a:t>
            </a:r>
            <a:r>
              <a:rPr lang="cs-CZ" sz="1800" dirty="0" smtClean="0"/>
              <a:t>.</a:t>
            </a:r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Částice se v látce pohybují, jejich pohyb je neustálý a neuspořádaný (chaotický</a:t>
            </a:r>
            <a:r>
              <a:rPr lang="cs-CZ" sz="1800" dirty="0" smtClean="0"/>
              <a:t>). Částice </a:t>
            </a:r>
            <a:r>
              <a:rPr lang="cs-CZ" sz="1800" dirty="0"/>
              <a:t>se pohybují posuvnými, otáčivými nebo kmitavými pohyby. </a:t>
            </a:r>
            <a:r>
              <a:rPr lang="cs-CZ" sz="1800" dirty="0" smtClean="0"/>
              <a:t>Částice </a:t>
            </a:r>
            <a:r>
              <a:rPr lang="cs-CZ" sz="1800" dirty="0"/>
              <a:t>se v látce pohybují rychlostmi různých směrů </a:t>
            </a:r>
            <a:r>
              <a:rPr lang="cs-CZ" sz="1800" dirty="0" smtClean="0"/>
              <a:t>a různých </a:t>
            </a:r>
            <a:r>
              <a:rPr lang="cs-CZ" sz="1800" dirty="0"/>
              <a:t>velikostí. Tuto formu pohybu částic nazýváme </a:t>
            </a:r>
            <a:r>
              <a:rPr lang="cs-CZ" sz="1800" b="1" i="1" dirty="0">
                <a:solidFill>
                  <a:srgbClr val="00287D"/>
                </a:solidFill>
              </a:rPr>
              <a:t>tepelný pohyb</a:t>
            </a:r>
            <a:r>
              <a:rPr lang="cs-CZ" sz="1800" dirty="0"/>
              <a:t>. V látkovém tělese, které je v klidu, </a:t>
            </a:r>
            <a:r>
              <a:rPr lang="cs-CZ" sz="1800" dirty="0" smtClean="0"/>
              <a:t>není preferován žádný směr pohybu </a:t>
            </a:r>
            <a:r>
              <a:rPr lang="cs-CZ" sz="1800" dirty="0"/>
              <a:t>částic</a:t>
            </a:r>
            <a:r>
              <a:rPr lang="cs-CZ" sz="1800" dirty="0" smtClean="0"/>
              <a:t>.</a:t>
            </a:r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Částice na sebe navzájem působí přitažlivými silami a současně </a:t>
            </a:r>
            <a:r>
              <a:rPr lang="cs-CZ" sz="1800" b="1" dirty="0" smtClean="0">
                <a:solidFill>
                  <a:srgbClr val="00287D"/>
                </a:solidFill>
              </a:rPr>
              <a:t>silami odpudivými</a:t>
            </a:r>
            <a:r>
              <a:rPr lang="cs-CZ" sz="1800" dirty="0"/>
              <a:t>. Velikost těchto sil závisí na vzdálenosti mezi částicemi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172" y="2121407"/>
            <a:ext cx="3220052" cy="2365185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555654" y="18274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 smtClean="0">
                <a:latin typeface="+mn-lt"/>
              </a:rPr>
              <a:t>Pozorujeme </a:t>
            </a:r>
            <a:r>
              <a:rPr lang="cs-CZ" sz="1800" dirty="0">
                <a:latin typeface="+mn-lt"/>
              </a:rPr>
              <a:t>vzrůst teploty chladnějšího </a:t>
            </a:r>
            <a:r>
              <a:rPr lang="cs-CZ" sz="1800" dirty="0" smtClean="0">
                <a:latin typeface="+mn-lt"/>
              </a:rPr>
              <a:t>tělesa a </a:t>
            </a:r>
            <a:r>
              <a:rPr lang="cs-CZ" sz="1800" dirty="0">
                <a:latin typeface="+mn-lt"/>
              </a:rPr>
              <a:t>pokles teploty teplejšího tělesa </a:t>
            </a:r>
            <a:r>
              <a:rPr lang="cs-CZ" sz="1800" dirty="0" smtClean="0">
                <a:latin typeface="+mn-lt"/>
              </a:rPr>
              <a:t>tak </a:t>
            </a:r>
            <a:r>
              <a:rPr lang="cs-CZ" sz="1800" dirty="0">
                <a:latin typeface="+mn-lt"/>
              </a:rPr>
              <a:t>dlouho, až nastane rovnovážný stav, při </a:t>
            </a:r>
            <a:r>
              <a:rPr lang="cs-CZ" sz="1800" dirty="0" smtClean="0">
                <a:latin typeface="+mn-lt"/>
              </a:rPr>
              <a:t>kterém jsou teploty obou </a:t>
            </a:r>
            <a:r>
              <a:rPr lang="cs-CZ" sz="1800" dirty="0">
                <a:latin typeface="+mn-lt"/>
              </a:rPr>
              <a:t>těles jsou </a:t>
            </a:r>
            <a:r>
              <a:rPr lang="cs-CZ" sz="1800" dirty="0" smtClean="0">
                <a:latin typeface="+mn-lt"/>
              </a:rPr>
              <a:t>stejné.</a:t>
            </a:r>
            <a:endParaRPr lang="cs-CZ" sz="1800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55654" y="3303180"/>
            <a:ext cx="469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+mn-lt"/>
              </a:rPr>
              <a:t>Na </a:t>
            </a:r>
            <a:r>
              <a:rPr lang="cs-CZ" sz="1800" dirty="0">
                <a:latin typeface="+mn-lt"/>
              </a:rPr>
              <a:t>rozhraní obou těles dochází ke </a:t>
            </a:r>
            <a:r>
              <a:rPr lang="cs-CZ" sz="1800" dirty="0" smtClean="0">
                <a:latin typeface="+mn-lt"/>
              </a:rPr>
              <a:t>srážkám </a:t>
            </a:r>
            <a:r>
              <a:rPr lang="cs-CZ" sz="1800" dirty="0">
                <a:latin typeface="+mn-lt"/>
              </a:rPr>
              <a:t>částic a při </a:t>
            </a:r>
            <a:r>
              <a:rPr lang="cs-CZ" sz="1800" dirty="0" smtClean="0">
                <a:latin typeface="+mn-lt"/>
              </a:rPr>
              <a:t>těchto srážkách </a:t>
            </a:r>
            <a:r>
              <a:rPr lang="cs-CZ" sz="1800" dirty="0">
                <a:latin typeface="+mn-lt"/>
              </a:rPr>
              <a:t>částice teplejšího tělesa předávají část své energie částicím studenějšího tělesa. </a:t>
            </a:r>
            <a:endParaRPr lang="cs-CZ" sz="1800" dirty="0" smtClean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Tento </a:t>
            </a:r>
            <a:r>
              <a:rPr lang="cs-CZ" sz="1800" dirty="0">
                <a:latin typeface="+mn-lt"/>
              </a:rPr>
              <a:t>děj, při kterém neuspořádaně se pohybující částice teplejšího tělesa narážejí na </a:t>
            </a:r>
            <a:r>
              <a:rPr lang="cs-CZ" sz="1800" dirty="0" smtClean="0">
                <a:latin typeface="+mn-lt"/>
              </a:rPr>
              <a:t>částice studenějšího </a:t>
            </a:r>
            <a:r>
              <a:rPr lang="cs-CZ" sz="1800" dirty="0">
                <a:latin typeface="+mn-lt"/>
              </a:rPr>
              <a:t>tělesa a předávají jim část své energie, nazýváme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tepelná 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výměna.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Odevzdá-li teplejší těleso studenějšímu tělesu tepelnou výměnou energii, říkáme, že </a:t>
            </a:r>
            <a:r>
              <a:rPr lang="cs-CZ" sz="1800" dirty="0" smtClean="0"/>
              <a:t>teplejší těleso </a:t>
            </a:r>
            <a:r>
              <a:rPr lang="cs-CZ" sz="1800" dirty="0"/>
              <a:t>odevzdalo studenějšímu tělesu </a:t>
            </a:r>
            <a:r>
              <a:rPr lang="cs-CZ" sz="1800" b="1" i="1" dirty="0">
                <a:solidFill>
                  <a:srgbClr val="00287D"/>
                </a:solidFill>
              </a:rPr>
              <a:t>teplo</a:t>
            </a:r>
            <a:r>
              <a:rPr lang="cs-CZ" sz="1800" dirty="0"/>
              <a:t>. Přijme-li studenější těleso od teplejšího </a:t>
            </a:r>
            <a:r>
              <a:rPr lang="cs-CZ" sz="1800" dirty="0" smtClean="0"/>
              <a:t>tělesa tepelnou </a:t>
            </a:r>
            <a:r>
              <a:rPr lang="cs-CZ" sz="1800" dirty="0"/>
              <a:t>výměnou energii, říkáme, že studenější těleso přijalo od teplejšího tělesa </a:t>
            </a:r>
            <a:r>
              <a:rPr lang="cs-CZ" sz="1800" b="1" i="1" dirty="0">
                <a:solidFill>
                  <a:srgbClr val="00287D"/>
                </a:solidFill>
              </a:rPr>
              <a:t>teplo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pl-PL" sz="1800" dirty="0" smtClean="0"/>
              <a:t>Jednotkou </a:t>
            </a:r>
            <a:r>
              <a:rPr lang="pl-PL" sz="1800" dirty="0"/>
              <a:t>tepla je 1 J (joule</a:t>
            </a:r>
            <a:r>
              <a:rPr lang="pl-PL" sz="1800" dirty="0" smtClean="0"/>
              <a:t>).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„Teplo = energie na pochodu”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509589" y="3197197"/>
            <a:ext cx="81966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Teplo Q je určeno energií, kterou při tepelné výměně odevzdá teplejší </a:t>
            </a:r>
            <a:r>
              <a:rPr lang="cs-CZ" sz="1800" b="1" dirty="0" smtClean="0">
                <a:latin typeface="+mn-lt"/>
              </a:rPr>
              <a:t>těleso studenějšímu</a:t>
            </a:r>
            <a:r>
              <a:rPr lang="cs-CZ" sz="18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0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latin typeface="Times New Roman" panose="02020603050405020304" pitchFamily="18" charset="0"/>
                  </a:rPr>
                  <a:t>Nenastane-li současně</a:t>
                </a:r>
                <a:r>
                  <a:rPr lang="cs-CZ" sz="1800" dirty="0" smtClean="0">
                    <a:latin typeface="TimesNewRoman"/>
                  </a:rPr>
                  <a:t>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změna </a:t>
                </a:r>
                <a:r>
                  <a:rPr lang="cs-CZ" sz="1800" dirty="0">
                    <a:latin typeface="Times New Roman" panose="02020603050405020304" pitchFamily="18" charset="0"/>
                  </a:rPr>
                  <a:t>skupenství látky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tělesa</a:t>
                </a:r>
                <a:r>
                  <a:rPr lang="cs-CZ" sz="1800" dirty="0">
                    <a:latin typeface="Times New Roman" panose="02020603050405020304" pitchFamily="18" charset="0"/>
                  </a:rPr>
                  <a:t>,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je přijaté </a:t>
                </a:r>
                <a:r>
                  <a:rPr lang="cs-CZ" sz="1800" dirty="0">
                    <a:latin typeface="Times New Roman" panose="02020603050405020304" pitchFamily="18" charset="0"/>
                  </a:rPr>
                  <a:t>teplo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dQ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přímo úměrné přírůstku </a:t>
                </a:r>
                <a:r>
                  <a:rPr lang="cs-CZ" sz="1800" dirty="0">
                    <a:latin typeface="Times New Roman" panose="02020603050405020304" pitchFamily="18" charset="0"/>
                  </a:rPr>
                  <a:t>teploty. </a:t>
                </a:r>
                <a:endParaRPr lang="cs-CZ" sz="1800" dirty="0" smtClean="0">
                  <a:latin typeface="Times New Roman" panose="02020603050405020304" pitchFamily="18" charset="0"/>
                </a:endParaRPr>
              </a:p>
              <a:p>
                <a:r>
                  <a:rPr lang="cs-CZ" sz="1800" i="1" dirty="0" err="1" smtClean="0">
                    <a:latin typeface="Times New Roman" panose="02020603050405020304" pitchFamily="18" charset="0"/>
                  </a:rPr>
                  <a:t>dQ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i="1" dirty="0" err="1" smtClean="0">
                    <a:latin typeface="Times New Roman" panose="02020603050405020304" pitchFamily="18" charset="0"/>
                  </a:rPr>
                  <a:t>C</a:t>
                </a:r>
                <a:r>
                  <a:rPr lang="cs-CZ" sz="1800" dirty="0" err="1" smtClean="0">
                    <a:latin typeface="Times New Roman" panose="02020603050405020304" pitchFamily="18" charset="0"/>
                  </a:rPr>
                  <a:t>.</a:t>
                </a:r>
                <a:r>
                  <a:rPr lang="cs-CZ" sz="1800" i="1" dirty="0" err="1" smtClean="0">
                    <a:latin typeface="Times New Roman" panose="02020603050405020304" pitchFamily="18" charset="0"/>
                  </a:rPr>
                  <a:t>dT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, </a:t>
                </a:r>
                <a:endParaRPr lang="cs-CZ" sz="1800" dirty="0" smtClean="0">
                  <a:latin typeface="Times New Roman" panose="02020603050405020304" pitchFamily="18" charset="0"/>
                </a:endParaRPr>
              </a:p>
              <a:p>
                <a:r>
                  <a:rPr lang="cs-CZ" sz="1800" dirty="0" smtClean="0">
                    <a:latin typeface="Times New Roman" panose="02020603050405020304" pitchFamily="18" charset="0"/>
                  </a:rPr>
                  <a:t>kde </a:t>
                </a: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tepelná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kapacita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tělesa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Jednotkou tepelné kapacity je 1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J.K</a:t>
                </a:r>
                <a:r>
                  <a:rPr lang="cs-CZ" sz="1800" baseline="30000" dirty="0" smtClean="0">
                    <a:latin typeface="Times New Roman" panose="02020603050405020304" pitchFamily="18" charset="0"/>
                  </a:rPr>
                  <a:t>-1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. </a:t>
                </a:r>
              </a:p>
              <a:p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1800" dirty="0"/>
                  <a:t>Protože C závisí na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hmotnosti tělesa m</a:t>
                </a:r>
                <a:r>
                  <a:rPr lang="pl-PL" sz="1800" dirty="0"/>
                  <a:t>, zavádíme tepelnou kapacitu jednotkové </a:t>
                </a:r>
                <a:r>
                  <a:rPr lang="pl-PL" sz="1800" dirty="0" smtClean="0"/>
                  <a:t>hmotnosti látky</a:t>
                </a:r>
                <a:r>
                  <a:rPr lang="pl-PL" sz="1800" dirty="0"/>
                  <a:t>, která se nazývá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měrná tepelná kapacita </a:t>
                </a:r>
                <a:r>
                  <a:rPr lang="pl-PL" sz="1800" b="1" i="1" dirty="0" smtClean="0">
                    <a:solidFill>
                      <a:srgbClr val="00287D"/>
                    </a:solidFill>
                  </a:rPr>
                  <a:t>c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𝒎𝒅𝑻</m:t>
                          </m:r>
                        </m:den>
                      </m:f>
                    </m:oMath>
                  </m:oMathPara>
                </a14:m>
                <a:endParaRPr lang="pl-PL" sz="1800" b="1" i="1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pl-PL" sz="1800" dirty="0" smtClean="0"/>
              </a:p>
              <a:p>
                <a:pPr marL="0" indent="0">
                  <a:buNone/>
                </a:pPr>
                <a:r>
                  <a:rPr lang="pl-PL" sz="1800" dirty="0" smtClean="0"/>
                  <a:t>Měrná </a:t>
                </a:r>
                <a:r>
                  <a:rPr lang="pl-PL" sz="1800" dirty="0"/>
                  <a:t>tepelná kapacita je </a:t>
                </a:r>
                <a:r>
                  <a:rPr lang="pl-PL" sz="1800" dirty="0" smtClean="0"/>
                  <a:t>charakteristická </a:t>
                </a:r>
                <a:r>
                  <a:rPr lang="pl-PL" sz="1800" dirty="0"/>
                  <a:t>pro danou látku. </a:t>
                </a:r>
                <a:r>
                  <a:rPr lang="pl-PL" sz="1800" dirty="0" smtClean="0"/>
                  <a:t>Z </a:t>
                </a:r>
                <a:r>
                  <a:rPr lang="pl-PL" sz="1800" dirty="0"/>
                  <a:t>běžně známých látek má největší měrnou </a:t>
                </a:r>
                <a:r>
                  <a:rPr lang="pl-PL" sz="1800" dirty="0" smtClean="0"/>
                  <a:t>tepelnou kapacitu voda </a:t>
                </a:r>
                <a:r>
                  <a:rPr lang="pl-PL" sz="1800" dirty="0"/>
                  <a:t>c = 4200 J.kg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.K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(přibližně), proto je voda výhodná jako chladící </a:t>
                </a:r>
                <a:r>
                  <a:rPr lang="pl-PL" sz="1800" dirty="0" smtClean="0"/>
                  <a:t>kapalina nebo </a:t>
                </a:r>
                <a:r>
                  <a:rPr lang="pl-PL" sz="1800" dirty="0"/>
                  <a:t>jako kapalina používaná k přenosu energie. Relativně malé měrné tepelné kapacity </a:t>
                </a:r>
                <a:r>
                  <a:rPr lang="pl-PL" sz="1800" dirty="0" smtClean="0"/>
                  <a:t>mají kovy </a:t>
                </a:r>
                <a:r>
                  <a:rPr lang="pl-PL" sz="1800" dirty="0"/>
                  <a:t>( např. železo při 20 </a:t>
                </a:r>
                <a:r>
                  <a:rPr lang="pl-PL" sz="1800" dirty="0" smtClean="0"/>
                  <a:t>°C </a:t>
                </a:r>
                <a:r>
                  <a:rPr lang="pl-PL" sz="1800" dirty="0"/>
                  <a:t>má c = 452 J.kg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.K</a:t>
                </a:r>
                <a:r>
                  <a:rPr lang="pl-PL" sz="1800" baseline="30000" dirty="0"/>
                  <a:t>-1</a:t>
                </a:r>
                <a:r>
                  <a:rPr lang="pl-PL" sz="1800" dirty="0" smtClean="0"/>
                  <a:t>).</a:t>
                </a:r>
                <a:endParaRPr lang="pl-PL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906" b="-10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6348411" cy="411480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U </a:t>
            </a:r>
            <a:r>
              <a:rPr lang="cs-CZ" sz="1800" dirty="0" smtClean="0">
                <a:latin typeface="Times New Roman" panose="02020603050405020304" pitchFamily="18" charset="0"/>
              </a:rPr>
              <a:t>všech látek </a:t>
            </a:r>
            <a:r>
              <a:rPr lang="cs-CZ" sz="1800" dirty="0">
                <a:latin typeface="Times New Roman" panose="02020603050405020304" pitchFamily="18" charset="0"/>
              </a:rPr>
              <a:t>se s klesající teplotou měrná tepelná kapacita látky zmenšuje a při teplotách blízkých 0 </a:t>
            </a:r>
            <a:r>
              <a:rPr lang="cs-CZ" sz="1800" dirty="0" smtClean="0">
                <a:latin typeface="Times New Roman" panose="02020603050405020304" pitchFamily="18" charset="0"/>
              </a:rPr>
              <a:t>K má </a:t>
            </a:r>
            <a:r>
              <a:rPr lang="cs-CZ" sz="1800" dirty="0">
                <a:latin typeface="Times New Roman" panose="02020603050405020304" pitchFamily="18" charset="0"/>
              </a:rPr>
              <a:t>velmi malou hodnotu (např. měrná tepelná kapacita olova při teplotě 20 </a:t>
            </a:r>
            <a:r>
              <a:rPr lang="cs-CZ" sz="1800" dirty="0" smtClean="0">
                <a:latin typeface="Times New Roman" panose="02020603050405020304" pitchFamily="18" charset="0"/>
              </a:rPr>
              <a:t>°C je 129 J.kg</a:t>
            </a:r>
            <a:r>
              <a:rPr lang="cs-CZ" sz="1800" baseline="30000" dirty="0" smtClean="0">
                <a:latin typeface="Times New Roman" panose="02020603050405020304" pitchFamily="18" charset="0"/>
              </a:rPr>
              <a:t>-1</a:t>
            </a:r>
            <a:r>
              <a:rPr lang="cs-CZ" sz="1800" dirty="0" smtClean="0">
                <a:latin typeface="Times New Roman" panose="02020603050405020304" pitchFamily="18" charset="0"/>
              </a:rPr>
              <a:t>K</a:t>
            </a:r>
            <a:r>
              <a:rPr lang="cs-CZ" sz="1800" baseline="30000" dirty="0" smtClean="0">
                <a:latin typeface="Times New Roman" panose="02020603050405020304" pitchFamily="18" charset="0"/>
              </a:rPr>
              <a:t>-1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při teplotě -259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je 32 J.kg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.K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).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Pro </a:t>
            </a:r>
            <a:r>
              <a:rPr lang="cs-CZ" sz="1800" dirty="0">
                <a:latin typeface="Times New Roman" panose="02020603050405020304" pitchFamily="18" charset="0"/>
              </a:rPr>
              <a:t>daný stupeň přesnosti výpočtů </a:t>
            </a:r>
            <a:r>
              <a:rPr lang="cs-CZ" sz="1800" dirty="0" smtClean="0">
                <a:latin typeface="Times New Roman" panose="02020603050405020304" pitchFamily="18" charset="0"/>
              </a:rPr>
              <a:t>lze považovat </a:t>
            </a:r>
            <a:r>
              <a:rPr lang="cs-CZ" sz="1800" dirty="0">
                <a:latin typeface="Times New Roman" panose="02020603050405020304" pitchFamily="18" charset="0"/>
              </a:rPr>
              <a:t>měrnou tepelnou kapacitu homogenní látky v jistém pokusem ověřeném </a:t>
            </a:r>
            <a:r>
              <a:rPr lang="cs-CZ" sz="1800" dirty="0" smtClean="0">
                <a:latin typeface="Times New Roman" panose="02020603050405020304" pitchFamily="18" charset="0"/>
              </a:rPr>
              <a:t>teplotním intervalu </a:t>
            </a:r>
            <a:r>
              <a:rPr lang="cs-CZ" sz="1800" dirty="0">
                <a:latin typeface="Times New Roman" panose="02020603050405020304" pitchFamily="18" charset="0"/>
              </a:rPr>
              <a:t>za </a:t>
            </a:r>
            <a:r>
              <a:rPr lang="cs-CZ" sz="1800" dirty="0" smtClean="0">
                <a:latin typeface="Times New Roman" panose="02020603050405020304" pitchFamily="18" charset="0"/>
              </a:rPr>
              <a:t>konstantní.</a:t>
            </a:r>
          </a:p>
          <a:p>
            <a:pPr marL="0" indent="0">
              <a:buNone/>
            </a:pPr>
            <a:r>
              <a:rPr lang="cs-CZ" sz="1800" i="1" dirty="0" smtClean="0">
                <a:latin typeface="Times New Roman" panose="02020603050405020304" pitchFamily="18" charset="0"/>
              </a:rPr>
              <a:t>Pak    </a:t>
            </a:r>
          </a:p>
          <a:p>
            <a:pPr marL="0" indent="0">
              <a:buNone/>
            </a:pP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i="1" dirty="0" smtClean="0">
                <a:latin typeface="Times New Roman" panose="02020603050405020304" pitchFamily="18" charset="0"/>
              </a:rPr>
              <a:t>              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Q 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 smtClean="0">
                <a:solidFill>
                  <a:srgbClr val="00287D"/>
                </a:solidFill>
              </a:rPr>
              <a:t>m .c.</a:t>
            </a:r>
            <a:r>
              <a:rPr lang="el-GR" sz="1800" b="1" i="1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b="1" i="1" dirty="0" smtClean="0">
                <a:solidFill>
                  <a:srgbClr val="00287D"/>
                </a:solidFill>
              </a:rPr>
              <a:t>T</a:t>
            </a:r>
            <a:r>
              <a:rPr lang="cs-CZ" sz="1800" i="1" dirty="0" smtClean="0"/>
              <a:t> </a:t>
            </a:r>
          </a:p>
          <a:p>
            <a:pPr marL="0" indent="0">
              <a:buNone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P</a:t>
            </a:r>
            <a:r>
              <a:rPr lang="cs-CZ" sz="1800" dirty="0" smtClean="0">
                <a:latin typeface="TimesNewRoman"/>
              </a:rPr>
              <a:t>ř</a:t>
            </a:r>
            <a:r>
              <a:rPr lang="cs-CZ" sz="1800" dirty="0" smtClean="0">
                <a:latin typeface="Times New Roman" panose="02020603050405020304" pitchFamily="18" charset="0"/>
              </a:rPr>
              <a:t>i </a:t>
            </a:r>
            <a:r>
              <a:rPr lang="cs-CZ" sz="1800" dirty="0">
                <a:latin typeface="Times New Roman" panose="02020603050405020304" pitchFamily="18" charset="0"/>
              </a:rPr>
              <a:t>tepelných </a:t>
            </a:r>
            <a:r>
              <a:rPr lang="cs-CZ" sz="1800" dirty="0" smtClean="0">
                <a:latin typeface="Times New Roman" panose="02020603050405020304" pitchFamily="18" charset="0"/>
              </a:rPr>
              <a:t>výpočtech </a:t>
            </a:r>
            <a:r>
              <a:rPr lang="cs-CZ" sz="1800" dirty="0">
                <a:latin typeface="Times New Roman" panose="02020603050405020304" pitchFamily="18" charset="0"/>
              </a:rPr>
              <a:t>zejména pro plyny používáme tepelnou </a:t>
            </a:r>
            <a:r>
              <a:rPr lang="cs-CZ" sz="1800" dirty="0" smtClean="0">
                <a:latin typeface="Times New Roman" panose="02020603050405020304" pitchFamily="18" charset="0"/>
              </a:rPr>
              <a:t>kapacitu vztaženou </a:t>
            </a:r>
            <a:r>
              <a:rPr lang="cs-CZ" sz="1800" dirty="0">
                <a:latin typeface="Times New Roman" panose="02020603050405020304" pitchFamily="18" charset="0"/>
              </a:rPr>
              <a:t>na 1 mol látky, kterou nazýváme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molární tepelná kapacita </a:t>
            </a:r>
            <a:r>
              <a:rPr lang="cs-CZ" sz="1800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050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m </a:t>
            </a:r>
            <a:r>
              <a:rPr lang="cs-CZ" sz="1800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= </a:t>
            </a:r>
            <a:r>
              <a:rPr lang="cs-CZ" sz="1800" i="1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c.M</a:t>
            </a:r>
            <a:r>
              <a:rPr lang="cs-CZ" sz="1800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,</a:t>
            </a:r>
            <a:r>
              <a:rPr lang="cs-CZ" sz="1800" dirty="0" smtClean="0">
                <a:latin typeface="Times New Roman" panose="02020603050405020304" pitchFamily="18" charset="0"/>
              </a:rPr>
              <a:t>kde </a:t>
            </a:r>
            <a:r>
              <a:rPr lang="cs-CZ" sz="1800" i="1" dirty="0">
                <a:latin typeface="Times New Roman" panose="02020603050405020304" pitchFamily="18" charset="0"/>
              </a:rPr>
              <a:t>M </a:t>
            </a:r>
            <a:r>
              <a:rPr lang="cs-CZ" sz="1800" dirty="0">
                <a:latin typeface="Times New Roman" panose="02020603050405020304" pitchFamily="18" charset="0"/>
              </a:rPr>
              <a:t>je molární hmotnost látky. Jednotkou molární tepelné kapacity je </a:t>
            </a:r>
            <a:r>
              <a:rPr lang="cs-CZ" sz="1800" dirty="0" smtClean="0">
                <a:latin typeface="Times New Roman" panose="02020603050405020304" pitchFamily="18" charset="0"/>
              </a:rPr>
              <a:t>1 J.mol</a:t>
            </a:r>
            <a:r>
              <a:rPr lang="cs-CZ" sz="1800" baseline="30000" dirty="0" smtClean="0">
                <a:latin typeface="Times New Roman" panose="02020603050405020304" pitchFamily="18" charset="0"/>
              </a:rPr>
              <a:t>-1</a:t>
            </a:r>
            <a:r>
              <a:rPr lang="cs-CZ" sz="1800" dirty="0" smtClean="0">
                <a:latin typeface="Times New Roman" panose="02020603050405020304" pitchFamily="18" charset="0"/>
              </a:rPr>
              <a:t>.K</a:t>
            </a:r>
            <a:r>
              <a:rPr lang="cs-CZ" sz="1800" baseline="30000" dirty="0" smtClean="0">
                <a:latin typeface="Times New Roman" panose="02020603050405020304" pitchFamily="18" charset="0"/>
              </a:rPr>
              <a:t>-1</a:t>
            </a:r>
            <a:r>
              <a:rPr lang="cs-CZ" sz="1800" dirty="0" smtClean="0">
                <a:latin typeface="Times New Roman" panose="02020603050405020304" pitchFamily="18" charset="0"/>
              </a:rPr>
              <a:t>.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74099"/>
              </p:ext>
            </p:extLst>
          </p:nvPr>
        </p:nvGraphicFramePr>
        <p:xfrm>
          <a:off x="6986750" y="1926681"/>
          <a:ext cx="1842386" cy="4803543"/>
        </p:xfrm>
        <a:graphic>
          <a:graphicData uri="http://schemas.openxmlformats.org/drawingml/2006/table">
            <a:tbl>
              <a:tblPr/>
              <a:tblGrid>
                <a:gridCol w="921193"/>
                <a:gridCol w="921193"/>
              </a:tblGrid>
              <a:tr h="561303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Látka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>
                          <a:effectLst/>
                        </a:rPr>
                        <a:t>c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endParaRPr lang="cs-CZ" sz="1200" dirty="0" smtClean="0">
                        <a:effectLst/>
                      </a:endParaRPr>
                    </a:p>
                    <a:p>
                      <a:pPr algn="ctr"/>
                      <a:r>
                        <a:rPr lang="cs-CZ" sz="1200" dirty="0" smtClean="0">
                          <a:effectLst/>
                        </a:rPr>
                        <a:t>[J⋅kg</a:t>
                      </a:r>
                      <a:r>
                        <a:rPr lang="cs-CZ" sz="1200" baseline="30000" dirty="0" smtClean="0">
                          <a:effectLst/>
                        </a:rPr>
                        <a:t>−1</a:t>
                      </a:r>
                      <a:r>
                        <a:rPr lang="cs-CZ" sz="1200" dirty="0" smtClean="0">
                          <a:effectLst/>
                        </a:rPr>
                        <a:t>K</a:t>
                      </a:r>
                      <a:r>
                        <a:rPr lang="cs-CZ" sz="1200" baseline="30000" dirty="0" smtClean="0">
                          <a:effectLst/>
                        </a:rPr>
                        <a:t>−1</a:t>
                      </a:r>
                      <a:r>
                        <a:rPr lang="cs-CZ" sz="1200" dirty="0" smtClean="0">
                          <a:effectLst/>
                        </a:rPr>
                        <a:t>]</a:t>
                      </a:r>
                      <a:endParaRPr lang="cs-CZ" sz="1200" dirty="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2" tooltip="Voda"/>
                        </a:rPr>
                        <a:t>voda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4 180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3" tooltip="Vzduch"/>
                        </a:rPr>
                        <a:t>vzduch</a:t>
                      </a:r>
                      <a:r>
                        <a:rPr lang="cs-CZ" sz="1200">
                          <a:effectLst/>
                        </a:rPr>
                        <a:t> (0˚C)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1 000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4" tooltip="Ethanol"/>
                        </a:rPr>
                        <a:t>ethanol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2 430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5" tooltip="Led"/>
                        </a:rPr>
                        <a:t>led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2 090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6" tooltip="Olej"/>
                        </a:rPr>
                        <a:t>olej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2 000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9860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absolutně suché </a:t>
                      </a:r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7" tooltip="Dřevo"/>
                        </a:rPr>
                        <a:t>dřevo</a:t>
                      </a:r>
                      <a:r>
                        <a:rPr lang="cs-CZ" sz="1200">
                          <a:effectLst/>
                        </a:rPr>
                        <a:t> (0˚C)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1 450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8" tooltip="Železo"/>
                        </a:rPr>
                        <a:t>železo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450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9" tooltip="Měď"/>
                        </a:rPr>
                        <a:t>měď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383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0" tooltip="Zinek"/>
                        </a:rPr>
                        <a:t>zinek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1" tooltip="Hliník"/>
                        </a:rPr>
                        <a:t>hliník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896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2" tooltip="Platina"/>
                        </a:rPr>
                        <a:t>platina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133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3" tooltip="Olovo"/>
                        </a:rPr>
                        <a:t>olovo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129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4" tooltip="Kyslík"/>
                        </a:rPr>
                        <a:t>kyslík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917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5" tooltip="Cín"/>
                        </a:rPr>
                        <a:t>cín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227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6" tooltip="Křemík"/>
                        </a:rPr>
                        <a:t>křemík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703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7" tooltip="Zlato"/>
                        </a:rPr>
                        <a:t>zlato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129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8" tooltip="Stříbro"/>
                        </a:rPr>
                        <a:t>stříbro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effectLst/>
                        </a:rPr>
                        <a:t>235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2" descr="\left[{\rm {J\cdot {kg}^{{-1}}\cdot K^{{-1}}}}\right]"/>
          <p:cNvSpPr>
            <a:spLocks noChangeAspect="1" noChangeArrowheads="1"/>
          </p:cNvSpPr>
          <p:nvPr/>
        </p:nvSpPr>
        <p:spPr bwMode="auto">
          <a:xfrm>
            <a:off x="1995932" y="19814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Tepelná výměna obecně závisí na podmínkách, za kterých probíhá. </a:t>
            </a:r>
            <a:r>
              <a:rPr lang="cs-CZ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Teplo</a:t>
            </a:r>
            <a:r>
              <a:rPr lang="cs-CZ" sz="1800" dirty="0">
                <a:latin typeface="Times New Roman" panose="02020603050405020304" pitchFamily="18" charset="0"/>
              </a:rPr>
              <a:t>, které přijme </a:t>
            </a:r>
            <a:r>
              <a:rPr lang="cs-CZ" sz="1800" dirty="0" smtClean="0">
                <a:latin typeface="Times New Roman" panose="02020603050405020304" pitchFamily="18" charset="0"/>
              </a:rPr>
              <a:t>nebo odevzdá </a:t>
            </a:r>
            <a:r>
              <a:rPr lang="cs-CZ" sz="1800" dirty="0">
                <a:latin typeface="Times New Roman" panose="02020603050405020304" pitchFamily="18" charset="0"/>
              </a:rPr>
              <a:t>plyn, </a:t>
            </a:r>
            <a:r>
              <a:rPr lang="cs-CZ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závisí</a:t>
            </a:r>
            <a:r>
              <a:rPr lang="cs-CZ" sz="1800" dirty="0">
                <a:latin typeface="Times New Roman" panose="02020603050405020304" pitchFamily="18" charset="0"/>
              </a:rPr>
              <a:t> na tom, proběhne-li tepelná výměna při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konstantním tlaku </a:t>
            </a:r>
            <a:r>
              <a:rPr lang="cs-CZ" sz="1800" dirty="0">
                <a:latin typeface="Times New Roman" panose="02020603050405020304" pitchFamily="18" charset="0"/>
              </a:rPr>
              <a:t>plynu nebo </a:t>
            </a:r>
            <a:r>
              <a:rPr lang="cs-CZ" sz="1800" dirty="0" smtClean="0">
                <a:latin typeface="Times New Roman" panose="02020603050405020304" pitchFamily="18" charset="0"/>
              </a:rPr>
              <a:t>při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konstantním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objemu </a:t>
            </a:r>
            <a:r>
              <a:rPr lang="cs-CZ" sz="1800" dirty="0">
                <a:latin typeface="Times New Roman" panose="02020603050405020304" pitchFamily="18" charset="0"/>
              </a:rPr>
              <a:t>plynu.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Tomu </a:t>
            </a:r>
            <a:r>
              <a:rPr lang="cs-CZ" sz="1800" dirty="0">
                <a:latin typeface="Times New Roman" panose="02020603050405020304" pitchFamily="18" charset="0"/>
              </a:rPr>
              <a:t>odpovídají dvě měrné (resp. molární) tepelné </a:t>
            </a:r>
            <a:r>
              <a:rPr lang="cs-CZ" sz="1800" dirty="0" smtClean="0">
                <a:latin typeface="Times New Roman" panose="02020603050405020304" pitchFamily="18" charset="0"/>
              </a:rPr>
              <a:t>kapacity plynů</a:t>
            </a:r>
            <a:r>
              <a:rPr lang="cs-CZ" sz="1800" dirty="0">
                <a:latin typeface="Times New Roman" panose="02020603050405020304" pitchFamily="18" charset="0"/>
              </a:rPr>
              <a:t>, a to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měrná </a:t>
            </a:r>
            <a:r>
              <a:rPr lang="cs-CZ" sz="1800" dirty="0">
                <a:latin typeface="Times New Roman" panose="02020603050405020304" pitchFamily="18" charset="0"/>
              </a:rPr>
              <a:t>(resp. molární)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 tepelná kapacita při stálém tlaku </a:t>
            </a:r>
            <a:r>
              <a:rPr lang="cs-CZ" sz="18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(resp. </a:t>
            </a:r>
            <a:r>
              <a:rPr lang="cs-CZ" sz="1800" dirty="0" err="1"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latin typeface="Times New Roman" panose="02020603050405020304" pitchFamily="18" charset="0"/>
              </a:rPr>
              <a:t>mp</a:t>
            </a:r>
            <a:r>
              <a:rPr lang="cs-CZ" sz="1800" dirty="0">
                <a:latin typeface="Times New Roman" panose="02020603050405020304" pitchFamily="18" charset="0"/>
              </a:rPr>
              <a:t>) a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měrná </a:t>
            </a:r>
            <a:r>
              <a:rPr lang="cs-CZ" sz="1800" dirty="0">
                <a:latin typeface="Times New Roman" panose="02020603050405020304" pitchFamily="18" charset="0"/>
              </a:rPr>
              <a:t>(resp. molární)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 tepelná kapacita při stálém objemu </a:t>
            </a:r>
            <a:r>
              <a:rPr lang="cs-CZ" sz="18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dirty="0">
                <a:latin typeface="Times New Roman" panose="02020603050405020304" pitchFamily="18" charset="0"/>
              </a:rPr>
              <a:t> (resp. </a:t>
            </a:r>
            <a:r>
              <a:rPr lang="cs-CZ" sz="1800" dirty="0" err="1"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latin typeface="Times New Roman" panose="02020603050405020304" pitchFamily="18" charset="0"/>
              </a:rPr>
              <a:t>mV</a:t>
            </a:r>
            <a:r>
              <a:rPr lang="cs-CZ" sz="1800" dirty="0">
                <a:latin typeface="Times New Roman" panose="02020603050405020304" pitchFamily="18" charset="0"/>
              </a:rPr>
              <a:t>).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kapalin a pevných látek jsou tyto rozdíly pro běžné výpočty </a:t>
            </a:r>
            <a:r>
              <a:rPr lang="cs-CZ" sz="1800" dirty="0" smtClean="0">
                <a:latin typeface="Times New Roman" panose="02020603050405020304" pitchFamily="18" charset="0"/>
              </a:rPr>
              <a:t>nevýznamné (ale jsou!).</a:t>
            </a:r>
          </a:p>
        </p:txBody>
      </p:sp>
    </p:spTree>
    <p:extLst>
      <p:ext uri="{BB962C8B-B14F-4D97-AF65-F5344CB8AC3E}">
        <p14:creationId xmlns:p14="http://schemas.microsoft.com/office/powerpoint/2010/main" val="21776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Kalorimetrická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latin typeface="Times New Roman" panose="02020603050405020304" pitchFamily="18" charset="0"/>
              </a:rPr>
              <a:t>Vložíme </a:t>
            </a:r>
            <a:r>
              <a:rPr lang="cs-CZ" sz="1800" dirty="0">
                <a:latin typeface="Times New Roman" panose="02020603050405020304" pitchFamily="18" charset="0"/>
              </a:rPr>
              <a:t>do tepelně izolované nádoby s kapalinou teploty t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 těleso </a:t>
            </a:r>
            <a:r>
              <a:rPr lang="cs-CZ" sz="1800" dirty="0" smtClean="0">
                <a:latin typeface="Times New Roman" panose="02020603050405020304" pitchFamily="18" charset="0"/>
              </a:rPr>
              <a:t>teploty t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&gt; t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 , </a:t>
            </a:r>
            <a:r>
              <a:rPr lang="cs-CZ" sz="1800" dirty="0" smtClean="0">
                <a:latin typeface="Times New Roman" panose="02020603050405020304" pitchFamily="18" charset="0"/>
              </a:rPr>
              <a:t>tepelná výměna 		rovnovážný stav</a:t>
            </a:r>
          </a:p>
          <a:p>
            <a:r>
              <a:rPr lang="cs-CZ" sz="1800" dirty="0" smtClean="0">
                <a:latin typeface="Times New Roman" panose="02020603050405020304" pitchFamily="18" charset="0"/>
              </a:rPr>
              <a:t>teploty </a:t>
            </a:r>
            <a:r>
              <a:rPr lang="cs-CZ" sz="1800" dirty="0">
                <a:latin typeface="Times New Roman" panose="02020603050405020304" pitchFamily="18" charset="0"/>
              </a:rPr>
              <a:t>vyrovnají na společnou teplotu t</a:t>
            </a:r>
            <a:r>
              <a:rPr lang="cs-CZ" sz="1800" dirty="0" smtClean="0">
                <a:latin typeface="Times New Roman" panose="02020603050405020304" pitchFamily="18" charset="0"/>
              </a:rPr>
              <a:t>, </a:t>
            </a:r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soustava </a:t>
            </a:r>
            <a:r>
              <a:rPr lang="cs-CZ" sz="1800" dirty="0">
                <a:latin typeface="Times New Roman" panose="02020603050405020304" pitchFamily="18" charset="0"/>
              </a:rPr>
              <a:t>je izolovaná, bude </a:t>
            </a:r>
            <a:r>
              <a:rPr lang="cs-CZ" sz="1800" dirty="0" smtClean="0">
                <a:latin typeface="Times New Roman" panose="02020603050405020304" pitchFamily="18" charset="0"/>
              </a:rPr>
              <a:t>teplo Q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= </a:t>
            </a:r>
            <a:r>
              <a:rPr lang="cs-CZ" sz="1800" dirty="0" smtClean="0">
                <a:latin typeface="Times New Roman" panose="02020603050405020304" pitchFamily="18" charset="0"/>
              </a:rPr>
              <a:t>m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sz="1800" dirty="0" smtClean="0">
                <a:latin typeface="Times New Roman" panose="02020603050405020304" pitchFamily="18" charset="0"/>
              </a:rPr>
              <a:t>c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sz="1800" dirty="0" smtClean="0">
                <a:latin typeface="Times New Roman" panose="02020603050405020304" pitchFamily="18" charset="0"/>
              </a:rPr>
              <a:t> (t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sz="1800" dirty="0" smtClean="0">
                <a:latin typeface="Times New Roman" panose="02020603050405020304" pitchFamily="18" charset="0"/>
              </a:rPr>
              <a:t> –t), </a:t>
            </a:r>
            <a:r>
              <a:rPr lang="cs-CZ" sz="1800" dirty="0">
                <a:latin typeface="Times New Roman" panose="02020603050405020304" pitchFamily="18" charset="0"/>
              </a:rPr>
              <a:t>které odevzdá těleso,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rovno </a:t>
            </a:r>
            <a:r>
              <a:rPr lang="cs-CZ" sz="1800" dirty="0">
                <a:latin typeface="Times New Roman" panose="02020603050405020304" pitchFamily="18" charset="0"/>
              </a:rPr>
              <a:t>teplu </a:t>
            </a:r>
            <a:r>
              <a:rPr lang="cs-CZ" sz="1800" dirty="0" smtClean="0">
                <a:latin typeface="Times New Roman" panose="02020603050405020304" pitchFamily="18" charset="0"/>
              </a:rPr>
              <a:t>Q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= </a:t>
            </a:r>
            <a:r>
              <a:rPr lang="cs-CZ" sz="1800" dirty="0" smtClean="0">
                <a:latin typeface="Times New Roman" panose="02020603050405020304" pitchFamily="18" charset="0"/>
              </a:rPr>
              <a:t>m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sz="1800" dirty="0" smtClean="0">
                <a:latin typeface="Times New Roman" panose="02020603050405020304" pitchFamily="18" charset="0"/>
              </a:rPr>
              <a:t>c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sz="1800" dirty="0" smtClean="0">
                <a:latin typeface="Times New Roman" panose="02020603050405020304" pitchFamily="18" charset="0"/>
              </a:rPr>
              <a:t>(t – t</a:t>
            </a:r>
            <a:r>
              <a:rPr lang="cs-CZ" sz="18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sz="1800" dirty="0" smtClean="0">
                <a:latin typeface="Times New Roman" panose="02020603050405020304" pitchFamily="18" charset="0"/>
              </a:rPr>
              <a:t>) , které </a:t>
            </a:r>
            <a:r>
              <a:rPr lang="cs-CZ" sz="1800" dirty="0">
                <a:latin typeface="Times New Roman" panose="02020603050405020304" pitchFamily="18" charset="0"/>
              </a:rPr>
              <a:t>přijme kapalina v nádobě.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Proto </a:t>
            </a:r>
            <a:r>
              <a:rPr lang="cs-CZ" sz="1800" dirty="0">
                <a:latin typeface="Times New Roman" panose="02020603050405020304" pitchFamily="18" charset="0"/>
              </a:rPr>
              <a:t>platí </a:t>
            </a:r>
            <a:r>
              <a:rPr lang="cs-CZ" sz="1800" dirty="0" smtClean="0">
                <a:latin typeface="Times New Roman" panose="02020603050405020304" pitchFamily="18" charset="0"/>
              </a:rPr>
              <a:t>tzv.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kalorimetrická rovnice</a:t>
            </a:r>
            <a:endParaRPr lang="cs-CZ" sz="1800" b="1" i="1" dirty="0">
              <a:solidFill>
                <a:srgbClr val="00287D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	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(t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– 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= m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(t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–t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  <a:latin typeface="Times New Roman" panose="02020603050405020304" pitchFamily="18" charset="0"/>
            </a:endParaRPr>
          </a:p>
          <a:p>
            <a:r>
              <a:rPr lang="cs-CZ" sz="1400" dirty="0" smtClean="0"/>
              <a:t>Pozn. Látky </a:t>
            </a:r>
            <a:r>
              <a:rPr lang="cs-CZ" sz="1400" dirty="0"/>
              <a:t>spolu nebudou chemicky reagovat </a:t>
            </a:r>
            <a:r>
              <a:rPr lang="cs-CZ" sz="1400" dirty="0" smtClean="0"/>
              <a:t>a nedojde </a:t>
            </a:r>
            <a:r>
              <a:rPr lang="cs-CZ" sz="1400" dirty="0"/>
              <a:t>ke změně jejich skupenství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>
            <a:off x="2606385" y="2340864"/>
            <a:ext cx="969264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Kalorimetrická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Kalorimetr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/>
              <a:t>Tepelná kapacita nádoby </a:t>
            </a:r>
            <a:r>
              <a:rPr lang="cs-CZ" sz="1800" dirty="0" smtClean="0"/>
              <a:t>kalorimetru, míchačky</a:t>
            </a:r>
          </a:p>
          <a:p>
            <a:pPr marL="0" indent="0">
              <a:buNone/>
            </a:pPr>
            <a:r>
              <a:rPr lang="cs-CZ" sz="1800" dirty="0" smtClean="0"/>
              <a:t>a teploměru je </a:t>
            </a:r>
            <a:r>
              <a:rPr lang="cs-CZ" sz="1800" dirty="0"/>
              <a:t>tepelná </a:t>
            </a:r>
            <a:r>
              <a:rPr lang="cs-CZ" sz="1800" i="1" dirty="0">
                <a:solidFill>
                  <a:srgbClr val="00287D"/>
                </a:solidFill>
              </a:rPr>
              <a:t>kapacita kalorimetru </a:t>
            </a:r>
            <a:r>
              <a:rPr lang="cs-CZ" sz="1800" i="1" dirty="0" err="1">
                <a:solidFill>
                  <a:srgbClr val="00287D"/>
                </a:solidFill>
              </a:rPr>
              <a:t>C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 smtClean="0">
                <a:solidFill>
                  <a:srgbClr val="00287D"/>
                </a:solidFill>
              </a:rPr>
              <a:t>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lv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	m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(t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– 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+ </a:t>
            </a:r>
            <a:r>
              <a:rPr lang="cs-CZ" sz="1800" b="1" i="1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k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(t-t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) =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(t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–t)</a:t>
            </a:r>
          </a:p>
          <a:p>
            <a:pPr marL="0" indent="0">
              <a:buNone/>
            </a:pPr>
            <a:endParaRPr lang="cs-CZ" sz="1800" i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91" y="1125539"/>
            <a:ext cx="1942957" cy="3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Fáze</a:t>
            </a:r>
            <a:r>
              <a:rPr lang="cs-CZ" sz="1800" dirty="0" smtClean="0"/>
              <a:t> - soustava v rovnovážném stavu ve všech částech stejné fyzikální a chemické vlastnosti: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 </a:t>
            </a:r>
            <a:r>
              <a:rPr lang="cs-CZ" sz="1800" dirty="0" smtClean="0">
                <a:solidFill>
                  <a:srgbClr val="00287D"/>
                </a:solidFill>
              </a:rPr>
              <a:t>pevná rtuť, kapalná rtuť, rtuťové páry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287D"/>
                </a:solidFill>
              </a:rPr>
              <a:t>diamant, grafit </a:t>
            </a:r>
            <a:r>
              <a:rPr lang="cs-CZ" sz="1800" dirty="0" smtClean="0"/>
              <a:t>– jsou dvě fáze pevného uhlíku = různé krystalové modifikace téže pevné látky.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Fáze látky je obecnějším pojmem než skupenství látky.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Zkoumaná termodynamická soustava může obsahovat i </a:t>
            </a:r>
            <a:r>
              <a:rPr lang="cs-CZ" sz="1800" dirty="0">
                <a:solidFill>
                  <a:srgbClr val="C00000"/>
                </a:solidFill>
              </a:rPr>
              <a:t>větší počet fází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Počet stavových veličin, které můžeme libovolně měnit, aniž by se porušil rovnovážný </a:t>
            </a:r>
            <a:r>
              <a:rPr lang="cs-CZ" sz="1800" dirty="0" smtClean="0"/>
              <a:t>stav soustavy</a:t>
            </a:r>
            <a:r>
              <a:rPr lang="cs-CZ" sz="1800" dirty="0"/>
              <a:t>, se nazývá </a:t>
            </a:r>
            <a:r>
              <a:rPr lang="cs-CZ" sz="1800" b="1" i="1" dirty="0">
                <a:solidFill>
                  <a:srgbClr val="00287D"/>
                </a:solidFill>
              </a:rPr>
              <a:t>počet stupňů volnosti </a:t>
            </a:r>
            <a:r>
              <a:rPr lang="cs-CZ" sz="1800" dirty="0"/>
              <a:t>soustavy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Složka</a:t>
            </a:r>
            <a:r>
              <a:rPr lang="cs-CZ" sz="1800" dirty="0"/>
              <a:t> je každá chemicky </a:t>
            </a:r>
            <a:r>
              <a:rPr lang="cs-CZ" sz="1800" dirty="0" smtClean="0"/>
              <a:t>čistá látka </a:t>
            </a:r>
            <a:r>
              <a:rPr lang="cs-CZ" sz="1800" dirty="0"/>
              <a:t>v soustavě</a:t>
            </a:r>
            <a:r>
              <a:rPr lang="cs-CZ" sz="1800" dirty="0" smtClean="0"/>
              <a:t>. Má 2 stupně volnosti (</a:t>
            </a:r>
            <a:r>
              <a:rPr lang="cs-CZ" sz="1800" i="1" dirty="0" smtClean="0">
                <a:solidFill>
                  <a:srgbClr val="00287D"/>
                </a:solidFill>
              </a:rPr>
              <a:t>p, T</a:t>
            </a:r>
            <a:r>
              <a:rPr lang="cs-CZ" sz="1800" dirty="0" smtClean="0"/>
              <a:t>).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Počet stupňů volnosti </a:t>
            </a:r>
            <a:r>
              <a:rPr lang="cs-CZ" sz="1800" dirty="0"/>
              <a:t>závisí na </a:t>
            </a:r>
            <a:r>
              <a:rPr lang="cs-CZ" sz="1800" i="1" dirty="0">
                <a:solidFill>
                  <a:srgbClr val="00287D"/>
                </a:solidFill>
              </a:rPr>
              <a:t>počtu složek </a:t>
            </a:r>
            <a:r>
              <a:rPr lang="cs-CZ" sz="1800" dirty="0" smtClean="0"/>
              <a:t>tvořících soustavu </a:t>
            </a:r>
            <a:r>
              <a:rPr lang="cs-CZ" sz="1800" dirty="0"/>
              <a:t>a na </a:t>
            </a:r>
            <a:r>
              <a:rPr lang="cs-CZ" sz="1800" i="1" dirty="0">
                <a:solidFill>
                  <a:srgbClr val="00287D"/>
                </a:solidFill>
              </a:rPr>
              <a:t>počtu fází </a:t>
            </a:r>
            <a:r>
              <a:rPr lang="cs-CZ" sz="1800" dirty="0"/>
              <a:t>existujících v soustavě vedle sebe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i="1" dirty="0" err="1" smtClean="0">
                <a:solidFill>
                  <a:srgbClr val="00287D"/>
                </a:solidFill>
              </a:rPr>
              <a:t>Gibbsův</a:t>
            </a:r>
            <a:r>
              <a:rPr lang="cs-CZ" sz="1800" b="1" i="1" dirty="0" smtClean="0">
                <a:solidFill>
                  <a:srgbClr val="00287D"/>
                </a:solidFill>
              </a:rPr>
              <a:t> zákon fází</a:t>
            </a:r>
          </a:p>
          <a:p>
            <a:pPr marL="0" indent="0">
              <a:buNone/>
            </a:pPr>
            <a:endParaRPr lang="cs-CZ" sz="1800" b="1" i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509589" y="3910429"/>
            <a:ext cx="81966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V rovnovážném stavu soustavy platí rovnice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f + v = s + 2 </a:t>
            </a:r>
            <a:r>
              <a:rPr lang="cs-CZ" sz="1800" b="1" dirty="0">
                <a:latin typeface="+mn-lt"/>
              </a:rPr>
              <a:t>, kde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f</a:t>
            </a:r>
            <a:r>
              <a:rPr lang="cs-CZ" sz="1800" b="1" dirty="0">
                <a:latin typeface="+mn-lt"/>
              </a:rPr>
              <a:t> je počet fází v soustavě a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s</a:t>
            </a:r>
            <a:r>
              <a:rPr lang="cs-CZ" sz="1800" b="1" dirty="0">
                <a:latin typeface="+mn-lt"/>
              </a:rPr>
              <a:t> je počet složek v soustavě.</a:t>
            </a:r>
          </a:p>
        </p:txBody>
      </p:sp>
    </p:spTree>
    <p:extLst>
      <p:ext uri="{BB962C8B-B14F-4D97-AF65-F5344CB8AC3E}">
        <p14:creationId xmlns:p14="http://schemas.microsoft.com/office/powerpoint/2010/main" val="9766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Přechod látky z jedné fáze do druhé nazýváme </a:t>
            </a:r>
            <a:r>
              <a:rPr lang="cs-CZ" sz="1800" i="1" dirty="0">
                <a:solidFill>
                  <a:srgbClr val="00287D"/>
                </a:solidFill>
              </a:rPr>
              <a:t>fázová </a:t>
            </a:r>
            <a:r>
              <a:rPr lang="cs-CZ" sz="1800" i="1" dirty="0" smtClean="0">
                <a:solidFill>
                  <a:srgbClr val="00287D"/>
                </a:solidFill>
              </a:rPr>
              <a:t>změna.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(led – voda, grafit – diamant)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Přechod </a:t>
            </a:r>
            <a:r>
              <a:rPr lang="cs-CZ" sz="1800" dirty="0"/>
              <a:t>látky z jednoho skupenství do druhého skupenství nazýváme </a:t>
            </a:r>
            <a:r>
              <a:rPr lang="cs-CZ" sz="1800" i="1" dirty="0">
                <a:solidFill>
                  <a:srgbClr val="00287D"/>
                </a:solidFill>
              </a:rPr>
              <a:t>změna skupenství.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Fázové </a:t>
            </a:r>
            <a:r>
              <a:rPr lang="cs-CZ" sz="1800" i="1" dirty="0">
                <a:solidFill>
                  <a:srgbClr val="00287D"/>
                </a:solidFill>
              </a:rPr>
              <a:t>změny prvního </a:t>
            </a:r>
            <a:r>
              <a:rPr lang="cs-CZ" sz="1800" i="1" dirty="0" smtClean="0">
                <a:solidFill>
                  <a:srgbClr val="00287D"/>
                </a:solidFill>
              </a:rPr>
              <a:t>druhu </a:t>
            </a:r>
            <a:r>
              <a:rPr lang="cs-CZ" sz="1800" dirty="0" smtClean="0"/>
              <a:t>- dochází </a:t>
            </a:r>
            <a:r>
              <a:rPr lang="cs-CZ" sz="1800" dirty="0"/>
              <a:t>k pohlcování nebo uvolňování tepla</a:t>
            </a:r>
            <a:r>
              <a:rPr lang="cs-CZ" sz="1800" dirty="0" smtClean="0"/>
              <a:t>, přitom se objem mění </a:t>
            </a:r>
            <a:r>
              <a:rPr lang="cs-CZ" sz="1800" dirty="0"/>
              <a:t>skokem. </a:t>
            </a:r>
            <a:endParaRPr lang="cs-CZ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C00000"/>
                </a:solidFill>
              </a:rPr>
              <a:t>tání</a:t>
            </a:r>
            <a:r>
              <a:rPr lang="cs-CZ" sz="1800" dirty="0">
                <a:solidFill>
                  <a:srgbClr val="C00000"/>
                </a:solidFill>
              </a:rPr>
              <a:t>, </a:t>
            </a:r>
            <a:r>
              <a:rPr lang="cs-CZ" sz="1800" dirty="0" smtClean="0">
                <a:solidFill>
                  <a:srgbClr val="C00000"/>
                </a:solidFill>
              </a:rPr>
              <a:t>tuhnutí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C00000"/>
                </a:solidFill>
              </a:rPr>
              <a:t>vypařování</a:t>
            </a:r>
            <a:r>
              <a:rPr lang="cs-CZ" sz="1800" dirty="0">
                <a:solidFill>
                  <a:srgbClr val="C00000"/>
                </a:solidFill>
              </a:rPr>
              <a:t>, </a:t>
            </a:r>
            <a:r>
              <a:rPr lang="cs-CZ" sz="1800" dirty="0" smtClean="0">
                <a:solidFill>
                  <a:srgbClr val="C00000"/>
                </a:solidFill>
              </a:rPr>
              <a:t>kondenzace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C00000"/>
                </a:solidFill>
              </a:rPr>
              <a:t>sublimace </a:t>
            </a:r>
            <a:r>
              <a:rPr lang="cs-CZ" sz="1800" dirty="0">
                <a:solidFill>
                  <a:srgbClr val="C00000"/>
                </a:solidFill>
              </a:rPr>
              <a:t>a </a:t>
            </a:r>
            <a:r>
              <a:rPr lang="cs-CZ" sz="1800" dirty="0" smtClean="0">
                <a:solidFill>
                  <a:srgbClr val="C00000"/>
                </a:solidFill>
              </a:rPr>
              <a:t>desublimace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51" y="4267665"/>
            <a:ext cx="4119639" cy="19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Rozměry částic 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̴ 0,1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dříve nemožné pozorování, dnes elektronový mikroskop.</a:t>
            </a:r>
          </a:p>
          <a:p>
            <a:pPr marL="0" indent="0">
              <a:buNone/>
            </a:pPr>
            <a:r>
              <a:rPr lang="cs-CZ" sz="1800" dirty="0" smtClean="0"/>
              <a:t>O neustálém a neuspořádaném pohybu svědčí nepřímo řada jevů – tlak plynu, rozpínání plynu, difúze, Brownův pohyb ...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Neustálý pohyb molekul plynu uzavřeného v nádobě způsobuje </a:t>
            </a:r>
            <a:r>
              <a:rPr lang="cs-CZ" sz="1800" dirty="0">
                <a:solidFill>
                  <a:srgbClr val="00287D"/>
                </a:solidFill>
              </a:rPr>
              <a:t>neustálé srážky těchto </a:t>
            </a:r>
            <a:r>
              <a:rPr lang="cs-CZ" sz="1800" dirty="0" smtClean="0">
                <a:solidFill>
                  <a:srgbClr val="00287D"/>
                </a:solidFill>
              </a:rPr>
              <a:t>molekul s </a:t>
            </a:r>
            <a:r>
              <a:rPr lang="cs-CZ" sz="1800" dirty="0">
                <a:solidFill>
                  <a:srgbClr val="00287D"/>
                </a:solidFill>
              </a:rPr>
              <a:t>molekulami vnitřních stěn nádoby </a:t>
            </a:r>
            <a:r>
              <a:rPr lang="cs-CZ" sz="1800" dirty="0" smtClean="0">
                <a:solidFill>
                  <a:srgbClr val="00287D"/>
                </a:solidFill>
              </a:rPr>
              <a:t>uvnitř plynu</a:t>
            </a:r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příčina </a:t>
            </a:r>
            <a:r>
              <a:rPr lang="cs-CZ" sz="1800" dirty="0">
                <a:solidFill>
                  <a:srgbClr val="C00000"/>
                </a:solidFill>
              </a:rPr>
              <a:t>tlakových sil a </a:t>
            </a:r>
            <a:r>
              <a:rPr lang="cs-CZ" sz="1800" b="1" i="1" dirty="0">
                <a:solidFill>
                  <a:srgbClr val="C00000"/>
                </a:solidFill>
              </a:rPr>
              <a:t>tlaku plynu</a:t>
            </a:r>
            <a:r>
              <a:rPr lang="cs-CZ" sz="1800" dirty="0"/>
              <a:t>, který měříme </a:t>
            </a:r>
            <a:r>
              <a:rPr lang="cs-CZ" sz="1800" dirty="0" smtClean="0"/>
              <a:t>manometrem.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87D"/>
                </a:solidFill>
              </a:rPr>
              <a:t>Difúze </a:t>
            </a:r>
            <a:r>
              <a:rPr lang="cs-CZ" sz="1800" dirty="0"/>
              <a:t>je samovolné pronikání částic jedné tekutiny mezi částice druhé tekutiny, uvedeme-li </a:t>
            </a:r>
            <a:r>
              <a:rPr lang="cs-CZ" sz="1800" dirty="0" smtClean="0"/>
              <a:t>je do </a:t>
            </a:r>
            <a:r>
              <a:rPr lang="cs-CZ" sz="1800" dirty="0"/>
              <a:t>vzájemného styku.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Zahříváme-li </a:t>
            </a:r>
            <a:r>
              <a:rPr lang="cs-CZ" sz="1800" dirty="0" err="1" smtClean="0"/>
              <a:t>difundující</a:t>
            </a:r>
            <a:r>
              <a:rPr lang="cs-CZ" sz="1800" dirty="0" smtClean="0"/>
              <a:t> </a:t>
            </a:r>
            <a:r>
              <a:rPr lang="cs-CZ" sz="1800" dirty="0"/>
              <a:t>tekutiny, pozorujeme rychlejší průběh difúze a vzrůst teploty tekutin. 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Příčinou </a:t>
            </a:r>
            <a:r>
              <a:rPr lang="cs-CZ" sz="1800" dirty="0">
                <a:solidFill>
                  <a:srgbClr val="C00000"/>
                </a:solidFill>
              </a:rPr>
              <a:t>vzrůstu teploty je zvýšení rychlostí pohybujících se </a:t>
            </a:r>
            <a:r>
              <a:rPr lang="cs-CZ" sz="1800" dirty="0" smtClean="0">
                <a:solidFill>
                  <a:srgbClr val="C00000"/>
                </a:solidFill>
              </a:rPr>
              <a:t>částic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Šipka doprava 5"/>
          <p:cNvSpPr/>
          <p:nvPr/>
        </p:nvSpPr>
        <p:spPr bwMode="auto">
          <a:xfrm>
            <a:off x="685800" y="5775294"/>
            <a:ext cx="612648" cy="2194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685800" y="3901091"/>
            <a:ext cx="612648" cy="2194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Těleso </a:t>
            </a:r>
            <a:r>
              <a:rPr lang="cs-CZ" sz="1800" dirty="0"/>
              <a:t>o hmotnosti m při změně skupenství přijme nebo odevzdá </a:t>
            </a:r>
            <a:r>
              <a:rPr lang="cs-CZ" sz="1800" b="1" i="1" dirty="0">
                <a:solidFill>
                  <a:srgbClr val="00287D"/>
                </a:solidFill>
              </a:rPr>
              <a:t>skupenské teplo L</a:t>
            </a:r>
            <a:r>
              <a:rPr lang="cs-CZ" sz="1800" dirty="0"/>
              <a:t> (</a:t>
            </a:r>
            <a:r>
              <a:rPr lang="cs-CZ" sz="1800" dirty="0" smtClean="0"/>
              <a:t>tání, vypařování</a:t>
            </a:r>
            <a:r>
              <a:rPr lang="cs-CZ" sz="1800" dirty="0"/>
              <a:t>, sublimační).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Skupenské </a:t>
            </a:r>
            <a:r>
              <a:rPr lang="cs-CZ" sz="1800" dirty="0"/>
              <a:t>teplo vztažené na 1 kg látky je </a:t>
            </a:r>
            <a:r>
              <a:rPr lang="cs-CZ" sz="1800" i="1" dirty="0">
                <a:solidFill>
                  <a:srgbClr val="00287D"/>
                </a:solidFill>
              </a:rPr>
              <a:t>měrné skupenské teplo </a:t>
            </a:r>
            <a:r>
              <a:rPr lang="cs-CZ" sz="1800" i="1" dirty="0" smtClean="0">
                <a:solidFill>
                  <a:srgbClr val="00287D"/>
                </a:solidFill>
              </a:rPr>
              <a:t>(1 J.kg</a:t>
            </a:r>
            <a:r>
              <a:rPr lang="cs-CZ" sz="1800" i="1" baseline="30000" dirty="0" smtClean="0">
                <a:solidFill>
                  <a:srgbClr val="00287D"/>
                </a:solidFill>
              </a:rPr>
              <a:t>-1</a:t>
            </a:r>
            <a:r>
              <a:rPr lang="cs-CZ" sz="1800" i="1" dirty="0" smtClean="0">
                <a:solidFill>
                  <a:srgbClr val="00287D"/>
                </a:solidFill>
              </a:rPr>
              <a:t>)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a) tání a tuhnutí</a:t>
            </a:r>
          </a:p>
          <a:p>
            <a:pPr marL="0" indent="0">
              <a:buNone/>
            </a:pPr>
            <a:r>
              <a:rPr lang="cs-CZ" sz="1800" dirty="0" smtClean="0"/>
              <a:t>Dodané teplo potřebné </a:t>
            </a:r>
            <a:r>
              <a:rPr lang="cs-CZ" sz="1800" dirty="0"/>
              <a:t>pro změnu pevného tělesa o </a:t>
            </a:r>
            <a:r>
              <a:rPr lang="cs-CZ" sz="1800" i="1" dirty="0">
                <a:solidFill>
                  <a:srgbClr val="00287D"/>
                </a:solidFill>
              </a:rPr>
              <a:t>hmotnosti m</a:t>
            </a:r>
            <a:r>
              <a:rPr lang="cs-CZ" sz="1800" dirty="0"/>
              <a:t> zahřátého na teplotu tání na kapalinu </a:t>
            </a:r>
            <a:r>
              <a:rPr lang="cs-CZ" sz="1800" dirty="0" smtClean="0"/>
              <a:t>téže teploty </a:t>
            </a:r>
            <a:r>
              <a:rPr lang="cs-CZ" sz="1800" dirty="0"/>
              <a:t>je </a:t>
            </a:r>
            <a:r>
              <a:rPr lang="cs-CZ" sz="1800" i="1" dirty="0">
                <a:solidFill>
                  <a:srgbClr val="00287D"/>
                </a:solidFill>
              </a:rPr>
              <a:t>skupenské teplo tání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endParaRPr lang="cs-CZ" sz="1400" i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Měrné </a:t>
            </a:r>
            <a:r>
              <a:rPr lang="cs-CZ" sz="1800" i="1" dirty="0">
                <a:solidFill>
                  <a:srgbClr val="00287D"/>
                </a:solidFill>
              </a:rPr>
              <a:t>skupenské teplo tání </a:t>
            </a:r>
            <a:r>
              <a:rPr lang="cs-CZ" sz="1800" i="1" dirty="0" err="1" smtClean="0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t</a:t>
            </a:r>
            <a:r>
              <a:rPr lang="cs-CZ" sz="1800" i="1" dirty="0" smtClean="0">
                <a:solidFill>
                  <a:srgbClr val="00287D"/>
                </a:solidFill>
              </a:rPr>
              <a:t> </a:t>
            </a:r>
            <a:r>
              <a:rPr lang="cs-CZ" sz="1800" dirty="0" smtClean="0"/>
              <a:t> </a:t>
            </a:r>
            <a:r>
              <a:rPr lang="cs-CZ" sz="1800" dirty="0"/>
              <a:t>je tepelnou </a:t>
            </a:r>
            <a:r>
              <a:rPr lang="cs-CZ" sz="1800" dirty="0" smtClean="0"/>
              <a:t>konstantou látek.</a:t>
            </a:r>
          </a:p>
          <a:p>
            <a:pPr marL="0" indent="0">
              <a:buNone/>
            </a:pPr>
            <a:r>
              <a:rPr lang="cs-CZ" sz="1800" dirty="0" smtClean="0"/>
              <a:t>Např</a:t>
            </a:r>
            <a:r>
              <a:rPr lang="cs-CZ" sz="1800" dirty="0"/>
              <a:t>. pro led je </a:t>
            </a:r>
            <a:r>
              <a:rPr lang="cs-CZ" sz="1800" i="1" dirty="0" err="1"/>
              <a:t>l</a:t>
            </a:r>
            <a:r>
              <a:rPr lang="cs-CZ" sz="1800" i="1" baseline="-25000" dirty="0" err="1"/>
              <a:t>t</a:t>
            </a:r>
            <a:r>
              <a:rPr lang="cs-CZ" sz="1800" dirty="0"/>
              <a:t> = 334 kJ.kg</a:t>
            </a:r>
            <a:r>
              <a:rPr lang="cs-CZ" sz="1800" baseline="30000" dirty="0"/>
              <a:t>-1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dirty="0" smtClean="0"/>
              <a:t>Při </a:t>
            </a:r>
            <a:r>
              <a:rPr lang="cs-CZ" sz="1800" dirty="0"/>
              <a:t>teplotě tuhnutí, která </a:t>
            </a:r>
            <a:r>
              <a:rPr lang="cs-CZ" sz="1800" dirty="0" smtClean="0"/>
              <a:t>je rovna </a:t>
            </a:r>
            <a:r>
              <a:rPr lang="cs-CZ" sz="1800" dirty="0"/>
              <a:t>teplotě tání, </a:t>
            </a:r>
            <a:r>
              <a:rPr lang="cs-CZ" sz="1800" dirty="0" smtClean="0"/>
              <a:t>kapalina se mění v </a:t>
            </a:r>
            <a:r>
              <a:rPr lang="cs-CZ" sz="1800" dirty="0"/>
              <a:t>pevné těleso – tuhne. Při tom odevzdá svému okolí </a:t>
            </a:r>
            <a:r>
              <a:rPr lang="cs-CZ" sz="1800" i="1" dirty="0">
                <a:solidFill>
                  <a:srgbClr val="00287D"/>
                </a:solidFill>
              </a:rPr>
              <a:t>skupenské </a:t>
            </a:r>
            <a:r>
              <a:rPr lang="cs-CZ" sz="1800" i="1" dirty="0" smtClean="0">
                <a:solidFill>
                  <a:srgbClr val="00287D"/>
                </a:solidFill>
              </a:rPr>
              <a:t>teplo tuhnutí </a:t>
            </a:r>
            <a:r>
              <a:rPr lang="cs-CZ" sz="1800" dirty="0"/>
              <a:t>rovné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Pevné </a:t>
            </a:r>
            <a:r>
              <a:rPr lang="cs-CZ" sz="1400" dirty="0"/>
              <a:t>amorfní látky při zahřívání postupně měknou, až se přemění v kapalinu. Nemají </a:t>
            </a:r>
            <a:r>
              <a:rPr lang="cs-CZ" sz="1400" dirty="0" smtClean="0"/>
              <a:t>proto určitou </a:t>
            </a:r>
            <a:r>
              <a:rPr lang="cs-CZ" sz="1400" dirty="0"/>
              <a:t>teplotu tání.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69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3916742"/>
          </a:xfrm>
        </p:spPr>
        <p:txBody>
          <a:bodyPr/>
          <a:lstStyle/>
          <a:p>
            <a:r>
              <a:rPr lang="cs-CZ" sz="1800" dirty="0" smtClean="0"/>
              <a:t>Teploty </a:t>
            </a:r>
            <a:r>
              <a:rPr lang="cs-CZ" sz="1800" dirty="0"/>
              <a:t>tání krystalické látky </a:t>
            </a:r>
            <a:r>
              <a:rPr lang="cs-CZ" sz="1800" dirty="0" smtClean="0"/>
              <a:t>u </a:t>
            </a:r>
            <a:r>
              <a:rPr lang="cs-CZ" sz="1800" dirty="0"/>
              <a:t>většiny látek (např. </a:t>
            </a:r>
            <a:r>
              <a:rPr lang="cs-CZ" sz="1800" dirty="0" err="1" smtClean="0"/>
              <a:t>Pb</a:t>
            </a:r>
            <a:r>
              <a:rPr lang="cs-CZ" sz="1800" dirty="0" smtClean="0"/>
              <a:t>) rostou </a:t>
            </a:r>
            <a:r>
              <a:rPr lang="cs-CZ" sz="1800" dirty="0"/>
              <a:t>při zvýšení </a:t>
            </a:r>
            <a:r>
              <a:rPr lang="cs-CZ" sz="1800" dirty="0" smtClean="0"/>
              <a:t>tlaku. </a:t>
            </a:r>
            <a:r>
              <a:rPr lang="cs-CZ" sz="1800" dirty="0" smtClean="0">
                <a:solidFill>
                  <a:srgbClr val="C00000"/>
                </a:solidFill>
              </a:rPr>
              <a:t>Při tání zvětšují svůj objem</a:t>
            </a:r>
            <a:r>
              <a:rPr lang="cs-CZ" sz="1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1800" dirty="0" smtClean="0"/>
              <a:t>Některé </a:t>
            </a:r>
            <a:r>
              <a:rPr lang="cs-CZ" sz="1800" dirty="0"/>
              <a:t>látky (např. led, </a:t>
            </a:r>
            <a:r>
              <a:rPr lang="cs-CZ" sz="1800" dirty="0" err="1" smtClean="0"/>
              <a:t>Sb</a:t>
            </a:r>
            <a:r>
              <a:rPr lang="cs-CZ" sz="1800" dirty="0" smtClean="0"/>
              <a:t>, </a:t>
            </a:r>
            <a:r>
              <a:rPr lang="cs-CZ" sz="1800" dirty="0" err="1" smtClean="0"/>
              <a:t>Bi</a:t>
            </a:r>
            <a:r>
              <a:rPr lang="cs-CZ" sz="1800" dirty="0" smtClean="0"/>
              <a:t> </a:t>
            </a:r>
            <a:r>
              <a:rPr lang="cs-CZ" sz="1800" dirty="0"/>
              <a:t>a některé slitiny) mají </a:t>
            </a:r>
            <a:r>
              <a:rPr lang="cs-CZ" sz="1800" dirty="0" smtClean="0"/>
              <a:t>naopak s </a:t>
            </a:r>
            <a:r>
              <a:rPr lang="cs-CZ" sz="1800" dirty="0"/>
              <a:t>rostoucím vnějším tlakem teplotu tání nižší, než měly před zvýšením tlaku. </a:t>
            </a:r>
            <a:r>
              <a:rPr lang="cs-CZ" sz="1800" dirty="0" smtClean="0">
                <a:solidFill>
                  <a:srgbClr val="C00000"/>
                </a:solidFill>
              </a:rPr>
              <a:t>Při </a:t>
            </a:r>
            <a:r>
              <a:rPr lang="cs-CZ" sz="1800" dirty="0">
                <a:solidFill>
                  <a:srgbClr val="C00000"/>
                </a:solidFill>
              </a:rPr>
              <a:t>tání zmenšují </a:t>
            </a:r>
            <a:r>
              <a:rPr lang="cs-CZ" sz="1800" dirty="0" smtClean="0">
                <a:solidFill>
                  <a:srgbClr val="C00000"/>
                </a:solidFill>
              </a:rPr>
              <a:t>svůj objem </a:t>
            </a:r>
            <a:r>
              <a:rPr lang="cs-CZ" sz="1800" dirty="0">
                <a:solidFill>
                  <a:srgbClr val="C00000"/>
                </a:solidFill>
              </a:rPr>
              <a:t>a při tuhnutí zvětšují svůj objem</a:t>
            </a:r>
            <a:r>
              <a:rPr lang="cs-CZ" sz="1800" dirty="0" smtClean="0">
                <a:solidFill>
                  <a:srgbClr val="C00000"/>
                </a:solidFill>
              </a:rPr>
              <a:t>. </a:t>
            </a:r>
            <a:r>
              <a:rPr lang="cs-CZ" sz="1800" i="1" dirty="0" smtClean="0">
                <a:solidFill>
                  <a:srgbClr val="00287D"/>
                </a:solidFill>
              </a:rPr>
              <a:t>(</a:t>
            </a:r>
            <a:r>
              <a:rPr lang="cs-CZ" sz="1800" i="1" dirty="0" err="1" smtClean="0">
                <a:solidFill>
                  <a:srgbClr val="00287D"/>
                </a:solidFill>
              </a:rPr>
              <a:t>Regelace</a:t>
            </a:r>
            <a:r>
              <a:rPr lang="cs-CZ" sz="1800" i="1" dirty="0" smtClean="0">
                <a:solidFill>
                  <a:srgbClr val="00287D"/>
                </a:solidFill>
              </a:rPr>
              <a:t> ledu)</a:t>
            </a:r>
          </a:p>
          <a:p>
            <a:pPr>
              <a:spcBef>
                <a:spcPts val="1800"/>
              </a:spcBef>
            </a:pPr>
            <a:r>
              <a:rPr lang="cs-CZ" sz="1800" dirty="0" smtClean="0"/>
              <a:t>Každý </a:t>
            </a:r>
            <a:r>
              <a:rPr lang="cs-CZ" sz="1800" dirty="0"/>
              <a:t>bod </a:t>
            </a:r>
            <a:r>
              <a:rPr lang="cs-CZ" sz="1800" i="1" dirty="0">
                <a:solidFill>
                  <a:srgbClr val="00287D"/>
                </a:solidFill>
              </a:rPr>
              <a:t>křivky tání </a:t>
            </a:r>
            <a:r>
              <a:rPr lang="cs-CZ" sz="1800" dirty="0" smtClean="0"/>
              <a:t>znázorňuje </a:t>
            </a:r>
            <a:r>
              <a:rPr lang="cs-CZ" sz="1800" dirty="0"/>
              <a:t>rovnovážný stav </a:t>
            </a:r>
            <a:r>
              <a:rPr lang="cs-CZ" sz="1800" dirty="0" smtClean="0"/>
              <a:t>pevné a </a:t>
            </a:r>
            <a:r>
              <a:rPr lang="cs-CZ" sz="1800" dirty="0"/>
              <a:t>kapalné </a:t>
            </a:r>
            <a:endParaRPr lang="cs-CZ" sz="18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 smtClean="0"/>
              <a:t>fáze </a:t>
            </a:r>
            <a:r>
              <a:rPr lang="cs-CZ" sz="1800" dirty="0"/>
              <a:t>určité látky (křivka tání patří mezi rovnovážné křivky). </a:t>
            </a:r>
            <a:endParaRPr lang="cs-CZ" sz="1800" dirty="0" smtClean="0"/>
          </a:p>
          <a:p>
            <a:pPr>
              <a:spcBef>
                <a:spcPts val="1800"/>
              </a:spcBef>
            </a:pPr>
            <a:r>
              <a:rPr lang="cs-CZ" sz="1800" dirty="0" smtClean="0"/>
              <a:t>Křivka </a:t>
            </a:r>
            <a:r>
              <a:rPr lang="cs-CZ" sz="1800" dirty="0"/>
              <a:t>tání začíná v bodě A</a:t>
            </a:r>
            <a:r>
              <a:rPr lang="cs-CZ" sz="1800" dirty="0" smtClean="0"/>
              <a:t>, kterému </a:t>
            </a:r>
            <a:r>
              <a:rPr lang="cs-CZ" sz="1800" dirty="0"/>
              <a:t>odpovídá nejmenší možný tlak, při kterém jsou kapalina a pevná látka ještě v rovnováze.</a:t>
            </a:r>
          </a:p>
          <a:p>
            <a:pPr>
              <a:spcBef>
                <a:spcPts val="1800"/>
              </a:spcBef>
            </a:pPr>
            <a:r>
              <a:rPr lang="cs-CZ" sz="1800" dirty="0" smtClean="0"/>
              <a:t>Protože </a:t>
            </a:r>
            <a:r>
              <a:rPr lang="cs-CZ" sz="1800" dirty="0"/>
              <a:t>teploty tání různých látek závisí na tlaku, udávají se v tabulkách </a:t>
            </a:r>
            <a:r>
              <a:rPr lang="cs-CZ" sz="1800" dirty="0" smtClean="0"/>
              <a:t>za normálního </a:t>
            </a:r>
            <a:r>
              <a:rPr lang="cs-CZ" sz="1800" dirty="0"/>
              <a:t>tlaku a nazývají se </a:t>
            </a:r>
            <a:r>
              <a:rPr lang="cs-CZ" sz="1800" i="1" dirty="0">
                <a:solidFill>
                  <a:srgbClr val="00287D"/>
                </a:solidFill>
              </a:rPr>
              <a:t>normální teploty tání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73" y="395869"/>
            <a:ext cx="3927637" cy="16218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02" y="3425984"/>
            <a:ext cx="1099135" cy="10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b) Sublimace a </a:t>
            </a:r>
            <a:r>
              <a:rPr lang="cs-CZ" sz="1800" dirty="0" smtClean="0">
                <a:solidFill>
                  <a:srgbClr val="C00000"/>
                </a:solidFill>
              </a:rPr>
              <a:t>desublimace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Sublimace </a:t>
            </a:r>
            <a:r>
              <a:rPr lang="cs-CZ" sz="1800" dirty="0" smtClean="0"/>
              <a:t>= přeměna </a:t>
            </a:r>
            <a:r>
              <a:rPr lang="cs-CZ" sz="1800" dirty="0"/>
              <a:t>látky z pevného skupenství přímo ve skupenství </a:t>
            </a:r>
            <a:r>
              <a:rPr lang="cs-CZ" sz="1800" dirty="0" smtClean="0"/>
              <a:t>plynné.  Opačný děj </a:t>
            </a:r>
            <a:r>
              <a:rPr lang="cs-CZ" sz="1800" dirty="0"/>
              <a:t>je </a:t>
            </a:r>
            <a:r>
              <a:rPr lang="cs-CZ" sz="1800" i="1" dirty="0">
                <a:solidFill>
                  <a:srgbClr val="00287D"/>
                </a:solidFill>
              </a:rPr>
              <a:t>desublimace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Za </a:t>
            </a:r>
            <a:r>
              <a:rPr lang="cs-CZ" sz="1800" dirty="0"/>
              <a:t>normálního tlaku sublimuje např. jod, </a:t>
            </a:r>
            <a:r>
              <a:rPr lang="cs-CZ" sz="1800" dirty="0" smtClean="0"/>
              <a:t>naftalen</a:t>
            </a:r>
            <a:r>
              <a:rPr lang="cs-CZ" sz="1800" dirty="0"/>
              <a:t>, pevný </a:t>
            </a:r>
            <a:r>
              <a:rPr lang="cs-CZ" sz="1800" dirty="0" smtClean="0"/>
              <a:t>oxid uhličitý = suchý led, </a:t>
            </a:r>
            <a:r>
              <a:rPr lang="cs-CZ" sz="1800" dirty="0"/>
              <a:t>led nebo sníh.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Skupenské teplo sublimace </a:t>
            </a:r>
            <a:r>
              <a:rPr lang="cs-CZ" sz="1800" i="1" dirty="0" err="1" smtClean="0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 smtClean="0"/>
              <a:t>je teplo </a:t>
            </a:r>
            <a:r>
              <a:rPr lang="cs-CZ" sz="1800" dirty="0"/>
              <a:t>přijaté látkou o hmotnosti m při její sublimaci za dané teploty. </a:t>
            </a:r>
            <a:r>
              <a:rPr lang="cs-CZ" sz="1800" dirty="0" smtClean="0"/>
              <a:t>Měrné skupenské </a:t>
            </a:r>
            <a:r>
              <a:rPr lang="cs-CZ" sz="1800" dirty="0"/>
              <a:t>teplo sublimace závisí na teplotě</a:t>
            </a:r>
            <a:r>
              <a:rPr lang="cs-CZ" sz="1800" i="1" dirty="0">
                <a:solidFill>
                  <a:srgbClr val="00287D"/>
                </a:solidFill>
              </a:rPr>
              <a:t>. </a:t>
            </a:r>
            <a:endParaRPr lang="cs-CZ" sz="1800" i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Měrné </a:t>
            </a:r>
            <a:r>
              <a:rPr lang="cs-CZ" sz="1800" i="1" dirty="0">
                <a:solidFill>
                  <a:srgbClr val="00287D"/>
                </a:solidFill>
              </a:rPr>
              <a:t>skupenské teplo sublimace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i="1" dirty="0" smtClean="0">
                <a:solidFill>
                  <a:srgbClr val="00287D"/>
                </a:solidFill>
              </a:rPr>
              <a:t>= </a:t>
            </a:r>
            <a:r>
              <a:rPr lang="cs-CZ" sz="1800" i="1" dirty="0" err="1" smtClean="0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s</a:t>
            </a:r>
            <a:r>
              <a:rPr lang="cs-CZ" sz="1800" i="1" dirty="0" smtClean="0">
                <a:solidFill>
                  <a:srgbClr val="00287D"/>
                </a:solidFill>
              </a:rPr>
              <a:t> /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i="1" dirty="0" smtClean="0">
                <a:solidFill>
                  <a:srgbClr val="00287D"/>
                </a:solidFill>
              </a:rPr>
              <a:t>m  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Např</a:t>
            </a:r>
            <a:r>
              <a:rPr lang="cs-CZ" sz="1800" dirty="0"/>
              <a:t>. pro led H</a:t>
            </a:r>
            <a:r>
              <a:rPr lang="cs-CZ" sz="1800" baseline="-25000" dirty="0"/>
              <a:t>2</a:t>
            </a:r>
            <a:r>
              <a:rPr lang="cs-CZ" sz="1800" dirty="0"/>
              <a:t>O je při teplotě 0 </a:t>
            </a:r>
            <a:r>
              <a:rPr lang="cs-CZ" sz="1800" dirty="0" smtClean="0"/>
              <a:t>°C   </a:t>
            </a:r>
            <a:r>
              <a:rPr lang="cs-CZ" sz="1800" i="1" dirty="0" err="1" smtClean="0"/>
              <a:t>l</a:t>
            </a:r>
            <a:r>
              <a:rPr lang="cs-CZ" sz="1800" i="1" baseline="-25000" dirty="0" err="1" smtClean="0"/>
              <a:t>s</a:t>
            </a:r>
            <a:r>
              <a:rPr lang="cs-CZ" sz="1800" i="1" baseline="-25000" dirty="0" smtClean="0"/>
              <a:t> </a:t>
            </a:r>
            <a:r>
              <a:rPr lang="cs-CZ" sz="1800" dirty="0" smtClean="0"/>
              <a:t>= 2,83 </a:t>
            </a:r>
            <a:r>
              <a:rPr lang="cs-CZ" sz="1800" dirty="0"/>
              <a:t>MJ.kg</a:t>
            </a:r>
            <a:r>
              <a:rPr lang="cs-CZ" sz="1800" baseline="30000" dirty="0"/>
              <a:t>-1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32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0818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Sublimující </a:t>
            </a:r>
            <a:r>
              <a:rPr lang="cs-CZ" sz="1800" dirty="0"/>
              <a:t>látka dostatečné hmotnosti v uzavřené nádobě sublimuje </a:t>
            </a:r>
            <a:r>
              <a:rPr lang="cs-CZ" sz="1800" dirty="0" smtClean="0"/>
              <a:t>tak dlouho</a:t>
            </a:r>
            <a:r>
              <a:rPr lang="cs-CZ" sz="1800" dirty="0"/>
              <a:t>, až se </a:t>
            </a:r>
            <a:r>
              <a:rPr lang="cs-CZ" sz="1800" dirty="0" smtClean="0"/>
              <a:t>vytvoří </a:t>
            </a:r>
            <a:r>
              <a:rPr lang="cs-CZ" sz="1800" i="1" dirty="0" smtClean="0">
                <a:solidFill>
                  <a:srgbClr val="00287D"/>
                </a:solidFill>
              </a:rPr>
              <a:t>rovnovážný </a:t>
            </a:r>
            <a:r>
              <a:rPr lang="cs-CZ" sz="1800" i="1" dirty="0">
                <a:solidFill>
                  <a:srgbClr val="00287D"/>
                </a:solidFill>
              </a:rPr>
              <a:t>stav mezi pevnou fází a párou</a:t>
            </a:r>
            <a:r>
              <a:rPr lang="cs-CZ" sz="1800" dirty="0"/>
              <a:t>. Takováto pára se nazývá </a:t>
            </a:r>
            <a:r>
              <a:rPr lang="cs-CZ" sz="1800" b="1" i="1" dirty="0">
                <a:solidFill>
                  <a:srgbClr val="00287D"/>
                </a:solidFill>
              </a:rPr>
              <a:t>sytá pára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Nemění-li se teplota</a:t>
            </a:r>
            <a:r>
              <a:rPr lang="cs-CZ" sz="1800" dirty="0"/>
              <a:t>, zůstává konstantní poměr hmotností plynné a pevné fáze a nemění se tlak syté </a:t>
            </a:r>
            <a:r>
              <a:rPr lang="cs-CZ" sz="1800" dirty="0" smtClean="0"/>
              <a:t>páry vzniklé </a:t>
            </a:r>
            <a:r>
              <a:rPr lang="cs-CZ" sz="1800" dirty="0"/>
              <a:t>sublimací.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Grafické znázornění </a:t>
            </a:r>
            <a:r>
              <a:rPr lang="cs-CZ" sz="1800" dirty="0"/>
              <a:t>závislosti tlaku syté páry na teplotě je </a:t>
            </a:r>
            <a:r>
              <a:rPr lang="cs-CZ" sz="1800" i="1" dirty="0" smtClean="0">
                <a:solidFill>
                  <a:srgbClr val="00287D"/>
                </a:solidFill>
              </a:rPr>
              <a:t>sublimační křivka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Každý bod sublimační křivky znázorňuje </a:t>
            </a:r>
            <a:r>
              <a:rPr lang="cs-CZ" sz="1800" i="1" dirty="0">
                <a:solidFill>
                  <a:srgbClr val="00287D"/>
                </a:solidFill>
              </a:rPr>
              <a:t>rovnovážný stav mezi pevnou látkou a </a:t>
            </a:r>
            <a:r>
              <a:rPr lang="cs-CZ" sz="1800" i="1" dirty="0" smtClean="0">
                <a:solidFill>
                  <a:srgbClr val="00287D"/>
                </a:solidFill>
              </a:rPr>
              <a:t>její sytou párou</a:t>
            </a:r>
            <a:r>
              <a:rPr lang="cs-CZ" sz="1800" dirty="0" smtClean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Sublimační </a:t>
            </a:r>
            <a:r>
              <a:rPr lang="cs-CZ" sz="1800" dirty="0"/>
              <a:t>křivka končí v bodě A, ve kterém začíná křivka tání pro tutéž </a:t>
            </a:r>
            <a:r>
              <a:rPr lang="cs-CZ" sz="1800" dirty="0" smtClean="0"/>
              <a:t>látku.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40" y="249510"/>
            <a:ext cx="2121487" cy="17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c) Vypařování a var, </a:t>
            </a:r>
            <a:r>
              <a:rPr lang="cs-CZ" sz="1800" dirty="0" smtClean="0">
                <a:solidFill>
                  <a:srgbClr val="C00000"/>
                </a:solidFill>
              </a:rPr>
              <a:t>kondenzace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Vypařování</a:t>
            </a:r>
            <a:r>
              <a:rPr lang="cs-CZ" sz="1800" dirty="0"/>
              <a:t> je děj přeměny kapaliny v páru. Na rozdíl od tání probíhá vypařování z </a:t>
            </a:r>
            <a:r>
              <a:rPr lang="cs-CZ" sz="1800" dirty="0" smtClean="0">
                <a:solidFill>
                  <a:srgbClr val="C00000"/>
                </a:solidFill>
              </a:rPr>
              <a:t>volného povrchu </a:t>
            </a:r>
            <a:r>
              <a:rPr lang="cs-CZ" sz="1800" dirty="0">
                <a:solidFill>
                  <a:srgbClr val="C00000"/>
                </a:solidFill>
              </a:rPr>
              <a:t>kapaliny </a:t>
            </a:r>
            <a:r>
              <a:rPr lang="cs-CZ" sz="1800" dirty="0"/>
              <a:t>za každé teploty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Na přeměnu kapaliny o hmotnosti m v páru téže teploty je třeba dodat </a:t>
            </a:r>
            <a:r>
              <a:rPr lang="cs-CZ" sz="1800" i="1" dirty="0">
                <a:solidFill>
                  <a:srgbClr val="00287D"/>
                </a:solidFill>
              </a:rPr>
              <a:t>skupenské </a:t>
            </a:r>
            <a:r>
              <a:rPr lang="cs-CZ" sz="1800" i="1" dirty="0" smtClean="0">
                <a:solidFill>
                  <a:srgbClr val="00287D"/>
                </a:solidFill>
              </a:rPr>
              <a:t>teplo vypařování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Měrné </a:t>
            </a:r>
            <a:r>
              <a:rPr lang="cs-CZ" sz="1800" i="1" dirty="0">
                <a:solidFill>
                  <a:srgbClr val="00287D"/>
                </a:solidFill>
              </a:rPr>
              <a:t>skupenské teplo vypařování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 smtClean="0">
                <a:solidFill>
                  <a:srgbClr val="00287D"/>
                </a:solidFill>
              </a:rPr>
              <a:t>= </a:t>
            </a:r>
            <a:r>
              <a:rPr lang="cs-CZ" sz="1800" i="1" dirty="0" err="1" smtClean="0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v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 </a:t>
            </a:r>
            <a:r>
              <a:rPr lang="cs-CZ" sz="1800" i="1" dirty="0" smtClean="0">
                <a:solidFill>
                  <a:srgbClr val="00287D"/>
                </a:solidFill>
              </a:rPr>
              <a:t>/ m </a:t>
            </a:r>
          </a:p>
          <a:p>
            <a:pPr marL="0" indent="0">
              <a:buNone/>
            </a:pPr>
            <a:endParaRPr lang="cs-CZ" sz="1800" i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/>
              <a:t>Měrné skupenské teplo vypařování klesá s rostoucí teplotou.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Např</a:t>
            </a:r>
            <a:r>
              <a:rPr lang="cs-CZ" sz="1800" dirty="0"/>
              <a:t>. pro vodu teploty 0 </a:t>
            </a:r>
            <a:r>
              <a:rPr lang="cs-CZ" sz="1800" dirty="0" smtClean="0"/>
              <a:t>°C je 2,51 </a:t>
            </a:r>
            <a:r>
              <a:rPr lang="cs-CZ" sz="1800" dirty="0"/>
              <a:t>MJ.kg</a:t>
            </a:r>
            <a:r>
              <a:rPr lang="cs-CZ" sz="1800" baseline="30000" dirty="0"/>
              <a:t>-1</a:t>
            </a:r>
            <a:r>
              <a:rPr lang="cs-CZ" sz="1800" dirty="0"/>
              <a:t>, pro vodu teploty 100 </a:t>
            </a:r>
            <a:r>
              <a:rPr lang="cs-CZ" sz="1800" dirty="0" smtClean="0"/>
              <a:t>°C </a:t>
            </a:r>
            <a:r>
              <a:rPr lang="cs-CZ" sz="1800" dirty="0"/>
              <a:t>je 2,26 MJ.kg</a:t>
            </a:r>
            <a:r>
              <a:rPr lang="cs-CZ" sz="1800" baseline="30000" dirty="0"/>
              <a:t>-1</a:t>
            </a:r>
            <a:r>
              <a:rPr lang="cs-CZ" sz="1800" dirty="0"/>
              <a:t> (za normálního tlaku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44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Zvláštním </a:t>
            </a:r>
            <a:r>
              <a:rPr lang="cs-CZ" sz="1800" dirty="0">
                <a:solidFill>
                  <a:srgbClr val="000000"/>
                </a:solidFill>
              </a:rPr>
              <a:t>případem vypařování kapaliny je </a:t>
            </a:r>
            <a:r>
              <a:rPr lang="cs-CZ" sz="1800" b="1" i="1" dirty="0">
                <a:solidFill>
                  <a:srgbClr val="00287D"/>
                </a:solidFill>
              </a:rPr>
              <a:t>var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Na rozdíl od vypařování se kapalina při </a:t>
            </a:r>
            <a:r>
              <a:rPr lang="cs-CZ" sz="1800" dirty="0" smtClean="0">
                <a:solidFill>
                  <a:srgbClr val="000000"/>
                </a:solidFill>
              </a:rPr>
              <a:t>varu </a:t>
            </a:r>
            <a:r>
              <a:rPr lang="cs-CZ" sz="1800" dirty="0" smtClean="0">
                <a:solidFill>
                  <a:srgbClr val="C00000"/>
                </a:solidFill>
              </a:rPr>
              <a:t>vypařuje </a:t>
            </a:r>
            <a:r>
              <a:rPr lang="cs-CZ" sz="1800" dirty="0">
                <a:solidFill>
                  <a:srgbClr val="C00000"/>
                </a:solidFill>
              </a:rPr>
              <a:t>nejen na volném povrchu, ale také </a:t>
            </a:r>
            <a:r>
              <a:rPr lang="cs-CZ" sz="1800" dirty="0" smtClean="0">
                <a:solidFill>
                  <a:srgbClr val="C00000"/>
                </a:solidFill>
              </a:rPr>
              <a:t>uvnitř -  vznik bublinek)</a:t>
            </a:r>
            <a:r>
              <a:rPr lang="cs-CZ" sz="1800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(Při </a:t>
            </a:r>
            <a:r>
              <a:rPr lang="cs-CZ" sz="1400" dirty="0">
                <a:solidFill>
                  <a:srgbClr val="000000"/>
                </a:solidFill>
              </a:rPr>
              <a:t>dosažení </a:t>
            </a:r>
            <a:r>
              <a:rPr lang="cs-CZ" sz="1400" dirty="0" smtClean="0">
                <a:solidFill>
                  <a:srgbClr val="000000"/>
                </a:solidFill>
              </a:rPr>
              <a:t>určité teploty </a:t>
            </a:r>
            <a:r>
              <a:rPr lang="cs-CZ" sz="1400" dirty="0">
                <a:solidFill>
                  <a:srgbClr val="000000"/>
                </a:solidFill>
              </a:rPr>
              <a:t>při daném okolním tlaku se uvnitř kapaliny vytvářejí bubliny páry, které zvětšují </a:t>
            </a:r>
            <a:r>
              <a:rPr lang="cs-CZ" sz="1400" dirty="0" smtClean="0">
                <a:solidFill>
                  <a:srgbClr val="000000"/>
                </a:solidFill>
              </a:rPr>
              <a:t>svůj objem </a:t>
            </a:r>
            <a:r>
              <a:rPr lang="cs-CZ" sz="1400" dirty="0">
                <a:solidFill>
                  <a:srgbClr val="000000"/>
                </a:solidFill>
              </a:rPr>
              <a:t>a vystupují k volnému povrchu </a:t>
            </a:r>
            <a:r>
              <a:rPr lang="cs-CZ" sz="1400" dirty="0" smtClean="0">
                <a:solidFill>
                  <a:srgbClr val="000000"/>
                </a:solidFill>
              </a:rPr>
              <a:t>kapaliny). 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/>
              <a:t>Teplota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dirty="0"/>
              <a:t>, při které za daného vnějšího tlaku nastává var kapaliny, se nazývá </a:t>
            </a:r>
            <a:r>
              <a:rPr lang="cs-CZ" sz="1800" i="1" dirty="0">
                <a:solidFill>
                  <a:srgbClr val="00287D"/>
                </a:solidFill>
              </a:rPr>
              <a:t>teplota varu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S rostoucím tlakem se teplota varu zvětšuje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V </a:t>
            </a:r>
            <a:r>
              <a:rPr lang="cs-CZ" sz="1800" dirty="0"/>
              <a:t>tabulkách se uvádí teplota varu za </a:t>
            </a:r>
            <a:r>
              <a:rPr lang="cs-CZ" sz="1800" dirty="0" smtClean="0"/>
              <a:t>normálního tlaku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  <a:r>
              <a:rPr lang="cs-CZ" sz="1800" dirty="0"/>
              <a:t>– normální teplota varu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Měrné skupenské teplo varu </a:t>
            </a:r>
            <a:r>
              <a:rPr lang="cs-CZ" sz="1800" dirty="0"/>
              <a:t>se rovná </a:t>
            </a:r>
            <a:r>
              <a:rPr lang="cs-CZ" sz="1800" dirty="0" smtClean="0"/>
              <a:t>měrnému</a:t>
            </a:r>
          </a:p>
          <a:p>
            <a:pPr marL="0" indent="0">
              <a:buNone/>
            </a:pPr>
            <a:r>
              <a:rPr lang="cs-CZ" sz="1800" dirty="0" smtClean="0"/>
              <a:t>skupenskému </a:t>
            </a:r>
            <a:r>
              <a:rPr lang="cs-CZ" sz="1800" dirty="0"/>
              <a:t>teplu vypařování při </a:t>
            </a:r>
            <a:r>
              <a:rPr lang="cs-CZ" sz="1800" dirty="0" smtClean="0"/>
              <a:t>teplotě varu </a:t>
            </a:r>
            <a:r>
              <a:rPr lang="cs-CZ" sz="1800" dirty="0"/>
              <a:t>kapaliny.</a:t>
            </a: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03" y="4052444"/>
            <a:ext cx="2415179" cy="1838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614" y="368902"/>
            <a:ext cx="2440296" cy="18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Obrácený děj k vypařování je </a:t>
            </a:r>
            <a:r>
              <a:rPr lang="cs-CZ" sz="1800" b="1" i="1" dirty="0">
                <a:solidFill>
                  <a:srgbClr val="00287D"/>
                </a:solidFill>
              </a:rPr>
              <a:t>kondenzace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Při </a:t>
            </a:r>
            <a:r>
              <a:rPr lang="cs-CZ" sz="1800" dirty="0">
                <a:solidFill>
                  <a:srgbClr val="000000"/>
                </a:solidFill>
              </a:rPr>
              <a:t>tomto ději látka odevzdá svému </a:t>
            </a:r>
            <a:r>
              <a:rPr lang="cs-CZ" sz="1800" dirty="0" smtClean="0">
                <a:solidFill>
                  <a:srgbClr val="000000"/>
                </a:solidFill>
              </a:rPr>
              <a:t>okolí skupenské </a:t>
            </a:r>
            <a:r>
              <a:rPr lang="cs-CZ" sz="1800" dirty="0">
                <a:solidFill>
                  <a:srgbClr val="000000"/>
                </a:solidFill>
              </a:rPr>
              <a:t>teplo kondenzační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Měrné </a:t>
            </a:r>
            <a:r>
              <a:rPr lang="cs-CZ" sz="1800" dirty="0">
                <a:solidFill>
                  <a:srgbClr val="000000"/>
                </a:solidFill>
              </a:rPr>
              <a:t>skupenské teplo kondenzační je rovno </a:t>
            </a:r>
            <a:r>
              <a:rPr lang="cs-CZ" sz="1800" dirty="0" smtClean="0">
                <a:solidFill>
                  <a:srgbClr val="000000"/>
                </a:solidFill>
              </a:rPr>
              <a:t>měrnému skupenskému </a:t>
            </a:r>
            <a:r>
              <a:rPr lang="cs-CZ" sz="1800" dirty="0">
                <a:solidFill>
                  <a:srgbClr val="000000"/>
                </a:solidFill>
              </a:rPr>
              <a:t>teplu vypařování téže látky při téže teplotě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Kondenzace </a:t>
            </a:r>
            <a:r>
              <a:rPr lang="cs-CZ" sz="1800" dirty="0">
                <a:solidFill>
                  <a:srgbClr val="000000"/>
                </a:solidFill>
              </a:rPr>
              <a:t>může nastat na povrchu kapaliny, pevné látky nebo i ve volném </a:t>
            </a:r>
            <a:r>
              <a:rPr lang="cs-CZ" sz="1800" dirty="0" smtClean="0">
                <a:solidFill>
                  <a:srgbClr val="000000"/>
                </a:solidFill>
              </a:rPr>
              <a:t>prostoru (orosené zrcadlo, mžení...)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0000"/>
                </a:solidFill>
              </a:rPr>
              <a:t>Při tomto </a:t>
            </a:r>
            <a:r>
              <a:rPr lang="cs-CZ" sz="1400" dirty="0">
                <a:solidFill>
                  <a:srgbClr val="000000"/>
                </a:solidFill>
              </a:rPr>
              <a:t>ději dochází k spojování několika molekul páry v drobné kapičky, které pak </a:t>
            </a:r>
            <a:r>
              <a:rPr lang="cs-CZ" sz="1400" dirty="0" smtClean="0">
                <a:solidFill>
                  <a:srgbClr val="000000"/>
                </a:solidFill>
              </a:rPr>
              <a:t>postupně rostou</a:t>
            </a:r>
            <a:r>
              <a:rPr lang="cs-CZ" sz="1400" dirty="0">
                <a:solidFill>
                  <a:srgbClr val="000000"/>
                </a:solidFill>
              </a:rPr>
              <a:t>. Vytváření těchto kapiček usnadňují drobná zrnka prachu nebo elektricky nabité </a:t>
            </a:r>
            <a:r>
              <a:rPr lang="cs-CZ" sz="1400" dirty="0" smtClean="0">
                <a:solidFill>
                  <a:srgbClr val="000000"/>
                </a:solidFill>
              </a:rPr>
              <a:t>částice = </a:t>
            </a:r>
            <a:r>
              <a:rPr lang="cs-CZ" sz="1400" dirty="0" smtClean="0">
                <a:solidFill>
                  <a:srgbClr val="00287D"/>
                </a:solidFill>
              </a:rPr>
              <a:t>kondenzační jádra</a:t>
            </a:r>
            <a:r>
              <a:rPr lang="cs-CZ" sz="1400" dirty="0" smtClean="0">
                <a:solidFill>
                  <a:srgbClr val="000000"/>
                </a:solidFill>
              </a:rPr>
              <a:t>.</a:t>
            </a: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59" y="75979"/>
            <a:ext cx="2171502" cy="20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Kapalina </a:t>
            </a:r>
            <a:r>
              <a:rPr lang="cs-CZ" sz="1800" dirty="0">
                <a:solidFill>
                  <a:srgbClr val="000000"/>
                </a:solidFill>
              </a:rPr>
              <a:t>v uzavřené nádobě se </a:t>
            </a:r>
            <a:r>
              <a:rPr lang="cs-CZ" sz="1800" dirty="0">
                <a:solidFill>
                  <a:srgbClr val="C00000"/>
                </a:solidFill>
              </a:rPr>
              <a:t>vypařuje tak dlouho až nastane rovnovážný stav </a:t>
            </a:r>
            <a:r>
              <a:rPr lang="cs-CZ" sz="1800" dirty="0" smtClean="0">
                <a:solidFill>
                  <a:srgbClr val="C00000"/>
                </a:solidFill>
              </a:rPr>
              <a:t>mezi kapalinou </a:t>
            </a:r>
            <a:r>
              <a:rPr lang="cs-CZ" sz="1800" dirty="0">
                <a:solidFill>
                  <a:srgbClr val="C00000"/>
                </a:solidFill>
              </a:rPr>
              <a:t>a její párou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 </a:t>
            </a:r>
            <a:r>
              <a:rPr lang="cs-CZ" sz="1800" dirty="0">
                <a:solidFill>
                  <a:srgbClr val="000000"/>
                </a:solidFill>
              </a:rPr>
              <a:t>tomto rovnovážném stavu se objemy kapaliny a páry </a:t>
            </a:r>
            <a:r>
              <a:rPr lang="cs-CZ" sz="1800" dirty="0" smtClean="0">
                <a:solidFill>
                  <a:srgbClr val="000000"/>
                </a:solidFill>
              </a:rPr>
              <a:t>nemění, konstantní </a:t>
            </a:r>
            <a:r>
              <a:rPr lang="cs-CZ" sz="1800" dirty="0">
                <a:solidFill>
                  <a:srgbClr val="000000"/>
                </a:solidFill>
              </a:rPr>
              <a:t>zůstává také tlak páry a teplota soustavy kapalina + pára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Pára, která je v rovnovážném stavu se svou kapalinou, se nazývá </a:t>
            </a:r>
            <a:r>
              <a:rPr lang="cs-CZ" sz="1800" b="1" i="1" dirty="0">
                <a:solidFill>
                  <a:srgbClr val="00287D"/>
                </a:solidFill>
              </a:rPr>
              <a:t>sytá pára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 uzavřené nádobě </a:t>
            </a:r>
            <a:r>
              <a:rPr lang="cs-CZ" sz="1800" dirty="0">
                <a:solidFill>
                  <a:srgbClr val="000000"/>
                </a:solidFill>
              </a:rPr>
              <a:t>za přítomnosti kapaliny je vždy sytá pára.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Tlak </a:t>
            </a:r>
            <a:r>
              <a:rPr lang="cs-CZ" sz="1800" dirty="0">
                <a:solidFill>
                  <a:srgbClr val="000000"/>
                </a:solidFill>
              </a:rPr>
              <a:t>syté páry nezávisí při stálé teplotě na objemu páry.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87D"/>
                </a:solidFill>
              </a:rPr>
              <a:t>Protože </a:t>
            </a:r>
            <a:r>
              <a:rPr lang="cs-CZ" sz="1400" dirty="0">
                <a:solidFill>
                  <a:srgbClr val="00287D"/>
                </a:solidFill>
              </a:rPr>
              <a:t>tlak syté páry </a:t>
            </a:r>
            <a:r>
              <a:rPr lang="cs-CZ" sz="1400" dirty="0" smtClean="0">
                <a:solidFill>
                  <a:srgbClr val="00287D"/>
                </a:solidFill>
              </a:rPr>
              <a:t>za dané </a:t>
            </a:r>
            <a:r>
              <a:rPr lang="cs-CZ" sz="1400" dirty="0">
                <a:solidFill>
                  <a:srgbClr val="00287D"/>
                </a:solidFill>
              </a:rPr>
              <a:t>teploty nezávisí na </a:t>
            </a:r>
            <a:r>
              <a:rPr lang="cs-CZ" sz="1400" dirty="0" smtClean="0">
                <a:solidFill>
                  <a:srgbClr val="00287D"/>
                </a:solidFill>
              </a:rPr>
              <a:t>objemu( při zvětšení </a:t>
            </a:r>
            <a:r>
              <a:rPr lang="cs-CZ" sz="1400" dirty="0">
                <a:solidFill>
                  <a:srgbClr val="00287D"/>
                </a:solidFill>
              </a:rPr>
              <a:t>objemu prostoru nad kapalinou se vypaří další část </a:t>
            </a:r>
            <a:r>
              <a:rPr lang="cs-CZ" sz="1400" dirty="0" smtClean="0">
                <a:solidFill>
                  <a:srgbClr val="00287D"/>
                </a:solidFill>
              </a:rPr>
              <a:t>kapaliny), </a:t>
            </a:r>
            <a:r>
              <a:rPr lang="cs-CZ" sz="1400" dirty="0">
                <a:solidFill>
                  <a:srgbClr val="00287D"/>
                </a:solidFill>
              </a:rPr>
              <a:t>neplatí pro sytou páru zákon </a:t>
            </a:r>
            <a:r>
              <a:rPr lang="cs-CZ" sz="1400" dirty="0" err="1">
                <a:solidFill>
                  <a:srgbClr val="00287D"/>
                </a:solidFill>
              </a:rPr>
              <a:t>Boylův-Mariottův</a:t>
            </a:r>
            <a:r>
              <a:rPr lang="cs-CZ" sz="1400" dirty="0">
                <a:solidFill>
                  <a:srgbClr val="00287D"/>
                </a:solidFill>
              </a:rPr>
              <a:t> a </a:t>
            </a:r>
            <a:r>
              <a:rPr lang="cs-CZ" sz="1400" dirty="0" smtClean="0">
                <a:solidFill>
                  <a:srgbClr val="00287D"/>
                </a:solidFill>
              </a:rPr>
              <a:t>stavová rovnice a </a:t>
            </a:r>
            <a:r>
              <a:rPr lang="cs-CZ" sz="1400" dirty="0">
                <a:solidFill>
                  <a:srgbClr val="00287D"/>
                </a:solidFill>
              </a:rPr>
              <a:t>sytá pára se tím </a:t>
            </a:r>
            <a:r>
              <a:rPr lang="cs-CZ" sz="1400" dirty="0" smtClean="0">
                <a:solidFill>
                  <a:srgbClr val="00287D"/>
                </a:solidFill>
              </a:rPr>
              <a:t>podstatně liší </a:t>
            </a:r>
            <a:r>
              <a:rPr lang="cs-CZ" sz="1400" dirty="0">
                <a:solidFill>
                  <a:srgbClr val="00287D"/>
                </a:solidFill>
              </a:rPr>
              <a:t>od ideálního plynu</a:t>
            </a:r>
            <a:r>
              <a:rPr lang="cs-CZ" sz="1400" dirty="0" smtClean="0">
                <a:solidFill>
                  <a:srgbClr val="00287D"/>
                </a:solidFill>
              </a:rPr>
              <a:t>.</a:t>
            </a:r>
            <a:endParaRPr lang="cs-CZ" sz="1400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120" y="21751"/>
            <a:ext cx="2674790" cy="20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Zvýšíme-li </a:t>
            </a:r>
            <a:r>
              <a:rPr lang="cs-CZ" sz="1800" dirty="0">
                <a:solidFill>
                  <a:srgbClr val="000000"/>
                </a:solidFill>
              </a:rPr>
              <a:t>teplotu soustavy kapalina a její sytá pára, tlak syté páry nad kapalinou </a:t>
            </a:r>
            <a:r>
              <a:rPr lang="cs-CZ" sz="1800" dirty="0" smtClean="0">
                <a:solidFill>
                  <a:srgbClr val="000000"/>
                </a:solidFill>
              </a:rPr>
              <a:t>vzroste  - </a:t>
            </a:r>
            <a:r>
              <a:rPr lang="cs-CZ" sz="1800" i="1" dirty="0" smtClean="0">
                <a:solidFill>
                  <a:srgbClr val="00287D"/>
                </a:solidFill>
              </a:rPr>
              <a:t>křivka </a:t>
            </a:r>
            <a:r>
              <a:rPr lang="cs-CZ" sz="1800" i="1" dirty="0">
                <a:solidFill>
                  <a:srgbClr val="00287D"/>
                </a:solidFill>
              </a:rPr>
              <a:t>syté </a:t>
            </a:r>
            <a:r>
              <a:rPr lang="cs-CZ" sz="1800" i="1" dirty="0" smtClean="0">
                <a:solidFill>
                  <a:srgbClr val="00287D"/>
                </a:solidFill>
              </a:rPr>
              <a:t>páry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Každý bod křivky syté páry odpovídá rovnovážnému stavu soustavy kapalina a její </a:t>
            </a:r>
            <a:r>
              <a:rPr lang="cs-CZ" sz="1800" dirty="0" smtClean="0">
                <a:solidFill>
                  <a:srgbClr val="000000"/>
                </a:solidFill>
              </a:rPr>
              <a:t>sytá pára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Křivka </a:t>
            </a:r>
            <a:r>
              <a:rPr lang="cs-CZ" sz="1800" dirty="0">
                <a:solidFill>
                  <a:srgbClr val="000000"/>
                </a:solidFill>
              </a:rPr>
              <a:t>začíná v bodě A, který reprezentuje nejmenší hodnotu tlaku a teploty, při </a:t>
            </a:r>
            <a:r>
              <a:rPr lang="cs-CZ" sz="1800" dirty="0" smtClean="0">
                <a:solidFill>
                  <a:srgbClr val="000000"/>
                </a:solidFill>
              </a:rPr>
              <a:t>kterých existuje </a:t>
            </a:r>
            <a:r>
              <a:rPr lang="cs-CZ" sz="1800" dirty="0">
                <a:solidFill>
                  <a:srgbClr val="000000"/>
                </a:solidFill>
              </a:rPr>
              <a:t>kapalina a její sytá pára v rovnovážném stavu.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Bodem </a:t>
            </a:r>
            <a:r>
              <a:rPr lang="cs-CZ" sz="1800" dirty="0">
                <a:solidFill>
                  <a:srgbClr val="000000"/>
                </a:solidFill>
              </a:rPr>
              <a:t>A začíná také křivka tání </a:t>
            </a:r>
            <a:r>
              <a:rPr lang="cs-CZ" sz="1800" dirty="0" smtClean="0">
                <a:solidFill>
                  <a:srgbClr val="000000"/>
                </a:solidFill>
              </a:rPr>
              <a:t>a končí </a:t>
            </a:r>
            <a:r>
              <a:rPr lang="cs-CZ" sz="1800" dirty="0">
                <a:solidFill>
                  <a:srgbClr val="000000"/>
                </a:solidFill>
              </a:rPr>
              <a:t>jím sublimační křivka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Např. pro H</a:t>
            </a:r>
            <a:r>
              <a:rPr lang="cs-CZ" sz="1800" baseline="-25000" dirty="0">
                <a:solidFill>
                  <a:srgbClr val="000000"/>
                </a:solidFill>
              </a:rPr>
              <a:t>2</a:t>
            </a:r>
            <a:r>
              <a:rPr lang="cs-CZ" sz="1800" dirty="0">
                <a:solidFill>
                  <a:srgbClr val="000000"/>
                </a:solidFill>
              </a:rPr>
              <a:t>O je v bodě </a:t>
            </a:r>
            <a:r>
              <a:rPr lang="cs-CZ" sz="1800" dirty="0" smtClean="0">
                <a:solidFill>
                  <a:srgbClr val="000000"/>
                </a:solidFill>
              </a:rPr>
              <a:t>A termodynamická </a:t>
            </a:r>
            <a:r>
              <a:rPr lang="cs-CZ" sz="1800" dirty="0">
                <a:solidFill>
                  <a:srgbClr val="000000"/>
                </a:solidFill>
              </a:rPr>
              <a:t>teplota 273,16 K a tlak asi 6,1.10</a:t>
            </a:r>
            <a:r>
              <a:rPr lang="cs-CZ" sz="1800" baseline="30000" dirty="0">
                <a:solidFill>
                  <a:srgbClr val="000000"/>
                </a:solidFill>
              </a:rPr>
              <a:t>2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Pa =  trojný bod vody.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13" y="94109"/>
            <a:ext cx="2059497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S </a:t>
            </a:r>
            <a:r>
              <a:rPr lang="cs-CZ" sz="1800" dirty="0">
                <a:solidFill>
                  <a:srgbClr val="000000"/>
                </a:solidFill>
              </a:rPr>
              <a:t>růstem teploty rovnovážné soustavy kapalina + sytá pára roste hustota syté páry a </a:t>
            </a:r>
            <a:r>
              <a:rPr lang="cs-CZ" sz="1800" dirty="0" smtClean="0">
                <a:solidFill>
                  <a:srgbClr val="000000"/>
                </a:solidFill>
              </a:rPr>
              <a:t>hustota kapaliny </a:t>
            </a:r>
            <a:r>
              <a:rPr lang="cs-CZ" sz="1800" dirty="0">
                <a:solidFill>
                  <a:srgbClr val="000000"/>
                </a:solidFill>
              </a:rPr>
              <a:t>naopak klesá.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Při určité, tzv. </a:t>
            </a:r>
            <a:r>
              <a:rPr lang="cs-CZ" sz="1800" i="1" dirty="0" smtClean="0">
                <a:solidFill>
                  <a:srgbClr val="00287D"/>
                </a:solidFill>
              </a:rPr>
              <a:t>kritické teplotě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je hustota kapaliny rovna hustotě páry. Mezi kapalinou a její sytou párou </a:t>
            </a:r>
            <a:r>
              <a:rPr lang="cs-CZ" sz="1800" dirty="0" smtClean="0">
                <a:solidFill>
                  <a:srgbClr val="000000"/>
                </a:solidFill>
              </a:rPr>
              <a:t>mizí rozhraní </a:t>
            </a:r>
            <a:r>
              <a:rPr lang="cs-CZ" sz="1800" dirty="0">
                <a:solidFill>
                  <a:srgbClr val="000000"/>
                </a:solidFill>
              </a:rPr>
              <a:t>a látka se stává stejnorodou.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Při </a:t>
            </a:r>
            <a:r>
              <a:rPr lang="cs-CZ" sz="1800" dirty="0">
                <a:solidFill>
                  <a:srgbClr val="000000"/>
                </a:solidFill>
              </a:rPr>
              <a:t>vyšší teplotě než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dirty="0">
                <a:solidFill>
                  <a:srgbClr val="000000"/>
                </a:solidFill>
              </a:rPr>
              <a:t> už neexistuje látka v </a:t>
            </a:r>
            <a:r>
              <a:rPr lang="cs-CZ" sz="1800" dirty="0" smtClean="0">
                <a:solidFill>
                  <a:srgbClr val="000000"/>
                </a:solidFill>
              </a:rPr>
              <a:t>kapalné fázi</a:t>
            </a:r>
            <a:r>
              <a:rPr lang="cs-CZ" sz="1800" dirty="0">
                <a:solidFill>
                  <a:srgbClr val="000000"/>
                </a:solidFill>
              </a:rPr>
              <a:t>. Proto křivka syté páry končí v bodě K. Tento bod křivky syté páry se nazývá </a:t>
            </a:r>
            <a:r>
              <a:rPr lang="cs-CZ" sz="1800" b="1" i="1" dirty="0">
                <a:solidFill>
                  <a:srgbClr val="00287D"/>
                </a:solidFill>
              </a:rPr>
              <a:t>kritický </a:t>
            </a:r>
            <a:r>
              <a:rPr lang="cs-CZ" sz="1800" b="1" i="1" dirty="0" smtClean="0">
                <a:solidFill>
                  <a:srgbClr val="00287D"/>
                </a:solidFill>
              </a:rPr>
              <a:t>bod </a:t>
            </a:r>
            <a:r>
              <a:rPr lang="cs-CZ" sz="1800" dirty="0" smtClean="0">
                <a:solidFill>
                  <a:srgbClr val="000000"/>
                </a:solidFill>
              </a:rPr>
              <a:t>a </a:t>
            </a:r>
            <a:r>
              <a:rPr lang="cs-CZ" sz="1800" dirty="0">
                <a:solidFill>
                  <a:srgbClr val="000000"/>
                </a:solidFill>
              </a:rPr>
              <a:t>znázorňuje kritický stav látky.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i="1" dirty="0" smtClean="0">
                <a:solidFill>
                  <a:srgbClr val="00287D"/>
                </a:solidFill>
              </a:rPr>
              <a:t>Kritický </a:t>
            </a:r>
            <a:r>
              <a:rPr lang="cs-CZ" sz="1800" b="1" i="1" dirty="0">
                <a:solidFill>
                  <a:srgbClr val="00287D"/>
                </a:solidFill>
              </a:rPr>
              <a:t>stav </a:t>
            </a:r>
            <a:r>
              <a:rPr lang="cs-CZ" sz="1800" dirty="0">
                <a:solidFill>
                  <a:srgbClr val="000000"/>
                </a:solidFill>
              </a:rPr>
              <a:t>je určen </a:t>
            </a:r>
            <a:r>
              <a:rPr lang="cs-CZ" sz="1800" i="1" dirty="0">
                <a:solidFill>
                  <a:srgbClr val="00287D"/>
                </a:solidFill>
              </a:rPr>
              <a:t>kritickou teplotou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, kritickým </a:t>
            </a:r>
            <a:r>
              <a:rPr lang="cs-CZ" sz="1800" i="1" dirty="0" smtClean="0">
                <a:solidFill>
                  <a:srgbClr val="00287D"/>
                </a:solidFill>
              </a:rPr>
              <a:t>tlakem </a:t>
            </a:r>
            <a:r>
              <a:rPr lang="cs-CZ" sz="1800" i="1" dirty="0" err="1" smtClean="0">
                <a:solidFill>
                  <a:srgbClr val="00287D"/>
                </a:solidFill>
              </a:rPr>
              <a:t>p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k</a:t>
            </a:r>
            <a:r>
              <a:rPr lang="cs-CZ" sz="1800" i="1" dirty="0" smtClean="0">
                <a:solidFill>
                  <a:srgbClr val="00287D"/>
                </a:solidFill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a kritickou hustotou </a:t>
            </a:r>
            <a:r>
              <a:rPr lang="el-GR" sz="1800" i="1" dirty="0">
                <a:solidFill>
                  <a:srgbClr val="00287D"/>
                </a:solidFill>
              </a:rPr>
              <a:t>ρ</a:t>
            </a:r>
            <a:r>
              <a:rPr lang="cs-CZ" sz="1800" i="1" baseline="-25000" dirty="0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. </a:t>
            </a:r>
            <a:endParaRPr lang="cs-CZ" sz="1800" i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Tabulky.  např. </a:t>
            </a:r>
            <a:r>
              <a:rPr lang="cs-CZ" sz="1400" dirty="0">
                <a:solidFill>
                  <a:srgbClr val="000000"/>
                </a:solidFill>
              </a:rPr>
              <a:t>pro </a:t>
            </a:r>
            <a:r>
              <a:rPr lang="cs-CZ" sz="1400" dirty="0" smtClean="0">
                <a:solidFill>
                  <a:srgbClr val="000000"/>
                </a:solidFill>
              </a:rPr>
              <a:t>H</a:t>
            </a:r>
            <a:r>
              <a:rPr lang="cs-CZ" sz="1400" baseline="-25000" dirty="0" smtClean="0">
                <a:solidFill>
                  <a:srgbClr val="000000"/>
                </a:solidFill>
              </a:rPr>
              <a:t>2</a:t>
            </a:r>
            <a:r>
              <a:rPr lang="cs-CZ" sz="1400" dirty="0" smtClean="0">
                <a:solidFill>
                  <a:srgbClr val="000000"/>
                </a:solidFill>
              </a:rPr>
              <a:t>O </a:t>
            </a:r>
            <a:r>
              <a:rPr lang="cs-CZ" sz="1400" i="1" dirty="0" err="1">
                <a:solidFill>
                  <a:srgbClr val="00287D"/>
                </a:solidFill>
              </a:rPr>
              <a:t>T</a:t>
            </a:r>
            <a:r>
              <a:rPr lang="cs-CZ" sz="1400" i="1" baseline="-25000" dirty="0" err="1">
                <a:solidFill>
                  <a:srgbClr val="00287D"/>
                </a:solidFill>
              </a:rPr>
              <a:t>k</a:t>
            </a:r>
            <a:r>
              <a:rPr lang="cs-CZ" sz="1400" dirty="0" smtClean="0">
                <a:solidFill>
                  <a:srgbClr val="000000"/>
                </a:solidFill>
              </a:rPr>
              <a:t> = 647,3 </a:t>
            </a:r>
            <a:r>
              <a:rPr lang="cs-CZ" sz="1400" dirty="0">
                <a:solidFill>
                  <a:srgbClr val="000000"/>
                </a:solidFill>
              </a:rPr>
              <a:t>K (374,15 </a:t>
            </a:r>
            <a:r>
              <a:rPr lang="cs-CZ" sz="1400" dirty="0" smtClean="0">
                <a:solidFill>
                  <a:srgbClr val="000000"/>
                </a:solidFill>
              </a:rPr>
              <a:t>°C</a:t>
            </a:r>
            <a:r>
              <a:rPr lang="cs-CZ" sz="1400" dirty="0">
                <a:solidFill>
                  <a:srgbClr val="000000"/>
                </a:solidFill>
              </a:rPr>
              <a:t>), </a:t>
            </a:r>
            <a:r>
              <a:rPr lang="cs-CZ" sz="1400" i="1" dirty="0" err="1" smtClean="0">
                <a:solidFill>
                  <a:srgbClr val="00287D"/>
                </a:solidFill>
              </a:rPr>
              <a:t>p</a:t>
            </a:r>
            <a:r>
              <a:rPr lang="cs-CZ" sz="1400" i="1" baseline="-25000" dirty="0" err="1" smtClean="0">
                <a:solidFill>
                  <a:srgbClr val="00287D"/>
                </a:solidFill>
              </a:rPr>
              <a:t>k</a:t>
            </a:r>
            <a:r>
              <a:rPr lang="cs-CZ" sz="1400" i="1" baseline="-25000" dirty="0" smtClean="0">
                <a:solidFill>
                  <a:srgbClr val="00287D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=22,13 </a:t>
            </a:r>
            <a:r>
              <a:rPr lang="cs-CZ" sz="1400" dirty="0" err="1">
                <a:solidFill>
                  <a:srgbClr val="000000"/>
                </a:solidFill>
              </a:rPr>
              <a:t>MPa</a:t>
            </a:r>
            <a:r>
              <a:rPr lang="cs-CZ" sz="1400" dirty="0">
                <a:solidFill>
                  <a:srgbClr val="000000"/>
                </a:solidFill>
              </a:rPr>
              <a:t> a </a:t>
            </a:r>
            <a:r>
              <a:rPr lang="el-GR" sz="1400" i="1" dirty="0">
                <a:solidFill>
                  <a:srgbClr val="00287D"/>
                </a:solidFill>
              </a:rPr>
              <a:t>ρ</a:t>
            </a:r>
            <a:r>
              <a:rPr lang="cs-CZ" sz="1400" i="1" baseline="-25000" dirty="0">
                <a:solidFill>
                  <a:srgbClr val="00287D"/>
                </a:solidFill>
              </a:rPr>
              <a:t>k</a:t>
            </a:r>
            <a:r>
              <a:rPr lang="cs-CZ" sz="1400" i="1" baseline="-25000" dirty="0" smtClean="0">
                <a:solidFill>
                  <a:srgbClr val="00287D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=315 </a:t>
            </a:r>
            <a:r>
              <a:rPr lang="cs-CZ" sz="1400" dirty="0">
                <a:solidFill>
                  <a:srgbClr val="000000"/>
                </a:solidFill>
              </a:rPr>
              <a:t>kg.m</a:t>
            </a:r>
            <a:r>
              <a:rPr lang="cs-CZ" sz="1400" baseline="30000" dirty="0">
                <a:solidFill>
                  <a:srgbClr val="000000"/>
                </a:solidFill>
              </a:rPr>
              <a:t>-3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Z křivky syté páry je možno stanovit teplotu varu při </a:t>
            </a:r>
            <a:r>
              <a:rPr lang="cs-CZ" sz="1800" dirty="0" smtClean="0">
                <a:solidFill>
                  <a:srgbClr val="000000"/>
                </a:solidFill>
              </a:rPr>
              <a:t>daném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vnějším </a:t>
            </a:r>
            <a:r>
              <a:rPr lang="cs-CZ" sz="1800" dirty="0">
                <a:solidFill>
                  <a:srgbClr val="000000"/>
                </a:solidFill>
              </a:rPr>
              <a:t>tlaku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Aby </a:t>
            </a:r>
            <a:r>
              <a:rPr lang="cs-CZ" sz="1400" dirty="0">
                <a:solidFill>
                  <a:srgbClr val="000000"/>
                </a:solidFill>
              </a:rPr>
              <a:t>bubliny </a:t>
            </a:r>
            <a:r>
              <a:rPr lang="cs-CZ" sz="1400" dirty="0" smtClean="0">
                <a:solidFill>
                  <a:srgbClr val="000000"/>
                </a:solidFill>
              </a:rPr>
              <a:t>syté páry</a:t>
            </a:r>
            <a:r>
              <a:rPr lang="cs-CZ" sz="1400" dirty="0">
                <a:solidFill>
                  <a:srgbClr val="000000"/>
                </a:solidFill>
              </a:rPr>
              <a:t>, které se vytvoří v objemu kapaliny, </a:t>
            </a:r>
            <a:r>
              <a:rPr lang="cs-CZ" sz="1400" dirty="0" smtClean="0">
                <a:solidFill>
                  <a:srgbClr val="000000"/>
                </a:solidFill>
              </a:rPr>
              <a:t>vystoupily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na </a:t>
            </a:r>
            <a:r>
              <a:rPr lang="cs-CZ" sz="1400" dirty="0">
                <a:solidFill>
                  <a:srgbClr val="000000"/>
                </a:solidFill>
              </a:rPr>
              <a:t>volný povrch kapaliny, musí být </a:t>
            </a:r>
            <a:r>
              <a:rPr lang="cs-CZ" sz="1400" dirty="0" smtClean="0">
                <a:solidFill>
                  <a:srgbClr val="000000"/>
                </a:solidFill>
              </a:rPr>
              <a:t>tlak syté </a:t>
            </a:r>
            <a:r>
              <a:rPr lang="cs-CZ" sz="1400" dirty="0">
                <a:solidFill>
                  <a:srgbClr val="000000"/>
                </a:solidFill>
              </a:rPr>
              <a:t>páry roven vnějšímu tlaku.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13" y="94109"/>
            <a:ext cx="2059497" cy="1801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074682"/>
            <a:ext cx="1709285" cy="12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Brownův pohyb  = </a:t>
            </a:r>
            <a:r>
              <a:rPr lang="cs-CZ" sz="1800" dirty="0" smtClean="0"/>
              <a:t> </a:t>
            </a:r>
            <a:r>
              <a:rPr lang="cs-CZ" sz="1800" dirty="0"/>
              <a:t>neustálý, nepravidelný pohyb malých částic rozptýlených</a:t>
            </a:r>
          </a:p>
          <a:p>
            <a:pPr marL="0" indent="0">
              <a:buNone/>
            </a:pPr>
            <a:r>
              <a:rPr lang="cs-CZ" sz="1800" dirty="0"/>
              <a:t>v plynu nebo kapalině, který lze pozorovat mikroskopem. </a:t>
            </a: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(</a:t>
            </a:r>
            <a:r>
              <a:rPr lang="cs-CZ" sz="1400" dirty="0"/>
              <a:t>Tento jev byl objeven v </a:t>
            </a:r>
            <a:r>
              <a:rPr lang="cs-CZ" sz="1400" dirty="0" smtClean="0"/>
              <a:t>r.1827 anglickým </a:t>
            </a:r>
            <a:r>
              <a:rPr lang="cs-CZ" sz="1400" dirty="0"/>
              <a:t>botanikem </a:t>
            </a:r>
            <a:r>
              <a:rPr lang="cs-CZ" sz="1400" dirty="0" err="1"/>
              <a:t>R.Brownem</a:t>
            </a:r>
            <a:r>
              <a:rPr lang="cs-CZ" sz="1400" dirty="0"/>
              <a:t> – pohyb pylových zrnek ve vodě. Později byl </a:t>
            </a:r>
            <a:r>
              <a:rPr lang="cs-CZ" sz="1400" dirty="0" smtClean="0"/>
              <a:t>pohyb pozorován </a:t>
            </a:r>
            <a:r>
              <a:rPr lang="cs-CZ" sz="1400" dirty="0"/>
              <a:t>i u drobných anorganických částic rozptýlených v tekutině</a:t>
            </a:r>
            <a:r>
              <a:rPr lang="cs-CZ" sz="1400" dirty="0" smtClean="0"/>
              <a:t>.)</a:t>
            </a:r>
          </a:p>
          <a:p>
            <a:pPr marL="0" indent="0">
              <a:buNone/>
            </a:pPr>
            <a:r>
              <a:rPr lang="cs-CZ" sz="1800" dirty="0" smtClean="0"/>
              <a:t>Teorii Brownova pohybu </a:t>
            </a:r>
            <a:r>
              <a:rPr lang="cs-CZ" sz="1800" dirty="0"/>
              <a:t>vypracoval kolem roku 1905 A</a:t>
            </a:r>
            <a:r>
              <a:rPr lang="cs-CZ" sz="1800" dirty="0" smtClean="0"/>
              <a:t>. Einstein.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Existenci </a:t>
            </a:r>
            <a:r>
              <a:rPr lang="cs-CZ" sz="1800" i="1" dirty="0">
                <a:solidFill>
                  <a:srgbClr val="00287D"/>
                </a:solidFill>
              </a:rPr>
              <a:t>přitažlivých a odpudivých sil</a:t>
            </a:r>
            <a:r>
              <a:rPr lang="cs-CZ" sz="1800" dirty="0"/>
              <a:t>, kterými částice na sebe navzájem působí, </a:t>
            </a:r>
            <a:r>
              <a:rPr lang="cs-CZ" sz="1800" dirty="0" smtClean="0"/>
              <a:t>potvrzuje řada jevů:</a:t>
            </a:r>
          </a:p>
          <a:p>
            <a:r>
              <a:rPr lang="cs-CZ" sz="1800" i="1" dirty="0" smtClean="0">
                <a:solidFill>
                  <a:srgbClr val="00287D"/>
                </a:solidFill>
              </a:rPr>
              <a:t>soudržnost </a:t>
            </a:r>
            <a:r>
              <a:rPr lang="cs-CZ" sz="1800" i="1" dirty="0">
                <a:solidFill>
                  <a:srgbClr val="00287D"/>
                </a:solidFill>
              </a:rPr>
              <a:t>pevných a kapalných </a:t>
            </a:r>
            <a:r>
              <a:rPr lang="cs-CZ" sz="1800" i="1" dirty="0" smtClean="0">
                <a:solidFill>
                  <a:srgbClr val="00287D"/>
                </a:solidFill>
              </a:rPr>
              <a:t>látek</a:t>
            </a:r>
          </a:p>
          <a:p>
            <a:r>
              <a:rPr lang="cs-CZ" sz="1800" dirty="0" smtClean="0">
                <a:solidFill>
                  <a:srgbClr val="00287D"/>
                </a:solidFill>
              </a:rPr>
              <a:t>nutnost </a:t>
            </a:r>
            <a:r>
              <a:rPr lang="cs-CZ" sz="1800" dirty="0">
                <a:solidFill>
                  <a:srgbClr val="00287D"/>
                </a:solidFill>
              </a:rPr>
              <a:t>působení vnějších </a:t>
            </a:r>
            <a:r>
              <a:rPr lang="cs-CZ" sz="1800" dirty="0" smtClean="0">
                <a:solidFill>
                  <a:srgbClr val="00287D"/>
                </a:solidFill>
              </a:rPr>
              <a:t>sil k </a:t>
            </a:r>
            <a:r>
              <a:rPr lang="cs-CZ" sz="1800" dirty="0">
                <a:solidFill>
                  <a:srgbClr val="00287D"/>
                </a:solidFill>
              </a:rPr>
              <a:t>dosažení zmenšení objemu pevných, kapalných i plynných těles</a:t>
            </a:r>
            <a:r>
              <a:rPr lang="cs-CZ" sz="1800" dirty="0"/>
              <a:t>.	</a:t>
            </a:r>
            <a:endParaRPr lang="cs-CZ" sz="1800" dirty="0" smtClean="0"/>
          </a:p>
          <a:p>
            <a:pPr marL="0" indent="0">
              <a:buNone/>
            </a:pPr>
            <a:endParaRPr lang="cs-CZ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5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Fázový </a:t>
            </a:r>
            <a:r>
              <a:rPr lang="cs-CZ" sz="1800" b="1" i="1" dirty="0">
                <a:solidFill>
                  <a:srgbClr val="00287D"/>
                </a:solidFill>
              </a:rPr>
              <a:t>diagram </a:t>
            </a:r>
            <a:r>
              <a:rPr lang="cs-CZ" sz="1800" dirty="0">
                <a:solidFill>
                  <a:srgbClr val="000000"/>
                </a:solidFill>
              </a:rPr>
              <a:t>dané </a:t>
            </a:r>
            <a:r>
              <a:rPr lang="cs-CZ" sz="1800" dirty="0" smtClean="0">
                <a:solidFill>
                  <a:srgbClr val="000000"/>
                </a:solidFill>
              </a:rPr>
              <a:t>látky znázorňuje rovnovážný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stav </a:t>
            </a:r>
            <a:r>
              <a:rPr lang="cs-CZ" sz="1800" dirty="0">
                <a:solidFill>
                  <a:srgbClr val="000000"/>
                </a:solidFill>
              </a:rPr>
              <a:t>pevné, kapalné a plynné fáze </a:t>
            </a:r>
            <a:r>
              <a:rPr lang="cs-CZ" sz="1800" dirty="0" smtClean="0">
                <a:solidFill>
                  <a:srgbClr val="000000"/>
                </a:solidFill>
              </a:rPr>
              <a:t>téže látky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Všechny </a:t>
            </a:r>
            <a:r>
              <a:rPr lang="cs-CZ" sz="1800" dirty="0">
                <a:solidFill>
                  <a:srgbClr val="000000"/>
                </a:solidFill>
              </a:rPr>
              <a:t>tři křivky </a:t>
            </a:r>
            <a:r>
              <a:rPr lang="cs-CZ" sz="1800" i="1" dirty="0" smtClean="0">
                <a:solidFill>
                  <a:srgbClr val="00287D"/>
                </a:solidFill>
              </a:rPr>
              <a:t>(křivku </a:t>
            </a:r>
            <a:r>
              <a:rPr lang="cs-CZ" sz="1800" i="1" dirty="0">
                <a:solidFill>
                  <a:srgbClr val="00287D"/>
                </a:solidFill>
              </a:rPr>
              <a:t>tání </a:t>
            </a:r>
            <a:r>
              <a:rPr lang="cs-CZ" sz="1800" i="1" dirty="0" err="1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i="1" dirty="0">
                <a:solidFill>
                  <a:srgbClr val="00287D"/>
                </a:solidFill>
              </a:rPr>
              <a:t>, </a:t>
            </a:r>
            <a:r>
              <a:rPr lang="cs-CZ" sz="1800" i="1" dirty="0" smtClean="0">
                <a:solidFill>
                  <a:srgbClr val="00287D"/>
                </a:solidFill>
              </a:rPr>
              <a:t>sublimační křivku </a:t>
            </a:r>
            <a:r>
              <a:rPr lang="cs-CZ" sz="1800" i="1" dirty="0">
                <a:solidFill>
                  <a:srgbClr val="00287D"/>
                </a:solidFill>
              </a:rPr>
              <a:t>k</a:t>
            </a:r>
            <a:r>
              <a:rPr lang="cs-CZ" sz="1800" i="1" baseline="-25000" dirty="0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a křivku syté páry </a:t>
            </a:r>
            <a:r>
              <a:rPr lang="cs-CZ" sz="1800" i="1" dirty="0" err="1" smtClean="0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p</a:t>
            </a:r>
            <a:r>
              <a:rPr lang="cs-CZ" sz="1800" dirty="0" smtClean="0">
                <a:solidFill>
                  <a:srgbClr val="000000"/>
                </a:solidFill>
              </a:rPr>
              <a:t>)se </a:t>
            </a:r>
            <a:r>
              <a:rPr lang="cs-CZ" sz="1800" dirty="0">
                <a:solidFill>
                  <a:srgbClr val="000000"/>
                </a:solidFill>
              </a:rPr>
              <a:t>stýkají v jediném bodě A, který se </a:t>
            </a:r>
            <a:r>
              <a:rPr lang="cs-CZ" sz="1800" dirty="0" smtClean="0">
                <a:solidFill>
                  <a:srgbClr val="000000"/>
                </a:solidFill>
              </a:rPr>
              <a:t>nazývá </a:t>
            </a:r>
            <a:r>
              <a:rPr lang="cs-CZ" sz="1800" b="1" i="1" dirty="0" smtClean="0">
                <a:solidFill>
                  <a:srgbClr val="00287D"/>
                </a:solidFill>
              </a:rPr>
              <a:t>trojný </a:t>
            </a:r>
            <a:r>
              <a:rPr lang="cs-CZ" sz="1800" b="1" i="1" dirty="0">
                <a:solidFill>
                  <a:srgbClr val="00287D"/>
                </a:solidFill>
              </a:rPr>
              <a:t>bod</a:t>
            </a:r>
            <a:r>
              <a:rPr lang="cs-CZ" sz="1800" dirty="0">
                <a:solidFill>
                  <a:srgbClr val="000000"/>
                </a:solidFill>
              </a:rPr>
              <a:t>. Znázorňuje rovnovážný stav pevné, kapalné a plynné fáze </a:t>
            </a:r>
            <a:r>
              <a:rPr lang="cs-CZ" sz="1800" dirty="0" smtClean="0">
                <a:solidFill>
                  <a:srgbClr val="000000"/>
                </a:solidFill>
              </a:rPr>
              <a:t>téže látky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Jednotlivé křivky </a:t>
            </a:r>
            <a:r>
              <a:rPr lang="cs-CZ" sz="1800" i="1" dirty="0" err="1" smtClean="0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t</a:t>
            </a:r>
            <a:r>
              <a:rPr lang="cs-CZ" sz="1800" i="1" dirty="0" smtClean="0">
                <a:solidFill>
                  <a:srgbClr val="00287D"/>
                </a:solidFill>
              </a:rPr>
              <a:t>, </a:t>
            </a:r>
            <a:r>
              <a:rPr lang="cs-CZ" sz="1800" i="1" dirty="0">
                <a:solidFill>
                  <a:srgbClr val="00287D"/>
                </a:solidFill>
              </a:rPr>
              <a:t>k</a:t>
            </a:r>
            <a:r>
              <a:rPr lang="cs-CZ" sz="1800" i="1" baseline="-25000" dirty="0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a </a:t>
            </a:r>
            <a:r>
              <a:rPr lang="cs-CZ" sz="1800" i="1" dirty="0" err="1" smtClean="0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p</a:t>
            </a:r>
            <a:r>
              <a:rPr lang="cs-CZ" sz="1800" dirty="0" smtClean="0">
                <a:solidFill>
                  <a:srgbClr val="000000"/>
                </a:solidFill>
              </a:rPr>
              <a:t> rozdělují rovinu fázového </a:t>
            </a:r>
            <a:r>
              <a:rPr lang="cs-CZ" sz="1800" dirty="0">
                <a:solidFill>
                  <a:srgbClr val="000000"/>
                </a:solidFill>
              </a:rPr>
              <a:t>diagramu na tři oblasti </a:t>
            </a:r>
            <a:r>
              <a:rPr lang="cs-CZ" sz="1800" dirty="0" smtClean="0">
                <a:solidFill>
                  <a:srgbClr val="000000"/>
                </a:solidFill>
              </a:rPr>
              <a:t>podle skupenství: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I-   látka </a:t>
            </a:r>
            <a:r>
              <a:rPr lang="cs-CZ" sz="1800" dirty="0">
                <a:solidFill>
                  <a:srgbClr val="000000"/>
                </a:solidFill>
              </a:rPr>
              <a:t>v pevném </a:t>
            </a:r>
            <a:r>
              <a:rPr lang="cs-CZ" sz="1800" dirty="0" smtClean="0">
                <a:solidFill>
                  <a:srgbClr val="000000"/>
                </a:solidFill>
              </a:rPr>
              <a:t>skupenství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II-  různé </a:t>
            </a:r>
            <a:r>
              <a:rPr lang="cs-CZ" sz="1800" dirty="0">
                <a:solidFill>
                  <a:srgbClr val="000000"/>
                </a:solidFill>
              </a:rPr>
              <a:t>stavy kapaliny.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III- plynné </a:t>
            </a:r>
            <a:r>
              <a:rPr lang="cs-CZ" sz="1800" dirty="0">
                <a:solidFill>
                  <a:srgbClr val="000000"/>
                </a:solidFill>
              </a:rPr>
              <a:t>skupenství látky, které má </a:t>
            </a:r>
            <a:r>
              <a:rPr lang="cs-CZ" sz="1800" dirty="0" smtClean="0">
                <a:solidFill>
                  <a:srgbClr val="000000"/>
                </a:solidFill>
              </a:rPr>
              <a:t>nižší tlak </a:t>
            </a:r>
            <a:r>
              <a:rPr lang="cs-CZ" sz="1800" dirty="0">
                <a:solidFill>
                  <a:srgbClr val="000000"/>
                </a:solidFill>
              </a:rPr>
              <a:t>než sytá pára téže teploty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b="1" i="1" dirty="0" smtClean="0">
                <a:solidFill>
                  <a:srgbClr val="00287D"/>
                </a:solidFill>
              </a:rPr>
              <a:t>přehřátá </a:t>
            </a:r>
            <a:r>
              <a:rPr lang="cs-CZ" sz="1800" b="1" i="1" dirty="0">
                <a:solidFill>
                  <a:srgbClr val="00287D"/>
                </a:solidFill>
              </a:rPr>
              <a:t>pára</a:t>
            </a:r>
            <a:r>
              <a:rPr lang="cs-CZ" sz="1800" dirty="0">
                <a:solidFill>
                  <a:srgbClr val="000000"/>
                </a:solidFill>
              </a:rPr>
              <a:t>. Přehřátá pára je pára, která má nižší </a:t>
            </a:r>
            <a:r>
              <a:rPr lang="cs-CZ" sz="1800" dirty="0" smtClean="0">
                <a:solidFill>
                  <a:srgbClr val="000000"/>
                </a:solidFill>
              </a:rPr>
              <a:t>tlak a hustotu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                                    </a:t>
            </a:r>
            <a:r>
              <a:rPr lang="cs-CZ" sz="1800" dirty="0">
                <a:solidFill>
                  <a:srgbClr val="000000"/>
                </a:solidFill>
              </a:rPr>
              <a:t>než sytá pára téže </a:t>
            </a:r>
            <a:r>
              <a:rPr lang="cs-CZ" sz="1800" dirty="0" smtClean="0">
                <a:solidFill>
                  <a:srgbClr val="000000"/>
                </a:solidFill>
              </a:rPr>
              <a:t>teploty (např. zahřívání bez 							přítomnosti kapaliny).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60" y="329183"/>
            <a:ext cx="3092916" cy="2596897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 bwMode="auto">
          <a:xfrm>
            <a:off x="886968" y="5852160"/>
            <a:ext cx="365760" cy="192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Oblast IV </a:t>
            </a:r>
            <a:r>
              <a:rPr lang="cs-CZ" sz="1800" dirty="0">
                <a:solidFill>
                  <a:srgbClr val="000000"/>
                </a:solidFill>
              </a:rPr>
              <a:t>znázorňuje stavy </a:t>
            </a:r>
            <a:r>
              <a:rPr lang="cs-CZ" sz="1800" dirty="0" smtClean="0">
                <a:solidFill>
                  <a:srgbClr val="000000"/>
                </a:solidFill>
              </a:rPr>
              <a:t>plynného skupenství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látky </a:t>
            </a:r>
            <a:r>
              <a:rPr lang="cs-CZ" sz="1800" dirty="0">
                <a:solidFill>
                  <a:srgbClr val="000000"/>
                </a:solidFill>
              </a:rPr>
              <a:t>pro teploty vyšší než je kritická teplota.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Toto </a:t>
            </a:r>
            <a:r>
              <a:rPr lang="cs-CZ" sz="1800" dirty="0">
                <a:solidFill>
                  <a:srgbClr val="000000"/>
                </a:solidFill>
              </a:rPr>
              <a:t>plynné skupenství </a:t>
            </a:r>
            <a:r>
              <a:rPr lang="cs-CZ" sz="1800" dirty="0" smtClean="0">
                <a:solidFill>
                  <a:srgbClr val="000000"/>
                </a:solidFill>
              </a:rPr>
              <a:t>stručně nazýváme </a:t>
            </a:r>
            <a:r>
              <a:rPr lang="cs-CZ" sz="1800" dirty="0">
                <a:solidFill>
                  <a:srgbClr val="00287D"/>
                </a:solidFill>
              </a:rPr>
              <a:t>plyn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Má-li </a:t>
            </a:r>
            <a:r>
              <a:rPr lang="cs-CZ" sz="1800" dirty="0">
                <a:solidFill>
                  <a:srgbClr val="000000"/>
                </a:solidFill>
              </a:rPr>
              <a:t>být plyn zkapalněn, je třeba ho ochladit před kompresí pod kritickou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teplotu).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 bwMode="auto">
          <a:xfrm>
            <a:off x="886968" y="5852160"/>
            <a:ext cx="365760" cy="192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11" y="245173"/>
            <a:ext cx="30194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Každé látkové těleso má </a:t>
            </a:r>
            <a:r>
              <a:rPr lang="cs-CZ" sz="1800" dirty="0" smtClean="0">
                <a:solidFill>
                  <a:srgbClr val="000000"/>
                </a:solidFill>
              </a:rPr>
              <a:t>energii</a:t>
            </a:r>
            <a:r>
              <a:rPr lang="cs-CZ" sz="1800" dirty="0">
                <a:solidFill>
                  <a:srgbClr val="000000"/>
                </a:solidFill>
              </a:rPr>
              <a:t>, která souvisí s </a:t>
            </a:r>
            <a:r>
              <a:rPr lang="cs-CZ" sz="1800" dirty="0" smtClean="0">
                <a:solidFill>
                  <a:srgbClr val="000000"/>
                </a:solidFill>
              </a:rPr>
              <a:t>jeho vnitřní </a:t>
            </a:r>
            <a:r>
              <a:rPr lang="cs-CZ" sz="1800" dirty="0">
                <a:solidFill>
                  <a:srgbClr val="000000"/>
                </a:solidFill>
              </a:rPr>
              <a:t>částicovou </a:t>
            </a:r>
            <a:r>
              <a:rPr lang="cs-CZ" sz="1800" dirty="0" smtClean="0">
                <a:solidFill>
                  <a:srgbClr val="000000"/>
                </a:solidFill>
              </a:rPr>
              <a:t>strukturou</a:t>
            </a:r>
            <a:r>
              <a:rPr lang="cs-CZ" sz="1800" dirty="0">
                <a:solidFill>
                  <a:srgbClr val="000000"/>
                </a:solidFill>
              </a:rPr>
              <a:t>. Tuto energii nazýváme </a:t>
            </a:r>
            <a:r>
              <a:rPr lang="cs-CZ" sz="1800" b="1" i="1" dirty="0">
                <a:solidFill>
                  <a:srgbClr val="00287D"/>
                </a:solidFill>
              </a:rPr>
              <a:t>vnitřní energií tělesa </a:t>
            </a:r>
            <a:r>
              <a:rPr lang="cs-CZ" sz="1800" dirty="0" smtClean="0">
                <a:solidFill>
                  <a:srgbClr val="000000"/>
                </a:solidFill>
              </a:rPr>
              <a:t>(soustavy).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Částice </a:t>
            </a:r>
            <a:r>
              <a:rPr lang="cs-CZ" sz="1800" dirty="0">
                <a:solidFill>
                  <a:srgbClr val="000000"/>
                </a:solidFill>
              </a:rPr>
              <a:t>látky (molekuly, atomy, ionty) konají neustálý a neuspořádaný </a:t>
            </a:r>
            <a:r>
              <a:rPr lang="cs-CZ" sz="1800" dirty="0" smtClean="0">
                <a:solidFill>
                  <a:srgbClr val="000000"/>
                </a:solidFill>
              </a:rPr>
              <a:t>pohyb (</a:t>
            </a:r>
            <a:r>
              <a:rPr lang="cs-CZ" sz="1800" dirty="0">
                <a:solidFill>
                  <a:srgbClr val="000000"/>
                </a:solidFill>
              </a:rPr>
              <a:t>posuvný, otáčivý, kmitavý). </a:t>
            </a: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Celková </a:t>
            </a:r>
            <a:r>
              <a:rPr lang="cs-CZ" sz="1800" dirty="0">
                <a:solidFill>
                  <a:srgbClr val="000000"/>
                </a:solidFill>
              </a:rPr>
              <a:t>kinetická energie všech neuspořádaně se </a:t>
            </a:r>
            <a:r>
              <a:rPr lang="cs-CZ" sz="1800" dirty="0" smtClean="0">
                <a:solidFill>
                  <a:srgbClr val="000000"/>
                </a:solidFill>
              </a:rPr>
              <a:t>pohybujících částic </a:t>
            </a:r>
            <a:r>
              <a:rPr lang="cs-CZ" sz="1800" dirty="0">
                <a:solidFill>
                  <a:srgbClr val="000000"/>
                </a:solidFill>
              </a:rPr>
              <a:t>látky je jednou složkou vnitřní energie tělesa (soustavy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marL="0" indent="0">
              <a:buNone/>
            </a:pPr>
            <a:endParaRPr lang="cs-CZ" sz="1800" b="1" i="1" dirty="0" smtClean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Částice látky na sebe navzájem působí silami, a mají proto potenciální energii. </a:t>
            </a:r>
            <a:endParaRPr lang="cs-CZ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Celková potenciální </a:t>
            </a:r>
            <a:r>
              <a:rPr lang="cs-CZ" sz="1800" dirty="0"/>
              <a:t>energie všech částic závisející na jejich vzájemné poloze je další složkou </a:t>
            </a:r>
            <a:r>
              <a:rPr lang="cs-CZ" sz="1800" dirty="0" smtClean="0"/>
              <a:t>vnitřní energie </a:t>
            </a:r>
            <a:r>
              <a:rPr lang="cs-CZ" sz="1800" dirty="0"/>
              <a:t>tělesa (soustavy).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Dalšími </a:t>
            </a:r>
            <a:r>
              <a:rPr lang="cs-CZ" sz="1400" dirty="0"/>
              <a:t>složkami jsou zejména potenciální a kinetická </a:t>
            </a:r>
            <a:r>
              <a:rPr lang="cs-CZ" sz="1400" dirty="0" smtClean="0"/>
              <a:t>energie kmitajících </a:t>
            </a:r>
            <a:r>
              <a:rPr lang="cs-CZ" sz="1400" dirty="0"/>
              <a:t>atomů, ze kterých se skládají molekuly, a vnitřní energie atomů (energie </a:t>
            </a:r>
            <a:r>
              <a:rPr lang="cs-CZ" sz="1400" dirty="0" smtClean="0"/>
              <a:t>elektronů v </a:t>
            </a:r>
            <a:r>
              <a:rPr lang="cs-CZ" sz="1400" dirty="0"/>
              <a:t>elektronovém obalu, energie jádra atomu atd</a:t>
            </a:r>
            <a:r>
              <a:rPr lang="cs-CZ" sz="1400" dirty="0" smtClean="0"/>
              <a:t>.)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477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Děje, při nichž se mění vnitřní </a:t>
            </a:r>
            <a:r>
              <a:rPr lang="cs-CZ" sz="1800" dirty="0" smtClean="0">
                <a:solidFill>
                  <a:srgbClr val="000000"/>
                </a:solidFill>
              </a:rPr>
              <a:t>energie tělesa</a:t>
            </a:r>
            <a:r>
              <a:rPr lang="cs-CZ" sz="1800" dirty="0">
                <a:solidFill>
                  <a:srgbClr val="000000"/>
                </a:solidFill>
              </a:rPr>
              <a:t>, lze rozdělit do tří skupin</a:t>
            </a:r>
            <a:r>
              <a:rPr lang="cs-CZ" sz="1800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+mj-lt"/>
              <a:buAutoNum type="alphaLcParenR"/>
            </a:pPr>
            <a:r>
              <a:rPr lang="cs-CZ" sz="1800" dirty="0" smtClean="0">
                <a:solidFill>
                  <a:srgbClr val="000000"/>
                </a:solidFill>
              </a:rPr>
              <a:t>děje</a:t>
            </a:r>
            <a:r>
              <a:rPr lang="cs-CZ" sz="1800" dirty="0">
                <a:solidFill>
                  <a:srgbClr val="000000"/>
                </a:solidFill>
              </a:rPr>
              <a:t>, při kterých se mění vnitřní energie konáním </a:t>
            </a:r>
            <a:r>
              <a:rPr lang="cs-CZ" sz="1800" dirty="0" smtClean="0">
                <a:solidFill>
                  <a:srgbClr val="000000"/>
                </a:solidFill>
              </a:rPr>
              <a:t>práce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Například </a:t>
            </a:r>
            <a:r>
              <a:rPr lang="cs-CZ" sz="1400" dirty="0">
                <a:solidFill>
                  <a:srgbClr val="000000"/>
                </a:solidFill>
              </a:rPr>
              <a:t>při tření dvou těles, při stlačení plynu v tepelně izolované nádobě, </a:t>
            </a:r>
            <a:r>
              <a:rPr lang="cs-CZ" sz="1400" dirty="0" smtClean="0">
                <a:solidFill>
                  <a:srgbClr val="000000"/>
                </a:solidFill>
              </a:rPr>
              <a:t>při zahřívání </a:t>
            </a:r>
            <a:r>
              <a:rPr lang="cs-CZ" sz="1400" dirty="0">
                <a:solidFill>
                  <a:srgbClr val="000000"/>
                </a:solidFill>
              </a:rPr>
              <a:t>kapaliny prudkým mícháním, při ohýbání drátu, při nepružném nárazu tělesa </a:t>
            </a:r>
            <a:r>
              <a:rPr lang="cs-CZ" sz="1400" dirty="0" smtClean="0">
                <a:solidFill>
                  <a:srgbClr val="000000"/>
                </a:solidFill>
              </a:rPr>
              <a:t>na podložku.</a:t>
            </a:r>
          </a:p>
          <a:p>
            <a:pPr>
              <a:buFont typeface="+mj-lt"/>
              <a:buAutoNum type="alphaLcParenR" startAt="2"/>
            </a:pPr>
            <a:r>
              <a:rPr lang="cs-CZ" sz="1800" dirty="0" smtClean="0">
                <a:solidFill>
                  <a:srgbClr val="000000"/>
                </a:solidFill>
              </a:rPr>
              <a:t>děje</a:t>
            </a:r>
            <a:r>
              <a:rPr lang="cs-CZ" sz="1800" dirty="0">
                <a:solidFill>
                  <a:srgbClr val="000000"/>
                </a:solidFill>
              </a:rPr>
              <a:t>, při nichž nastává změna vnitřní energie tepelnou </a:t>
            </a:r>
            <a:r>
              <a:rPr lang="cs-CZ" sz="1800" dirty="0" smtClean="0">
                <a:solidFill>
                  <a:srgbClr val="000000"/>
                </a:solidFill>
              </a:rPr>
              <a:t>výměnou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Zahřívání, ochlazování.</a:t>
            </a:r>
          </a:p>
          <a:p>
            <a:pPr>
              <a:buFont typeface="+mj-lt"/>
              <a:buAutoNum type="alphaLcParenR" startAt="3"/>
            </a:pPr>
            <a:r>
              <a:rPr lang="cs-CZ" sz="1800" dirty="0" smtClean="0">
                <a:solidFill>
                  <a:srgbClr val="000000"/>
                </a:solidFill>
              </a:rPr>
              <a:t>děje</a:t>
            </a:r>
            <a:r>
              <a:rPr lang="cs-CZ" sz="1800" dirty="0">
                <a:solidFill>
                  <a:srgbClr val="000000"/>
                </a:solidFill>
              </a:rPr>
              <a:t>, při kterých se </a:t>
            </a:r>
            <a:r>
              <a:rPr lang="cs-CZ" sz="1800" dirty="0" smtClean="0">
                <a:solidFill>
                  <a:srgbClr val="000000"/>
                </a:solidFill>
              </a:rPr>
              <a:t>vnitřní energie </a:t>
            </a:r>
            <a:r>
              <a:rPr lang="cs-CZ" sz="1800" dirty="0">
                <a:solidFill>
                  <a:srgbClr val="000000"/>
                </a:solidFill>
              </a:rPr>
              <a:t>mění oběma způsoby.</a:t>
            </a:r>
            <a:endParaRPr lang="cs-CZ" sz="1800" b="1" i="1" dirty="0" smtClean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cs-CZ" sz="1800" b="1" i="1" dirty="0" smtClean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395290" y="2017714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00287D"/>
                </a:solidFill>
                <a:latin typeface="+mn-lt"/>
              </a:rPr>
              <a:t>Vnitřní energii U tělesa</a:t>
            </a:r>
            <a:r>
              <a:rPr lang="cs-CZ" sz="1800" b="1" dirty="0">
                <a:latin typeface="+mn-lt"/>
              </a:rPr>
              <a:t> (soustavy) budeme tedy definovat jako součet celkové </a:t>
            </a:r>
            <a:r>
              <a:rPr lang="cs-CZ" sz="1800" b="1" dirty="0" smtClean="0">
                <a:latin typeface="+mn-lt"/>
              </a:rPr>
              <a:t>kinetické energie </a:t>
            </a:r>
            <a:r>
              <a:rPr lang="cs-CZ" sz="1800" b="1" dirty="0">
                <a:latin typeface="+mn-lt"/>
              </a:rPr>
              <a:t>neuspořádaně se pohybujících částic tělesa a celkové potenciální </a:t>
            </a:r>
            <a:r>
              <a:rPr lang="cs-CZ" sz="1800" b="1" dirty="0" smtClean="0">
                <a:latin typeface="+mn-lt"/>
              </a:rPr>
              <a:t>energie vzájemné </a:t>
            </a:r>
            <a:r>
              <a:rPr lang="cs-CZ" sz="1800" b="1" dirty="0">
                <a:latin typeface="+mn-lt"/>
              </a:rPr>
              <a:t>polohy těchto částic.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52439" y="5457551"/>
            <a:ext cx="81966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  <a:latin typeface="+mn-lt"/>
              </a:rPr>
              <a:t>Jestliže děj bude probíhat v izolované soustavě, zůstává součet </a:t>
            </a:r>
            <a:r>
              <a:rPr lang="cs-CZ" sz="1800" b="1" dirty="0" smtClean="0">
                <a:solidFill>
                  <a:srgbClr val="000000"/>
                </a:solidFill>
                <a:latin typeface="+mn-lt"/>
              </a:rPr>
              <a:t>kinetické, potenciální </a:t>
            </a:r>
            <a:r>
              <a:rPr lang="cs-CZ" sz="1800" b="1" dirty="0">
                <a:solidFill>
                  <a:srgbClr val="000000"/>
                </a:solidFill>
                <a:latin typeface="+mn-lt"/>
              </a:rPr>
              <a:t>a vnitřní energie těles </a:t>
            </a:r>
            <a:r>
              <a:rPr lang="cs-CZ" sz="1800" b="1" dirty="0" smtClean="0">
                <a:solidFill>
                  <a:srgbClr val="000000"/>
                </a:solidFill>
                <a:latin typeface="+mn-lt"/>
              </a:rPr>
              <a:t>konstantní.</a:t>
            </a:r>
            <a:endParaRPr lang="cs-CZ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3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Vztah mezi veličinami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 smtClean="0">
                <a:latin typeface="Symbol" panose="05050102010706020507" pitchFamily="18" charset="2"/>
              </a:rPr>
              <a:t>¢</a:t>
            </a:r>
            <a:r>
              <a:rPr lang="cs-CZ" sz="1800" dirty="0" smtClean="0">
                <a:latin typeface="Times New Roman" panose="02020603050405020304" pitchFamily="18" charset="0"/>
              </a:rPr>
              <a:t>,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dirty="0" smtClean="0"/>
              <a:t>vyjadřuje </a:t>
            </a:r>
            <a:r>
              <a:rPr lang="cs-CZ" sz="1800" b="1" i="1" dirty="0">
                <a:solidFill>
                  <a:srgbClr val="00287D"/>
                </a:solidFill>
              </a:rPr>
              <a:t>první termodynamický </a:t>
            </a:r>
            <a:r>
              <a:rPr lang="cs-CZ" sz="1800" b="1" i="1" dirty="0" smtClean="0">
                <a:solidFill>
                  <a:srgbClr val="00287D"/>
                </a:solidFill>
              </a:rPr>
              <a:t>zákon (1.VT)</a:t>
            </a:r>
            <a:r>
              <a:rPr lang="cs-CZ" sz="1800" b="1" dirty="0" smtClean="0"/>
              <a:t>: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Vnitřní </a:t>
            </a:r>
            <a:r>
              <a:rPr lang="cs-CZ" sz="1400" dirty="0">
                <a:solidFill>
                  <a:srgbClr val="000000"/>
                </a:solidFill>
              </a:rPr>
              <a:t>energie U je tak zvanou stavovou funkcí. To znamená, že její změna </a:t>
            </a:r>
            <a:r>
              <a:rPr lang="cs-CZ" sz="1800" b="1" i="1" kern="12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závisí </a:t>
            </a:r>
            <a:r>
              <a:rPr lang="cs-CZ" sz="1400" dirty="0" smtClean="0">
                <a:solidFill>
                  <a:srgbClr val="000000"/>
                </a:solidFill>
              </a:rPr>
              <a:t>po proběhnutí </a:t>
            </a:r>
            <a:r>
              <a:rPr lang="cs-CZ" sz="1400" dirty="0">
                <a:solidFill>
                  <a:srgbClr val="000000"/>
                </a:solidFill>
              </a:rPr>
              <a:t>určité změny stavu soustavy (děje) jen na hodnotách stavových </a:t>
            </a:r>
            <a:r>
              <a:rPr lang="cs-CZ" sz="1400" dirty="0" smtClean="0">
                <a:solidFill>
                  <a:srgbClr val="000000"/>
                </a:solidFill>
              </a:rPr>
              <a:t>veličin v </a:t>
            </a:r>
            <a:r>
              <a:rPr lang="cs-CZ" sz="1400" dirty="0">
                <a:solidFill>
                  <a:srgbClr val="000000"/>
                </a:solidFill>
              </a:rPr>
              <a:t>počátečním a konečném stavu soustavy (na začátku a na konci děje) a nezávisí na </a:t>
            </a:r>
            <a:r>
              <a:rPr lang="cs-CZ" sz="1400" dirty="0" smtClean="0">
                <a:solidFill>
                  <a:srgbClr val="000000"/>
                </a:solidFill>
              </a:rPr>
              <a:t>druhu stavové </a:t>
            </a:r>
            <a:r>
              <a:rPr lang="cs-CZ" sz="1400" dirty="0">
                <a:solidFill>
                  <a:srgbClr val="000000"/>
                </a:solidFill>
              </a:rPr>
              <a:t>změny (děje</a:t>
            </a:r>
            <a:r>
              <a:rPr lang="cs-CZ" sz="1400" dirty="0" smtClean="0">
                <a:solidFill>
                  <a:srgbClr val="000000"/>
                </a:solidFill>
              </a:rPr>
              <a:t>), tj. je úplný </a:t>
            </a:r>
            <a:r>
              <a:rPr lang="cs-CZ" sz="1400" dirty="0">
                <a:solidFill>
                  <a:srgbClr val="000000"/>
                </a:solidFill>
              </a:rPr>
              <a:t>(totální) diferenciál. Teplo a </a:t>
            </a:r>
            <a:r>
              <a:rPr lang="cs-CZ" sz="1400" dirty="0" smtClean="0">
                <a:solidFill>
                  <a:srgbClr val="000000"/>
                </a:solidFill>
              </a:rPr>
              <a:t>práce nejsou </a:t>
            </a:r>
            <a:r>
              <a:rPr lang="cs-CZ" sz="1400" dirty="0">
                <a:solidFill>
                  <a:srgbClr val="000000"/>
                </a:solidFill>
              </a:rPr>
              <a:t>stavové funkce a jejich diferenciály </a:t>
            </a:r>
            <a:r>
              <a:rPr lang="cs-CZ" sz="1400" dirty="0" smtClean="0">
                <a:solidFill>
                  <a:srgbClr val="000000"/>
                </a:solidFill>
              </a:rPr>
              <a:t>nejsou </a:t>
            </a:r>
            <a:r>
              <a:rPr lang="cs-CZ" sz="1400" dirty="0">
                <a:solidFill>
                  <a:srgbClr val="000000"/>
                </a:solidFill>
              </a:rPr>
              <a:t>v obecném </a:t>
            </a:r>
            <a:r>
              <a:rPr lang="cs-CZ" sz="1400" dirty="0" smtClean="0">
                <a:solidFill>
                  <a:srgbClr val="000000"/>
                </a:solidFill>
              </a:rPr>
              <a:t>případě úplné.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22694" y="2692045"/>
            <a:ext cx="819662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Times New Roman" panose="02020603050405020304" pitchFamily="18" charset="0"/>
              </a:rPr>
              <a:t>Přírůstek vnitřní </a:t>
            </a:r>
            <a:r>
              <a:rPr lang="cs-CZ" sz="1800" b="1" dirty="0">
                <a:latin typeface="Times New Roman" panose="02020603050405020304" pitchFamily="18" charset="0"/>
              </a:rPr>
              <a:t>energie soustavy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b="1" dirty="0">
                <a:latin typeface="Times New Roman" panose="02020603050405020304" pitchFamily="18" charset="0"/>
              </a:rPr>
              <a:t>se rovná </a:t>
            </a:r>
            <a:r>
              <a:rPr lang="cs-CZ" sz="1800" b="1" dirty="0" smtClean="0">
                <a:latin typeface="Times New Roman" panose="02020603050405020304" pitchFamily="18" charset="0"/>
              </a:rPr>
              <a:t>součtu </a:t>
            </a:r>
            <a:r>
              <a:rPr lang="cs-CZ" sz="1800" b="1" dirty="0">
                <a:latin typeface="Times New Roman" panose="02020603050405020304" pitchFamily="18" charset="0"/>
              </a:rPr>
              <a:t>práce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 </a:t>
            </a:r>
            <a:r>
              <a:rPr lang="cs-CZ" sz="1800" b="1" dirty="0">
                <a:latin typeface="Times New Roman" panose="02020603050405020304" pitchFamily="18" charset="0"/>
              </a:rPr>
              <a:t>vykonané </a:t>
            </a:r>
            <a:r>
              <a:rPr lang="cs-CZ" sz="1800" b="1" dirty="0" smtClean="0">
                <a:latin typeface="Times New Roman" panose="02020603050405020304" pitchFamily="18" charset="0"/>
              </a:rPr>
              <a:t>okolními tělesy působícími </a:t>
            </a:r>
            <a:r>
              <a:rPr lang="cs-CZ" sz="1800" b="1" dirty="0">
                <a:latin typeface="Times New Roman" panose="02020603050405020304" pitchFamily="18" charset="0"/>
              </a:rPr>
              <a:t>na soustavu silami a tepla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b="1" dirty="0">
                <a:latin typeface="Times New Roman" panose="02020603050405020304" pitchFamily="18" charset="0"/>
              </a:rPr>
              <a:t>odevzdaného okolními </a:t>
            </a:r>
            <a:r>
              <a:rPr lang="cs-CZ" sz="1800" b="1" dirty="0" smtClean="0">
                <a:latin typeface="Times New Roman" panose="02020603050405020304" pitchFamily="18" charset="0"/>
              </a:rPr>
              <a:t>tělesy soustavě</a:t>
            </a:r>
            <a:r>
              <a:rPr lang="cs-CZ" sz="18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cs-CZ" sz="1800" dirty="0" smtClean="0">
                <a:latin typeface="Symbol" panose="05050102010706020507" pitchFamily="18" charset="2"/>
              </a:rPr>
              <a:t>		</a:t>
            </a:r>
            <a:r>
              <a:rPr lang="cs-CZ" sz="1800" b="1" dirty="0" smtClean="0">
                <a:latin typeface="Symbol" panose="05050102010706020507" pitchFamily="18" charset="2"/>
              </a:rPr>
              <a:t>D</a:t>
            </a:r>
            <a:r>
              <a:rPr lang="cs-CZ" sz="1800" b="1" i="1" dirty="0" smtClean="0">
                <a:latin typeface="Times New Roman" panose="02020603050405020304" pitchFamily="18" charset="0"/>
              </a:rPr>
              <a:t>U </a:t>
            </a:r>
            <a:r>
              <a:rPr lang="cs-CZ" sz="1800" b="1" dirty="0"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dirty="0">
                <a:latin typeface="Symbol" panose="05050102010706020507" pitchFamily="18" charset="2"/>
              </a:rPr>
              <a:t>¢ +</a:t>
            </a:r>
            <a:r>
              <a:rPr lang="cs-CZ" sz="1800" b="1" i="1" dirty="0" smtClean="0">
                <a:latin typeface="Times New Roman" panose="02020603050405020304" pitchFamily="18" charset="0"/>
              </a:rPr>
              <a:t>Q		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el-GR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dirty="0">
                <a:solidFill>
                  <a:srgbClr val="00287D"/>
                </a:solidFill>
                <a:latin typeface="Symbol" panose="05050102010706020507" pitchFamily="18" charset="2"/>
              </a:rPr>
              <a:t>¢ + </a:t>
            </a:r>
            <a:r>
              <a:rPr lang="el-GR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2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Vztah mezi veličinami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 smtClean="0">
                <a:latin typeface="Symbol" panose="05050102010706020507" pitchFamily="18" charset="2"/>
              </a:rPr>
              <a:t>¢</a:t>
            </a:r>
            <a:r>
              <a:rPr lang="cs-CZ" sz="1800" dirty="0" smtClean="0">
                <a:latin typeface="Times New Roman" panose="02020603050405020304" pitchFamily="18" charset="0"/>
              </a:rPr>
              <a:t>,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dirty="0" smtClean="0"/>
              <a:t>vyjadřuje </a:t>
            </a:r>
            <a:r>
              <a:rPr lang="cs-CZ" sz="1800" b="1" i="1" dirty="0">
                <a:solidFill>
                  <a:srgbClr val="00287D"/>
                </a:solidFill>
              </a:rPr>
              <a:t>první termodynamický </a:t>
            </a:r>
            <a:r>
              <a:rPr lang="cs-CZ" sz="1800" b="1" i="1" dirty="0" smtClean="0">
                <a:solidFill>
                  <a:srgbClr val="00287D"/>
                </a:solidFill>
              </a:rPr>
              <a:t>zákon (1.VT)</a:t>
            </a:r>
            <a:r>
              <a:rPr lang="cs-CZ" sz="1800" b="1" dirty="0" smtClean="0"/>
              <a:t>: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Pokud nebude dodáno žádné teplo Q, po jisté době se vnitřní </a:t>
            </a:r>
            <a:r>
              <a:rPr lang="cs-CZ" sz="1400" dirty="0">
                <a:solidFill>
                  <a:srgbClr val="000000"/>
                </a:solidFill>
              </a:rPr>
              <a:t>energie U </a:t>
            </a:r>
            <a:r>
              <a:rPr lang="cs-CZ" sz="1400" dirty="0" smtClean="0">
                <a:solidFill>
                  <a:srgbClr val="000000"/>
                </a:solidFill>
              </a:rPr>
              <a:t>vyčerpá.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22694" y="2692045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Times New Roman" panose="02020603050405020304" pitchFamily="18" charset="0"/>
              </a:rPr>
              <a:t>Není </a:t>
            </a:r>
            <a:r>
              <a:rPr lang="cs-CZ" sz="1800" b="1" dirty="0" smtClean="0">
                <a:latin typeface="Times New Roman" panose="02020603050405020304" pitchFamily="18" charset="0"/>
              </a:rPr>
              <a:t>možné sestrojit </a:t>
            </a:r>
            <a:r>
              <a:rPr lang="cs-CZ" sz="1800" b="1" dirty="0">
                <a:latin typeface="Times New Roman" panose="02020603050405020304" pitchFamily="18" charset="0"/>
              </a:rPr>
              <a:t>stroj, který by trvale anebo po jistou dobu vykonával práci, aniž by se měnila </a:t>
            </a:r>
            <a:r>
              <a:rPr lang="cs-CZ" sz="1800" b="1" dirty="0" smtClean="0">
                <a:latin typeface="Times New Roman" panose="02020603050405020304" pitchFamily="18" charset="0"/>
              </a:rPr>
              <a:t>jeho energie </a:t>
            </a:r>
            <a:r>
              <a:rPr lang="cs-CZ" sz="1800" b="1" dirty="0">
                <a:latin typeface="Times New Roman" panose="02020603050405020304" pitchFamily="18" charset="0"/>
              </a:rPr>
              <a:t>nebo energie jeho okolí.</a:t>
            </a:r>
            <a:r>
              <a:rPr lang="cs-CZ" sz="1800" dirty="0" smtClean="0">
                <a:latin typeface="Symbol" panose="05050102010706020507" pitchFamily="18" charset="2"/>
              </a:rPr>
              <a:t>	</a:t>
            </a:r>
          </a:p>
          <a:p>
            <a:r>
              <a:rPr lang="cs-CZ" sz="1800" strike="sngStrike" dirty="0" smtClean="0">
                <a:latin typeface="+mn-lt"/>
              </a:rPr>
              <a:t>Perpetuum mobile 1. druhu</a:t>
            </a:r>
            <a:r>
              <a:rPr lang="cs-CZ" sz="1800" dirty="0" smtClean="0">
                <a:latin typeface="+mn-lt"/>
              </a:rPr>
              <a:t>	</a:t>
            </a:r>
            <a:r>
              <a:rPr lang="cs-CZ" sz="1800" b="1" i="1" dirty="0" smtClean="0">
                <a:latin typeface="+mn-lt"/>
              </a:rPr>
              <a:t>	</a:t>
            </a:r>
            <a:r>
              <a:rPr lang="cs-CZ" sz="1800" b="1" i="1" dirty="0" smtClean="0">
                <a:latin typeface="Times New Roman" panose="02020603050405020304" pitchFamily="18" charset="0"/>
              </a:rPr>
              <a:t>	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= </a:t>
            </a:r>
            <a:r>
              <a:rPr lang="el-GR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Q - </a:t>
            </a:r>
            <a:r>
              <a:rPr lang="cs-CZ" sz="1800" b="1" i="1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 smtClean="0">
                <a:solidFill>
                  <a:srgbClr val="000000"/>
                </a:solidFill>
              </a:rPr>
              <a:t>Jestliže </a:t>
            </a:r>
            <a:r>
              <a:rPr lang="cs-CZ" sz="1800" dirty="0">
                <a:solidFill>
                  <a:srgbClr val="000000"/>
                </a:solidFill>
              </a:rPr>
              <a:t>konáním práce nebo tepelnou výměnou soustava přijímá </a:t>
            </a:r>
            <a:r>
              <a:rPr lang="cs-CZ" sz="1800" dirty="0" smtClean="0">
                <a:solidFill>
                  <a:srgbClr val="000000"/>
                </a:solidFill>
              </a:rPr>
              <a:t>energii, považujeme </a:t>
            </a:r>
            <a:r>
              <a:rPr lang="cs-CZ" sz="1800" dirty="0">
                <a:solidFill>
                  <a:srgbClr val="000000"/>
                </a:solidFill>
              </a:rPr>
              <a:t>práci vykonanou okolními tělesy za kladnou veličinu </a:t>
            </a:r>
            <a:r>
              <a:rPr lang="cs-CZ" sz="1800" dirty="0" smtClean="0">
                <a:solidFill>
                  <a:srgbClr val="000000"/>
                </a:solidFill>
              </a:rPr>
              <a:t>A´ </a:t>
            </a:r>
            <a:r>
              <a:rPr lang="cs-CZ" sz="1800" dirty="0">
                <a:solidFill>
                  <a:srgbClr val="000000"/>
                </a:solidFill>
              </a:rPr>
              <a:t>&gt; 0 (práce </a:t>
            </a:r>
            <a:r>
              <a:rPr lang="cs-CZ" sz="1800" dirty="0" smtClean="0">
                <a:solidFill>
                  <a:srgbClr val="000000"/>
                </a:solidFill>
              </a:rPr>
              <a:t>konaná soustavou </a:t>
            </a:r>
            <a:r>
              <a:rPr lang="cs-CZ" sz="1800" dirty="0">
                <a:solidFill>
                  <a:srgbClr val="000000"/>
                </a:solidFill>
              </a:rPr>
              <a:t>je A &lt; 0 , tj. soustava práci spotřebovává) a teplo přijaté soustavou rovněž za </a:t>
            </a:r>
            <a:r>
              <a:rPr lang="cs-CZ" sz="1800" dirty="0" smtClean="0">
                <a:solidFill>
                  <a:srgbClr val="000000"/>
                </a:solidFill>
              </a:rPr>
              <a:t>kladné Q </a:t>
            </a:r>
            <a:r>
              <a:rPr lang="cs-CZ" sz="1800" dirty="0">
                <a:solidFill>
                  <a:srgbClr val="000000"/>
                </a:solidFill>
              </a:rPr>
              <a:t>&gt; 0 .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 smtClean="0">
                <a:solidFill>
                  <a:srgbClr val="000000"/>
                </a:solidFill>
              </a:rPr>
              <a:t>Jestliže </a:t>
            </a:r>
            <a:r>
              <a:rPr lang="cs-CZ" sz="1800" dirty="0">
                <a:solidFill>
                  <a:srgbClr val="000000"/>
                </a:solidFill>
              </a:rPr>
              <a:t>soustava konáním práce nebo tepelnou výměnou odevzdává energii </a:t>
            </a:r>
            <a:r>
              <a:rPr lang="cs-CZ" sz="1800" dirty="0" smtClean="0">
                <a:solidFill>
                  <a:srgbClr val="000000"/>
                </a:solidFill>
              </a:rPr>
              <a:t>okolním tělesům</a:t>
            </a:r>
            <a:r>
              <a:rPr lang="cs-CZ" sz="1800" dirty="0">
                <a:solidFill>
                  <a:srgbClr val="000000"/>
                </a:solidFill>
              </a:rPr>
              <a:t>, je </a:t>
            </a:r>
            <a:r>
              <a:rPr lang="cs-CZ" sz="1800" dirty="0" smtClean="0">
                <a:solidFill>
                  <a:srgbClr val="000000"/>
                </a:solidFill>
              </a:rPr>
              <a:t>A´ </a:t>
            </a:r>
            <a:r>
              <a:rPr lang="cs-CZ" sz="1800" dirty="0">
                <a:solidFill>
                  <a:srgbClr val="000000"/>
                </a:solidFill>
              </a:rPr>
              <a:t>&lt; 0, A &gt; 0,Q &lt; 0 .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 smtClean="0">
                <a:solidFill>
                  <a:srgbClr val="000000"/>
                </a:solidFill>
              </a:rPr>
              <a:t>Změna </a:t>
            </a:r>
            <a:r>
              <a:rPr lang="cs-CZ" sz="1800" dirty="0">
                <a:solidFill>
                  <a:srgbClr val="000000"/>
                </a:solidFill>
              </a:rPr>
              <a:t>vnitřní energie soustavy je kladná </a:t>
            </a:r>
            <a:r>
              <a:rPr lang="cs-CZ" sz="1800" dirty="0" smtClean="0">
                <a:latin typeface="Symbol" panose="05050102010706020507" pitchFamily="18" charset="2"/>
              </a:rPr>
              <a:t>D</a:t>
            </a:r>
            <a:r>
              <a:rPr lang="cs-CZ" sz="1800" dirty="0" smtClean="0">
                <a:solidFill>
                  <a:srgbClr val="000000"/>
                </a:solidFill>
              </a:rPr>
              <a:t>U </a:t>
            </a:r>
            <a:r>
              <a:rPr lang="cs-CZ" sz="1800" dirty="0">
                <a:solidFill>
                  <a:srgbClr val="000000"/>
                </a:solidFill>
              </a:rPr>
              <a:t>&gt; 0 , jestliže </a:t>
            </a:r>
            <a:r>
              <a:rPr lang="cs-CZ" sz="1800" dirty="0" smtClean="0">
                <a:solidFill>
                  <a:srgbClr val="000000"/>
                </a:solidFill>
              </a:rPr>
              <a:t>se vnitřní </a:t>
            </a:r>
            <a:r>
              <a:rPr lang="cs-CZ" sz="1800" dirty="0">
                <a:solidFill>
                  <a:srgbClr val="000000"/>
                </a:solidFill>
              </a:rPr>
              <a:t>energie soustavy zvětšila. V opačném případě je změna vnitřní energie záporná </a:t>
            </a:r>
            <a:r>
              <a:rPr lang="cs-CZ" sz="1800" dirty="0" smtClean="0">
                <a:latin typeface="Symbol" panose="05050102010706020507" pitchFamily="18" charset="2"/>
              </a:rPr>
              <a:t>D</a:t>
            </a:r>
            <a:r>
              <a:rPr lang="cs-CZ" sz="1800" dirty="0" smtClean="0">
                <a:solidFill>
                  <a:srgbClr val="000000"/>
                </a:solidFill>
              </a:rPr>
              <a:t>U </a:t>
            </a:r>
            <a:r>
              <a:rPr lang="cs-CZ" sz="1800" dirty="0">
                <a:solidFill>
                  <a:srgbClr val="000000"/>
                </a:solidFill>
              </a:rPr>
              <a:t>&lt; </a:t>
            </a:r>
            <a:r>
              <a:rPr lang="cs-CZ" sz="1800" dirty="0" smtClean="0">
                <a:solidFill>
                  <a:srgbClr val="000000"/>
                </a:solidFill>
              </a:rPr>
              <a:t>0. </a:t>
            </a:r>
            <a:endParaRPr lang="cs-CZ" sz="1800" b="1" i="1" dirty="0" smtClean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55" y="2128347"/>
            <a:ext cx="4823749" cy="1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Ideální </a:t>
            </a:r>
            <a:r>
              <a:rPr lang="cs-CZ" sz="1800" b="1" i="1" dirty="0">
                <a:solidFill>
                  <a:srgbClr val="00287D"/>
                </a:solidFill>
              </a:rPr>
              <a:t>plyn</a:t>
            </a:r>
            <a:r>
              <a:rPr lang="cs-CZ" sz="1800" dirty="0">
                <a:solidFill>
                  <a:srgbClr val="000000"/>
                </a:solidFill>
              </a:rPr>
              <a:t>. Vlastnosti </a:t>
            </a:r>
            <a:r>
              <a:rPr lang="cs-CZ" sz="1800" dirty="0" smtClean="0">
                <a:solidFill>
                  <a:srgbClr val="000000"/>
                </a:solidFill>
              </a:rPr>
              <a:t>molekul plynu </a:t>
            </a:r>
            <a:r>
              <a:rPr lang="cs-CZ" sz="1800" dirty="0">
                <a:solidFill>
                  <a:srgbClr val="000000"/>
                </a:solidFill>
              </a:rPr>
              <a:t>v tomto modelu jsou: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0000"/>
                </a:solidFill>
              </a:rPr>
              <a:t>Rozměry </a:t>
            </a:r>
            <a:r>
              <a:rPr lang="cs-CZ" sz="1800" dirty="0">
                <a:solidFill>
                  <a:srgbClr val="000000"/>
                </a:solidFill>
              </a:rPr>
              <a:t>molekul jsou ve srovnání se střední vzdáleností molekul od </a:t>
            </a:r>
            <a:r>
              <a:rPr lang="cs-CZ" sz="1800" dirty="0" smtClean="0">
                <a:solidFill>
                  <a:srgbClr val="000000"/>
                </a:solidFill>
              </a:rPr>
              <a:t>sebe zanedbatelně </a:t>
            </a:r>
            <a:r>
              <a:rPr lang="cs-CZ" sz="1800" dirty="0">
                <a:solidFill>
                  <a:srgbClr val="000000"/>
                </a:solidFill>
              </a:rPr>
              <a:t>malé (tj. zanedbáváme vlastní objem molekul).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0000"/>
                </a:solidFill>
              </a:rPr>
              <a:t>Molekuly </a:t>
            </a:r>
            <a:r>
              <a:rPr lang="cs-CZ" sz="1800" dirty="0">
                <a:solidFill>
                  <a:srgbClr val="000000"/>
                </a:solidFill>
              </a:rPr>
              <a:t>nepůsobí na sebe navzájem přitažlivými silami (zanedbáváme </a:t>
            </a:r>
            <a:r>
              <a:rPr lang="cs-CZ" sz="1800" dirty="0" smtClean="0">
                <a:solidFill>
                  <a:srgbClr val="000000"/>
                </a:solidFill>
              </a:rPr>
              <a:t>síly interakce </a:t>
            </a:r>
            <a:r>
              <a:rPr lang="cs-CZ" sz="1800" dirty="0">
                <a:solidFill>
                  <a:srgbClr val="000000"/>
                </a:solidFill>
              </a:rPr>
              <a:t>mezi molekulami plynu).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0000"/>
                </a:solidFill>
              </a:rPr>
              <a:t>Vzájemné </a:t>
            </a:r>
            <a:r>
              <a:rPr lang="cs-CZ" sz="1800" dirty="0">
                <a:solidFill>
                  <a:srgbClr val="000000"/>
                </a:solidFill>
              </a:rPr>
              <a:t>srážky molekul a srážky molekul se stěnami nádoby jsou </a:t>
            </a:r>
            <a:r>
              <a:rPr lang="cs-CZ" sz="1800" dirty="0" smtClean="0">
                <a:solidFill>
                  <a:srgbClr val="000000"/>
                </a:solidFill>
              </a:rPr>
              <a:t> dokonale pružné (při </a:t>
            </a:r>
            <a:r>
              <a:rPr lang="cs-CZ" sz="1800" dirty="0">
                <a:solidFill>
                  <a:srgbClr val="000000"/>
                </a:solidFill>
              </a:rPr>
              <a:t>srážkách platí </a:t>
            </a:r>
            <a:r>
              <a:rPr lang="cs-CZ" sz="1800" dirty="0" smtClean="0">
                <a:solidFill>
                  <a:srgbClr val="000000"/>
                </a:solidFill>
              </a:rPr>
              <a:t>ZZH a ZZE).</a:t>
            </a:r>
            <a:endParaRPr lang="cs-CZ" sz="18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0000"/>
                </a:solidFill>
              </a:rPr>
              <a:t>Protože </a:t>
            </a:r>
            <a:r>
              <a:rPr lang="cs-CZ" sz="1800" dirty="0">
                <a:solidFill>
                  <a:srgbClr val="000000"/>
                </a:solidFill>
              </a:rPr>
              <a:t>doba trvání srážky molekul je ve srovnání se střední dobou volného </a:t>
            </a:r>
            <a:r>
              <a:rPr lang="cs-CZ" sz="1800" dirty="0" smtClean="0">
                <a:solidFill>
                  <a:srgbClr val="000000"/>
                </a:solidFill>
              </a:rPr>
              <a:t>pohybu molekul </a:t>
            </a:r>
            <a:r>
              <a:rPr lang="cs-CZ" sz="1800" dirty="0">
                <a:solidFill>
                  <a:srgbClr val="000000"/>
                </a:solidFill>
              </a:rPr>
              <a:t>zanedbatelná, pohybuje se v určitém okamžiku převážná část </a:t>
            </a:r>
            <a:r>
              <a:rPr lang="cs-CZ" sz="1800" dirty="0" smtClean="0">
                <a:solidFill>
                  <a:srgbClr val="000000"/>
                </a:solidFill>
              </a:rPr>
              <a:t>molekul rovnoměrným </a:t>
            </a:r>
            <a:r>
              <a:rPr lang="cs-CZ" sz="1800" dirty="0">
                <a:solidFill>
                  <a:srgbClr val="000000"/>
                </a:solidFill>
              </a:rPr>
              <a:t>přímočarým pohybem.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0000"/>
                </a:solidFill>
              </a:rPr>
              <a:t>Pohyb </a:t>
            </a:r>
            <a:r>
              <a:rPr lang="cs-CZ" sz="1800" dirty="0">
                <a:solidFill>
                  <a:srgbClr val="000000"/>
                </a:solidFill>
              </a:rPr>
              <a:t>molekul je dokonale neuspořádaný (tj. všechny směry pohybu molekuly </a:t>
            </a:r>
            <a:r>
              <a:rPr lang="cs-CZ" sz="1800" dirty="0" smtClean="0">
                <a:solidFill>
                  <a:srgbClr val="000000"/>
                </a:solidFill>
              </a:rPr>
              <a:t>jsou stejně </a:t>
            </a:r>
            <a:r>
              <a:rPr lang="cs-CZ" sz="1800" dirty="0">
                <a:solidFill>
                  <a:srgbClr val="000000"/>
                </a:solidFill>
              </a:rPr>
              <a:t>pravděpodobné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Při dostatečně vysokých teplotách a nízkých tlacích se skutečné plyny svými vlastnostmi přibližují vlastnostem modelu ideálního plynu.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 </a:t>
            </a:r>
            <a:endParaRPr lang="cs-CZ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05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287D"/>
                </a:solidFill>
              </a:rPr>
              <a:t>Molekuly </a:t>
            </a:r>
            <a:r>
              <a:rPr lang="cs-CZ" sz="1800" dirty="0">
                <a:solidFill>
                  <a:srgbClr val="00287D"/>
                </a:solidFill>
              </a:rPr>
              <a:t>ideálního plynu </a:t>
            </a:r>
            <a:r>
              <a:rPr lang="cs-CZ" sz="1800" dirty="0">
                <a:solidFill>
                  <a:srgbClr val="C00000"/>
                </a:solidFill>
              </a:rPr>
              <a:t>nepůsobí</a:t>
            </a:r>
            <a:r>
              <a:rPr lang="cs-CZ" sz="1800" dirty="0">
                <a:solidFill>
                  <a:srgbClr val="000000"/>
                </a:solidFill>
              </a:rPr>
              <a:t> na sebe navzájem silami, je </a:t>
            </a:r>
            <a:r>
              <a:rPr lang="cs-CZ" sz="1800" dirty="0">
                <a:solidFill>
                  <a:srgbClr val="00287D"/>
                </a:solidFill>
              </a:rPr>
              <a:t>potenciální </a:t>
            </a:r>
            <a:r>
              <a:rPr lang="cs-CZ" sz="1800" dirty="0" smtClean="0">
                <a:solidFill>
                  <a:srgbClr val="00287D"/>
                </a:solidFill>
              </a:rPr>
              <a:t>energie soustavy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molekul ideálního plynu </a:t>
            </a:r>
            <a:r>
              <a:rPr lang="cs-CZ" sz="1800" dirty="0">
                <a:solidFill>
                  <a:srgbClr val="C00000"/>
                </a:solidFill>
              </a:rPr>
              <a:t>nulová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V</a:t>
            </a:r>
            <a:r>
              <a:rPr lang="cs-CZ" sz="1800" i="1" dirty="0" smtClean="0">
                <a:solidFill>
                  <a:srgbClr val="00287D"/>
                </a:solidFill>
              </a:rPr>
              <a:t>nitřní </a:t>
            </a:r>
            <a:r>
              <a:rPr lang="cs-CZ" sz="1800" i="1" dirty="0">
                <a:solidFill>
                  <a:srgbClr val="00287D"/>
                </a:solidFill>
              </a:rPr>
              <a:t>energie </a:t>
            </a:r>
            <a:r>
              <a:rPr lang="cs-CZ" sz="1800" dirty="0">
                <a:solidFill>
                  <a:srgbClr val="000000"/>
                </a:solidFill>
              </a:rPr>
              <a:t>ideálního plynu</a:t>
            </a:r>
          </a:p>
          <a:p>
            <a:pPr>
              <a:buFont typeface="+mj-lt"/>
              <a:buAutoNum type="arabicPeriod"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0000"/>
                </a:solidFill>
              </a:rPr>
              <a:t>s </a:t>
            </a:r>
            <a:r>
              <a:rPr lang="cs-CZ" sz="1800" dirty="0">
                <a:solidFill>
                  <a:srgbClr val="000000"/>
                </a:solidFill>
              </a:rPr>
              <a:t>jednoatomovými molekulami se rovná součtu </a:t>
            </a:r>
            <a:r>
              <a:rPr lang="cs-CZ" sz="1800" i="1" dirty="0">
                <a:solidFill>
                  <a:srgbClr val="00287D"/>
                </a:solidFill>
              </a:rPr>
              <a:t>kinetických energií </a:t>
            </a:r>
            <a:r>
              <a:rPr lang="cs-CZ" sz="1800" dirty="0">
                <a:solidFill>
                  <a:srgbClr val="000000"/>
                </a:solidFill>
              </a:rPr>
              <a:t>jeho </a:t>
            </a:r>
            <a:r>
              <a:rPr lang="cs-CZ" sz="1800" dirty="0" smtClean="0">
                <a:solidFill>
                  <a:srgbClr val="000000"/>
                </a:solidFill>
              </a:rPr>
              <a:t>molekul pohybujících </a:t>
            </a:r>
            <a:r>
              <a:rPr lang="cs-CZ" sz="1800" dirty="0">
                <a:solidFill>
                  <a:srgbClr val="000000"/>
                </a:solidFill>
              </a:rPr>
              <a:t>se neuspořádaným posuvným pohybem,</a:t>
            </a: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- s víceatomovými molekulami pak kromě toho zahrnuje </a:t>
            </a:r>
            <a:r>
              <a:rPr lang="cs-CZ" sz="1800" i="1" dirty="0">
                <a:solidFill>
                  <a:srgbClr val="00287D"/>
                </a:solidFill>
              </a:rPr>
              <a:t>kinetickou energii rotačního </a:t>
            </a:r>
            <a:r>
              <a:rPr lang="cs-CZ" sz="1800" i="1" dirty="0" smtClean="0">
                <a:solidFill>
                  <a:srgbClr val="00287D"/>
                </a:solidFill>
              </a:rPr>
              <a:t>a kmitavého </a:t>
            </a:r>
            <a:r>
              <a:rPr lang="cs-CZ" sz="1800" i="1" dirty="0">
                <a:solidFill>
                  <a:srgbClr val="00287D"/>
                </a:solidFill>
              </a:rPr>
              <a:t>pohybu</a:t>
            </a:r>
            <a:r>
              <a:rPr lang="cs-CZ" sz="1800" dirty="0">
                <a:solidFill>
                  <a:srgbClr val="000000"/>
                </a:solidFill>
              </a:rPr>
              <a:t> těchto molekul.). </a:t>
            </a:r>
            <a:endParaRPr lang="cs-CZ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6" y="4992624"/>
            <a:ext cx="1291511" cy="9875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44" y="4933942"/>
            <a:ext cx="1622298" cy="1104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9" y="4976671"/>
            <a:ext cx="2363477" cy="9847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253" y="4992624"/>
            <a:ext cx="2744298" cy="9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Molekuly plynu		 </a:t>
            </a:r>
            <a:r>
              <a:rPr lang="cs-CZ" sz="1800" dirty="0">
                <a:solidFill>
                  <a:srgbClr val="000000"/>
                </a:solidFill>
              </a:rPr>
              <a:t>nemají v určitém okamžiku </a:t>
            </a:r>
            <a:r>
              <a:rPr lang="cs-CZ" sz="1800" dirty="0" smtClean="0">
                <a:solidFill>
                  <a:srgbClr val="000000"/>
                </a:solidFill>
              </a:rPr>
              <a:t>stejnou rychlost.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Vzájemnými </a:t>
            </a:r>
            <a:r>
              <a:rPr lang="cs-CZ" sz="1800" dirty="0">
                <a:solidFill>
                  <a:srgbClr val="000000"/>
                </a:solidFill>
              </a:rPr>
              <a:t>srážkami molekul </a:t>
            </a:r>
            <a:r>
              <a:rPr lang="cs-CZ" sz="1800" dirty="0" smtClean="0">
                <a:solidFill>
                  <a:srgbClr val="000000"/>
                </a:solidFill>
              </a:rPr>
              <a:t>se neustále </a:t>
            </a:r>
            <a:r>
              <a:rPr lang="cs-CZ" sz="1800" dirty="0">
                <a:solidFill>
                  <a:srgbClr val="C00000"/>
                </a:solidFill>
              </a:rPr>
              <a:t>mění</a:t>
            </a:r>
            <a:r>
              <a:rPr lang="cs-CZ" sz="1800" dirty="0">
                <a:solidFill>
                  <a:srgbClr val="00287D"/>
                </a:solidFill>
              </a:rPr>
              <a:t> velikost </a:t>
            </a:r>
            <a:r>
              <a:rPr lang="cs-CZ" sz="1800" dirty="0" smtClean="0">
                <a:solidFill>
                  <a:srgbClr val="000000"/>
                </a:solidFill>
              </a:rPr>
              <a:t>a </a:t>
            </a:r>
            <a:r>
              <a:rPr lang="cs-CZ" sz="1800" dirty="0" smtClean="0">
                <a:solidFill>
                  <a:srgbClr val="00287D"/>
                </a:solidFill>
              </a:rPr>
              <a:t>směr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jejich </a:t>
            </a:r>
            <a:r>
              <a:rPr lang="cs-CZ" sz="1800" dirty="0">
                <a:solidFill>
                  <a:srgbClr val="00287D"/>
                </a:solidFill>
              </a:rPr>
              <a:t>rychlosti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Velikosti rychlosti molekul </a:t>
            </a:r>
            <a:r>
              <a:rPr lang="cs-CZ" sz="1800" dirty="0">
                <a:solidFill>
                  <a:srgbClr val="000000"/>
                </a:solidFill>
              </a:rPr>
              <a:t>jsou v intervalu od nulových až po velmi velké (teoreticky nekonečně velké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Četnost velikostí rychlosti </a:t>
            </a:r>
            <a:r>
              <a:rPr lang="cs-CZ" sz="1800" dirty="0">
                <a:solidFill>
                  <a:srgbClr val="000000"/>
                </a:solidFill>
              </a:rPr>
              <a:t>však v soustavě molekul plynu </a:t>
            </a:r>
            <a:r>
              <a:rPr lang="cs-CZ" sz="1800" dirty="0" smtClean="0">
                <a:solidFill>
                  <a:srgbClr val="C00000"/>
                </a:solidFill>
              </a:rPr>
              <a:t>není stejná</a:t>
            </a:r>
            <a:r>
              <a:rPr lang="cs-CZ" sz="18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	odpovídají určitému </a:t>
            </a:r>
            <a:r>
              <a:rPr lang="cs-CZ" sz="1800" b="1" i="1" dirty="0" smtClean="0">
                <a:solidFill>
                  <a:srgbClr val="00287D"/>
                </a:solidFill>
              </a:rPr>
              <a:t>statistickému </a:t>
            </a:r>
            <a:r>
              <a:rPr lang="cs-CZ" sz="1800" b="1" i="1" dirty="0">
                <a:solidFill>
                  <a:srgbClr val="00287D"/>
                </a:solidFill>
              </a:rPr>
              <a:t>rozdělení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Chování velkého </a:t>
            </a:r>
            <a:r>
              <a:rPr lang="cs-CZ" sz="1800" dirty="0">
                <a:solidFill>
                  <a:srgbClr val="000000"/>
                </a:solidFill>
              </a:rPr>
              <a:t>počtu částic </a:t>
            </a:r>
            <a:r>
              <a:rPr lang="cs-CZ" sz="1800" dirty="0" smtClean="0">
                <a:solidFill>
                  <a:srgbClr val="000000"/>
                </a:solidFill>
              </a:rPr>
              <a:t>se vyšetřuje </a:t>
            </a:r>
            <a:r>
              <a:rPr lang="cs-CZ" sz="1800" dirty="0">
                <a:solidFill>
                  <a:srgbClr val="000000"/>
                </a:solidFill>
              </a:rPr>
              <a:t>metodami </a:t>
            </a:r>
            <a:r>
              <a:rPr lang="cs-CZ" sz="1800" b="1" i="1" dirty="0">
                <a:solidFill>
                  <a:srgbClr val="00287D"/>
                </a:solidFill>
              </a:rPr>
              <a:t>matematické statistiky</a:t>
            </a:r>
            <a:r>
              <a:rPr lang="cs-CZ" sz="1800" b="1" i="1" dirty="0" smtClean="0">
                <a:solidFill>
                  <a:srgbClr val="00287D"/>
                </a:solidFill>
              </a:rPr>
              <a:t>.</a:t>
            </a:r>
            <a:endParaRPr lang="cs-CZ" sz="1800" b="1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8" name="Šipka doprava 7"/>
          <p:cNvSpPr/>
          <p:nvPr/>
        </p:nvSpPr>
        <p:spPr bwMode="auto">
          <a:xfrm>
            <a:off x="2295144" y="2060186"/>
            <a:ext cx="923544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3483864" y="4672584"/>
            <a:ext cx="246888" cy="5029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Současně </a:t>
            </a:r>
            <a:r>
              <a:rPr lang="cs-CZ" sz="1800" i="1" dirty="0" smtClean="0">
                <a:solidFill>
                  <a:srgbClr val="00287D"/>
                </a:solidFill>
              </a:rPr>
              <a:t>přitažlivé (k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1</a:t>
            </a:r>
            <a:r>
              <a:rPr lang="cs-CZ" sz="1800" i="1" dirty="0" smtClean="0">
                <a:solidFill>
                  <a:srgbClr val="00287D"/>
                </a:solidFill>
              </a:rPr>
              <a:t>) i odpudivé (k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2</a:t>
            </a:r>
            <a:r>
              <a:rPr lang="cs-CZ" sz="1800" i="1" dirty="0" smtClean="0">
                <a:solidFill>
                  <a:srgbClr val="00287D"/>
                </a:solidFill>
              </a:rPr>
              <a:t>) síly.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Výslednice (k) nulová při </a:t>
            </a:r>
            <a:r>
              <a:rPr lang="cs-CZ" sz="1800" i="1" dirty="0" smtClean="0">
                <a:solidFill>
                  <a:srgbClr val="C00000"/>
                </a:solidFill>
              </a:rPr>
              <a:t>r</a:t>
            </a:r>
            <a:r>
              <a:rPr lang="cs-CZ" sz="1800" i="1" baseline="-25000" dirty="0" smtClean="0">
                <a:solidFill>
                  <a:srgbClr val="C00000"/>
                </a:solidFill>
              </a:rPr>
              <a:t>0 </a:t>
            </a:r>
            <a:r>
              <a:rPr lang="cs-CZ" sz="1800" i="1" dirty="0" smtClean="0">
                <a:solidFill>
                  <a:srgbClr val="C00000"/>
                </a:solidFill>
              </a:rPr>
              <a:t>, </a:t>
            </a:r>
            <a:r>
              <a:rPr lang="cs-CZ" sz="1800" dirty="0" smtClean="0"/>
              <a:t>pro větší vzdálenost</a:t>
            </a:r>
          </a:p>
          <a:p>
            <a:pPr marL="0" indent="0">
              <a:buNone/>
            </a:pPr>
            <a:r>
              <a:rPr lang="cs-CZ" sz="1800" dirty="0" smtClean="0"/>
              <a:t>Je výsledná síla přitažlivá, velikost klesá rychle</a:t>
            </a:r>
          </a:p>
          <a:p>
            <a:pPr marL="0" indent="0">
              <a:buNone/>
            </a:pPr>
            <a:r>
              <a:rPr lang="cs-CZ" sz="1800" dirty="0" smtClean="0"/>
              <a:t>Se vzdáleností – </a:t>
            </a:r>
            <a:r>
              <a:rPr lang="cs-CZ" sz="1800" dirty="0" smtClean="0">
                <a:solidFill>
                  <a:srgbClr val="C00000"/>
                </a:solidFill>
              </a:rPr>
              <a:t>jen silová pole nejbližších částic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Silové pole 	soustava částic </a:t>
            </a:r>
            <a:r>
              <a:rPr lang="cs-CZ" sz="1800" dirty="0"/>
              <a:t>má </a:t>
            </a:r>
            <a:r>
              <a:rPr lang="cs-CZ" sz="1800" i="1" dirty="0">
                <a:solidFill>
                  <a:srgbClr val="00287D"/>
                </a:solidFill>
              </a:rPr>
              <a:t>potenciální energii</a:t>
            </a:r>
            <a:r>
              <a:rPr lang="cs-CZ" sz="1800" dirty="0"/>
              <a:t>. Pro rovnovážnou </a:t>
            </a:r>
            <a:r>
              <a:rPr lang="cs-CZ" sz="1800" b="1" i="1" dirty="0" smtClean="0">
                <a:solidFill>
                  <a:srgbClr val="00287D"/>
                </a:solidFill>
              </a:rPr>
              <a:t>Vazebná energie </a:t>
            </a:r>
            <a:r>
              <a:rPr lang="cs-CZ" sz="1800" dirty="0" smtClean="0"/>
              <a:t>je </a:t>
            </a:r>
            <a:r>
              <a:rPr lang="cs-CZ" sz="1800" dirty="0"/>
              <a:t>rovna práci, kterou je třeba </a:t>
            </a:r>
            <a:r>
              <a:rPr lang="cs-CZ" sz="1800" dirty="0" smtClean="0"/>
              <a:t>vykonat</a:t>
            </a:r>
          </a:p>
          <a:p>
            <a:pPr marL="0" indent="0">
              <a:buNone/>
            </a:pPr>
            <a:r>
              <a:rPr lang="cs-CZ" sz="1800" dirty="0" smtClean="0"/>
              <a:t>působením </a:t>
            </a:r>
            <a:r>
              <a:rPr lang="cs-CZ" sz="1800" dirty="0"/>
              <a:t>vnějších sil k rozrušení vazby </a:t>
            </a:r>
            <a:r>
              <a:rPr lang="cs-CZ" sz="1800" dirty="0" smtClean="0"/>
              <a:t>mezi částicemi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34" y="2017713"/>
            <a:ext cx="2299776" cy="329787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1764792" y="3724595"/>
            <a:ext cx="429768" cy="1981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Pro popis rozdělení molekul ideálního plynu podle rychlostí se zavádí </a:t>
            </a:r>
            <a:r>
              <a:rPr lang="cs-CZ" sz="1800" b="1" i="1" dirty="0">
                <a:solidFill>
                  <a:srgbClr val="00287D"/>
                </a:solidFill>
              </a:rPr>
              <a:t>rozdělovací </a:t>
            </a:r>
            <a:r>
              <a:rPr lang="cs-CZ" sz="1800" b="1" i="1" dirty="0" smtClean="0">
                <a:solidFill>
                  <a:srgbClr val="00287D"/>
                </a:solidFill>
              </a:rPr>
              <a:t>funkce f(v)</a:t>
            </a:r>
            <a:r>
              <a:rPr lang="cs-CZ" sz="1800" b="1" i="1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Hodnoty </a:t>
            </a:r>
            <a:r>
              <a:rPr lang="cs-CZ" sz="1800" dirty="0">
                <a:solidFill>
                  <a:srgbClr val="000000"/>
                </a:solidFill>
              </a:rPr>
              <a:t>této funkce pro danou </a:t>
            </a:r>
            <a:r>
              <a:rPr lang="cs-CZ" sz="1800" i="1" dirty="0">
                <a:solidFill>
                  <a:srgbClr val="00287D"/>
                </a:solidFill>
              </a:rPr>
              <a:t>rychlost v</a:t>
            </a:r>
            <a:r>
              <a:rPr lang="cs-CZ" sz="1800" dirty="0">
                <a:solidFill>
                  <a:srgbClr val="000000"/>
                </a:solidFill>
              </a:rPr>
              <a:t> jsou relativní počty molekul, jejichž </a:t>
            </a:r>
            <a:r>
              <a:rPr lang="cs-CZ" sz="1800" dirty="0" smtClean="0">
                <a:solidFill>
                  <a:srgbClr val="000000"/>
                </a:solidFill>
              </a:rPr>
              <a:t>rychlosti jsou </a:t>
            </a:r>
            <a:r>
              <a:rPr lang="cs-CZ" sz="1800" dirty="0">
                <a:solidFill>
                  <a:srgbClr val="000000"/>
                </a:solidFill>
              </a:rPr>
              <a:t>z diferenciálně malého intervalu rychlostí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err="1" smtClean="0">
                <a:solidFill>
                  <a:srgbClr val="000000"/>
                </a:solidFill>
              </a:rPr>
              <a:t>v,v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+ </a:t>
            </a:r>
            <a:r>
              <a:rPr lang="cs-CZ" sz="1800" dirty="0" err="1" smtClean="0">
                <a:solidFill>
                  <a:srgbClr val="000000"/>
                </a:solidFill>
              </a:rPr>
              <a:t>dv</a:t>
            </a:r>
            <a:r>
              <a:rPr lang="cs-CZ" sz="1800" dirty="0" smtClean="0">
                <a:solidFill>
                  <a:srgbClr val="000000"/>
                </a:solidFill>
              </a:rPr>
              <a:t>), </a:t>
            </a:r>
            <a:r>
              <a:rPr lang="cs-CZ" sz="1800" dirty="0">
                <a:solidFill>
                  <a:srgbClr val="000000"/>
                </a:solidFill>
              </a:rPr>
              <a:t>což se dá zapsat </a:t>
            </a:r>
            <a:r>
              <a:rPr lang="cs-CZ" sz="1800" dirty="0" smtClean="0">
                <a:solidFill>
                  <a:srgbClr val="000000"/>
                </a:solidFill>
              </a:rPr>
              <a:t>vztahem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N je celkový počet molekul plynu v soustavě a </a:t>
            </a:r>
            <a:r>
              <a:rPr lang="cs-CZ" sz="1800" dirty="0" err="1">
                <a:solidFill>
                  <a:srgbClr val="000000"/>
                </a:solidFill>
              </a:rPr>
              <a:t>dN</a:t>
            </a:r>
            <a:r>
              <a:rPr lang="cs-CZ" sz="1800" dirty="0">
                <a:solidFill>
                  <a:srgbClr val="000000"/>
                </a:solidFill>
              </a:rPr>
              <a:t> je počet molekul s </a:t>
            </a:r>
            <a:r>
              <a:rPr lang="cs-CZ" sz="1800" dirty="0" smtClean="0">
                <a:solidFill>
                  <a:srgbClr val="000000"/>
                </a:solidFill>
              </a:rPr>
              <a:t>rychlostmi v </a:t>
            </a:r>
            <a:r>
              <a:rPr lang="cs-CZ" sz="1800" dirty="0">
                <a:solidFill>
                  <a:srgbClr val="000000"/>
                </a:solidFill>
              </a:rPr>
              <a:t>intervalu (</a:t>
            </a:r>
            <a:r>
              <a:rPr lang="cs-CZ" sz="1800" dirty="0" err="1">
                <a:solidFill>
                  <a:srgbClr val="000000"/>
                </a:solidFill>
              </a:rPr>
              <a:t>v,v</a:t>
            </a:r>
            <a:r>
              <a:rPr lang="cs-CZ" sz="1800" dirty="0">
                <a:solidFill>
                  <a:srgbClr val="000000"/>
                </a:solidFill>
              </a:rPr>
              <a:t> + </a:t>
            </a:r>
            <a:r>
              <a:rPr lang="cs-CZ" sz="1800" dirty="0" err="1">
                <a:solidFill>
                  <a:srgbClr val="000000"/>
                </a:solidFill>
              </a:rPr>
              <a:t>dv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35" y="3917694"/>
            <a:ext cx="1791153" cy="7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Maxwellova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–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Boltzmannova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rozdělovací funkce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Tato </a:t>
                </a:r>
                <a:r>
                  <a:rPr lang="cs-CZ" sz="1800" dirty="0">
                    <a:solidFill>
                      <a:srgbClr val="000000"/>
                    </a:solidFill>
                  </a:rPr>
                  <a:t>funkce má tvar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cs-CZ" sz="1800" baseline="300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de k je </a:t>
                </a:r>
                <a:r>
                  <a:rPr lang="cs-CZ" sz="1800" dirty="0" err="1" smtClean="0">
                    <a:solidFill>
                      <a:srgbClr val="000000"/>
                    </a:solidFill>
                  </a:rPr>
                  <a:t>Boltzmanova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konstanta.</a:t>
                </a: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Pro ideální plyn pak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l-GR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</a:rPr>
                  <a:t>  (jen kinetická)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A Maxwellova- </a:t>
                </a:r>
                <a:r>
                  <a:rPr lang="cs-CZ" sz="1800" dirty="0" err="1" smtClean="0">
                    <a:solidFill>
                      <a:srgbClr val="000000"/>
                    </a:solidFill>
                  </a:rPr>
                  <a:t>Boltzmanova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funkce pro ideální plyn je</a:t>
                </a:r>
              </a:p>
              <a:p>
                <a:pPr marL="5715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sSup>
                            <m:sSupPr>
                              <m:ctrlP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𝒎𝒌𝑻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cs-CZ" sz="1800" b="1" i="1" dirty="0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1800" b="1" i="1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800" b="1" i="1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b="1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Maximum </a:t>
                </a:r>
                <a:r>
                  <a:rPr lang="cs-CZ" sz="1800" dirty="0">
                    <a:solidFill>
                      <a:srgbClr val="000000"/>
                    </a:solidFill>
                  </a:rPr>
                  <a:t>křivky grafu odpovídá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nejpravděpodobnější rychlosti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molekul. 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Při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vyšší teplotě je relativní četnost molekul s malými rychlostmi menší a relativní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četnost molekul </a:t>
                </a:r>
                <a:r>
                  <a:rPr lang="cs-CZ" sz="1800" dirty="0">
                    <a:solidFill>
                      <a:srgbClr val="000000"/>
                    </a:solidFill>
                  </a:rPr>
                  <a:t>s velkými rychlostmi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větší.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kde N je celkový počet molekul plynu v soustavě a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dN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je počet molekul s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rychlostmi v </a:t>
                </a:r>
                <a:r>
                  <a:rPr lang="cs-CZ" sz="1800" dirty="0">
                    <a:solidFill>
                      <a:srgbClr val="000000"/>
                    </a:solidFill>
                  </a:rPr>
                  <a:t>intervalu (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v,v</a:t>
                </a:r>
                <a:r>
                  <a:rPr lang="cs-CZ" sz="1800" dirty="0">
                    <a:solidFill>
                      <a:srgbClr val="000000"/>
                    </a:solidFill>
                  </a:rPr>
                  <a:t> +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dv</a:t>
                </a:r>
                <a:r>
                  <a:rPr lang="cs-CZ" sz="1800" dirty="0">
                    <a:solidFill>
                      <a:srgbClr val="000000"/>
                    </a:solidFill>
                  </a:rPr>
                  <a:t>)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b="-40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10" y="2310403"/>
            <a:ext cx="2649430" cy="1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Největší </a:t>
            </a:r>
            <a:r>
              <a:rPr lang="cs-CZ" sz="1800" dirty="0">
                <a:solidFill>
                  <a:srgbClr val="000000"/>
                </a:solidFill>
              </a:rPr>
              <a:t>význam má veličina, která se nazývá </a:t>
            </a:r>
            <a:r>
              <a:rPr lang="cs-CZ" sz="1800" b="1" i="1" dirty="0">
                <a:solidFill>
                  <a:srgbClr val="00287D"/>
                </a:solidFill>
              </a:rPr>
              <a:t>střední</a:t>
            </a: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kvadratická </a:t>
            </a:r>
            <a:r>
              <a:rPr lang="cs-CZ" sz="1800" b="1" i="1" dirty="0" smtClean="0">
                <a:solidFill>
                  <a:srgbClr val="00287D"/>
                </a:solidFill>
              </a:rPr>
              <a:t>rychlost </a:t>
            </a:r>
            <a:r>
              <a:rPr lang="cs-CZ" sz="1800" b="1" i="1" dirty="0" err="1" smtClean="0">
                <a:solidFill>
                  <a:srgbClr val="00287D"/>
                </a:solidFill>
              </a:rPr>
              <a:t>v</a:t>
            </a:r>
            <a:r>
              <a:rPr lang="cs-CZ" sz="1800" b="1" i="1" baseline="-25000" dirty="0" err="1" smtClean="0">
                <a:solidFill>
                  <a:srgbClr val="00287D"/>
                </a:solidFill>
              </a:rPr>
              <a:t>k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Střední </a:t>
            </a:r>
            <a:r>
              <a:rPr lang="cs-CZ" sz="1800" i="1" dirty="0">
                <a:solidFill>
                  <a:srgbClr val="00287D"/>
                </a:solidFill>
              </a:rPr>
              <a:t>kvadratická rychlost </a:t>
            </a:r>
            <a:r>
              <a:rPr lang="cs-CZ" sz="1800" dirty="0">
                <a:solidFill>
                  <a:srgbClr val="000000"/>
                </a:solidFill>
              </a:rPr>
              <a:t>je rychlost, se kterou by se </a:t>
            </a:r>
            <a:r>
              <a:rPr lang="cs-CZ" sz="1800" dirty="0" smtClean="0">
                <a:solidFill>
                  <a:srgbClr val="000000"/>
                </a:solidFill>
              </a:rPr>
              <a:t>pohybovaly </a:t>
            </a:r>
            <a:r>
              <a:rPr lang="cs-CZ" sz="1800" dirty="0" smtClean="0">
                <a:solidFill>
                  <a:srgbClr val="C00000"/>
                </a:solidFill>
              </a:rPr>
              <a:t>všechny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molekuly plynu v </a:t>
            </a:r>
            <a:r>
              <a:rPr lang="cs-CZ" sz="1800" dirty="0" smtClean="0">
                <a:solidFill>
                  <a:srgbClr val="000000"/>
                </a:solidFill>
              </a:rPr>
              <a:t>soustavě, aby </a:t>
            </a:r>
            <a:r>
              <a:rPr lang="cs-CZ" sz="1800" dirty="0">
                <a:solidFill>
                  <a:srgbClr val="000000"/>
                </a:solidFill>
              </a:rPr>
              <a:t>celková kinetická </a:t>
            </a:r>
            <a:r>
              <a:rPr lang="cs-CZ" sz="1800" dirty="0" smtClean="0">
                <a:solidFill>
                  <a:srgbClr val="000000"/>
                </a:solidFill>
              </a:rPr>
              <a:t>energie  byla stejná </a:t>
            </a:r>
            <a:r>
              <a:rPr lang="cs-CZ" sz="1800" dirty="0">
                <a:solidFill>
                  <a:srgbClr val="000000"/>
                </a:solidFill>
              </a:rPr>
              <a:t>jako kinetická </a:t>
            </a:r>
            <a:r>
              <a:rPr lang="cs-CZ" sz="1800" dirty="0" smtClean="0">
                <a:solidFill>
                  <a:srgbClr val="000000"/>
                </a:solidFill>
              </a:rPr>
              <a:t>energie soustavy </a:t>
            </a:r>
            <a:r>
              <a:rPr lang="cs-CZ" sz="1800" dirty="0">
                <a:solidFill>
                  <a:srgbClr val="000000"/>
                </a:solidFill>
              </a:rPr>
              <a:t>molekul, které se pohybují rychlostmi podle daného rozdělení rychlostí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</a:t>
            </a:r>
            <a:r>
              <a:rPr lang="cs-CZ" sz="1800" i="1" dirty="0">
                <a:solidFill>
                  <a:srgbClr val="00287D"/>
                </a:solidFill>
              </a:rPr>
              <a:t>m</a:t>
            </a:r>
            <a:r>
              <a:rPr lang="cs-CZ" sz="1800" i="1" baseline="-25000" dirty="0">
                <a:solidFill>
                  <a:srgbClr val="00287D"/>
                </a:solidFill>
              </a:rPr>
              <a:t>0</a:t>
            </a:r>
            <a:r>
              <a:rPr lang="cs-CZ" sz="1800" dirty="0">
                <a:solidFill>
                  <a:srgbClr val="000000"/>
                </a:solidFill>
              </a:rPr>
              <a:t> je </a:t>
            </a:r>
            <a:r>
              <a:rPr lang="cs-CZ" sz="1800" i="1" dirty="0">
                <a:solidFill>
                  <a:srgbClr val="00287D"/>
                </a:solidFill>
              </a:rPr>
              <a:t>hmotnost molekuly plynu </a:t>
            </a:r>
            <a:r>
              <a:rPr lang="cs-CZ" sz="1800" dirty="0">
                <a:solidFill>
                  <a:srgbClr val="000000"/>
                </a:solidFill>
              </a:rPr>
              <a:t>a k = 1,38 ×10</a:t>
            </a:r>
            <a:r>
              <a:rPr lang="cs-CZ" sz="1800" baseline="30000" dirty="0">
                <a:solidFill>
                  <a:srgbClr val="000000"/>
                </a:solidFill>
              </a:rPr>
              <a:t>-23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J.K</a:t>
            </a:r>
            <a:r>
              <a:rPr lang="cs-CZ" sz="1800" baseline="30000" dirty="0" smtClean="0">
                <a:solidFill>
                  <a:srgbClr val="000000"/>
                </a:solidFill>
              </a:rPr>
              <a:t>-1</a:t>
            </a:r>
            <a:r>
              <a:rPr lang="cs-CZ" sz="1800" dirty="0" smtClean="0">
                <a:solidFill>
                  <a:srgbClr val="000000"/>
                </a:solidFill>
              </a:rPr>
              <a:t> je </a:t>
            </a:r>
            <a:r>
              <a:rPr lang="cs-CZ" sz="1800" i="1" dirty="0" err="1" smtClean="0">
                <a:solidFill>
                  <a:srgbClr val="00287D"/>
                </a:solidFill>
              </a:rPr>
              <a:t>Boltzmanova</a:t>
            </a:r>
            <a:r>
              <a:rPr lang="cs-CZ" sz="1800" i="1" dirty="0" smtClean="0">
                <a:solidFill>
                  <a:srgbClr val="00287D"/>
                </a:solidFill>
              </a:rPr>
              <a:t> konstanta.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Střední kvadratická rychlost se s rostoucí teplotou zvětšuje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6" y="151798"/>
            <a:ext cx="2649430" cy="19474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61" y="3991328"/>
            <a:ext cx="1553175" cy="10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Střední kinetická energie E</a:t>
                </a:r>
                <a:r>
                  <a:rPr lang="cs-CZ" sz="1800" b="1" i="1" baseline="-25000" dirty="0" smtClean="0">
                    <a:solidFill>
                      <a:srgbClr val="00287D"/>
                    </a:solidFill>
                  </a:rPr>
                  <a:t>k0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, kterou má molekula ideálního plynu pohybující se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posuvným pohybem </a:t>
                </a:r>
                <a:r>
                  <a:rPr lang="cs-CZ" sz="1800" dirty="0">
                    <a:solidFill>
                      <a:srgbClr val="000000"/>
                    </a:solidFill>
                  </a:rPr>
                  <a:t>je </a:t>
                </a:r>
                <a14:m>
                  <m:oMath xmlns:m="http://schemas.openxmlformats.org/officeDocument/2006/math"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8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=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střední kinetickou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energii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pak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b="1" i="1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Střední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kinetická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energie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neuspořádaného posuvného pohybu molekul ideálního plynu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>
                    <a:solidFill>
                      <a:srgbClr val="C00000"/>
                    </a:solidFill>
                  </a:rPr>
                  <a:t>je přímo úměrná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termodynamické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teplotě plynu.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283" b="-1328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8" name="Šipka dolů 7"/>
          <p:cNvSpPr/>
          <p:nvPr/>
        </p:nvSpPr>
        <p:spPr bwMode="auto">
          <a:xfrm>
            <a:off x="4532806" y="3663347"/>
            <a:ext cx="246888" cy="3474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069080" y="2891216"/>
                <a:ext cx="1828800" cy="6109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𝒌𝑻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80" y="2891216"/>
                <a:ext cx="1828800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7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Kinetická </a:t>
                </a:r>
                <a:r>
                  <a:rPr lang="cs-CZ" sz="1800" dirty="0">
                    <a:solidFill>
                      <a:srgbClr val="000000"/>
                    </a:solidFill>
                  </a:rPr>
                  <a:t>energie molekul plynu může záviset maximálně na šesti parametrech (3 translační, 3 rotační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)	     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		vnitřní energie plynu</a:t>
                </a:r>
                <a14:m>
                  <m:oMath xmlns:m="http://schemas.openxmlformats.org/officeDocument/2006/math"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s-CZ" sz="1800" b="1" i="1" baseline="-25000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el-GR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𝒌𝑻</m:t>
                    </m:r>
                  </m:oMath>
                </a14:m>
                <a:endParaRPr lang="cs-CZ" b="1" kern="1200" dirty="0" smtClean="0">
                  <a:solidFill>
                    <a:srgbClr val="00287D"/>
                  </a:solidFill>
                  <a:latin typeface="Tahoma" pitchFamily="34" charset="0"/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je počet stupňů volnosti molekuly</a:t>
                </a:r>
                <a:r>
                  <a:rPr lang="cs-CZ" sz="1800" i="1" dirty="0"/>
                  <a:t> </a:t>
                </a:r>
                <a:r>
                  <a:rPr lang="cs-CZ" sz="1800" dirty="0" smtClean="0"/>
                  <a:t>a </a:t>
                </a:r>
                <a:r>
                  <a:rPr lang="en-US" sz="1800" dirty="0" err="1" smtClean="0"/>
                  <a:t>nabývá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hodnoty</a:t>
                </a:r>
                <a:r>
                  <a:rPr lang="en-US" sz="1800" dirty="0"/>
                  <a:t> 3 pro </a:t>
                </a:r>
                <a:r>
                  <a:rPr lang="en-US" sz="1800" dirty="0" err="1"/>
                  <a:t>jednoatomové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molekuly</a:t>
                </a:r>
                <a:r>
                  <a:rPr lang="en-US" sz="1800" dirty="0"/>
                  <a:t>, 5 pro </a:t>
                </a:r>
                <a:r>
                  <a:rPr lang="en-US" sz="1800" dirty="0" err="1"/>
                  <a:t>dvouatomové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molekuly</a:t>
                </a:r>
                <a:r>
                  <a:rPr lang="en-US" sz="1800" dirty="0"/>
                  <a:t> a 6 pro </a:t>
                </a:r>
                <a:r>
                  <a:rPr lang="en-US" sz="1800" dirty="0" err="1"/>
                  <a:t>tří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a</a:t>
                </a:r>
                <a:r>
                  <a:rPr lang="cs-CZ" sz="1800" dirty="0" smtClean="0"/>
                  <a:t> víceatomové </a:t>
                </a:r>
                <a:r>
                  <a:rPr lang="cs-CZ" sz="1800" dirty="0"/>
                  <a:t>molekuly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Pro změnu vnitřní energie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283" b="-245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22694" y="2777390"/>
                <a:ext cx="7708392" cy="7680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1800" b="1" i="1" dirty="0" err="1">
                    <a:solidFill>
                      <a:srgbClr val="00287D"/>
                    </a:solidFill>
                    <a:latin typeface="+mn-lt"/>
                  </a:rPr>
                  <a:t>Ekvipartiční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+mn-lt"/>
                  </a:rPr>
                  <a:t>teorém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	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na </a:t>
                </a: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každý stupeň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volnosti </a:t>
                </a:r>
                <a:r>
                  <a:rPr lang="cs-CZ" sz="1800" dirty="0" err="1" smtClean="0">
                    <a:solidFill>
                      <a:srgbClr val="000000"/>
                    </a:solidFill>
                    <a:latin typeface="+mn-lt"/>
                  </a:rPr>
                  <a:t>mechannické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energie (plynu) </a:t>
                </a: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připadá stejná energie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kern="0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1800" b="1" i="1" kern="0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1800" b="1" i="1" dirty="0" smtClean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+mn-lt"/>
                  </a:rPr>
                  <a:t>kT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   </a:t>
                </a:r>
                <a:r>
                  <a:rPr lang="cs-CZ" sz="1400" dirty="0">
                    <a:solidFill>
                      <a:srgbClr val="000000"/>
                    </a:solidFill>
                    <a:latin typeface="+mn-lt"/>
                  </a:rPr>
                  <a:t>(pro ideální </a:t>
                </a:r>
                <a:r>
                  <a:rPr lang="cs-CZ" sz="1400" dirty="0" smtClean="0">
                    <a:solidFill>
                      <a:srgbClr val="000000"/>
                    </a:solidFill>
                    <a:latin typeface="+mn-lt"/>
                  </a:rPr>
                  <a:t>plyn </a:t>
                </a:r>
                <a:r>
                  <a:rPr lang="cs-CZ" sz="1400" dirty="0">
                    <a:solidFill>
                      <a:srgbClr val="000000"/>
                    </a:solidFill>
                    <a:latin typeface="+mn-lt"/>
                  </a:rPr>
                  <a:t>– 1atomový – 3 stupně volnosti)</a:t>
                </a: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777390"/>
                <a:ext cx="7708392" cy="768095"/>
              </a:xfrm>
              <a:prstGeom prst="rect">
                <a:avLst/>
              </a:prstGeom>
              <a:blipFill rotWithShape="0">
                <a:blip r:embed="rId4"/>
                <a:stretch>
                  <a:fillRect l="-632" t="-4762" r="-870" b="-3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 bwMode="auto">
          <a:xfrm>
            <a:off x="1307592" y="4054167"/>
            <a:ext cx="521208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648" y="2850350"/>
            <a:ext cx="542591" cy="2011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127" y="5425152"/>
            <a:ext cx="2035244" cy="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Tlak </a:t>
            </a:r>
            <a:r>
              <a:rPr lang="cs-CZ" sz="1800" b="1" i="1" dirty="0">
                <a:solidFill>
                  <a:srgbClr val="00287D"/>
                </a:solidFill>
              </a:rPr>
              <a:t>plynu p </a:t>
            </a:r>
            <a:r>
              <a:rPr lang="cs-CZ" sz="1800" dirty="0">
                <a:solidFill>
                  <a:srgbClr val="000000"/>
                </a:solidFill>
              </a:rPr>
              <a:t>vysvětlujeme z hlediska molekulové fyziky současnými nárazy molekul plynu </a:t>
            </a:r>
            <a:r>
              <a:rPr lang="cs-CZ" sz="1800" dirty="0" smtClean="0">
                <a:solidFill>
                  <a:srgbClr val="000000"/>
                </a:solidFill>
              </a:rPr>
              <a:t>na stěny nádoby (dále krychle), </a:t>
            </a:r>
            <a:r>
              <a:rPr lang="cs-CZ" sz="1800" dirty="0">
                <a:solidFill>
                  <a:srgbClr val="000000"/>
                </a:solidFill>
              </a:rPr>
              <a:t>ve které je plyn uzavřen.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Molekuly</a:t>
            </a:r>
            <a:r>
              <a:rPr lang="cs-CZ" sz="1400" dirty="0">
                <a:solidFill>
                  <a:srgbClr val="000000"/>
                </a:solidFill>
              </a:rPr>
              <a:t>, které dopadají na stěnu se </a:t>
            </a:r>
            <a:r>
              <a:rPr lang="cs-CZ" sz="1400" dirty="0" smtClean="0">
                <a:solidFill>
                  <a:srgbClr val="000000"/>
                </a:solidFill>
              </a:rPr>
              <a:t>pohybují neuspořádaně</a:t>
            </a:r>
            <a:r>
              <a:rPr lang="cs-CZ" sz="1400" dirty="0">
                <a:solidFill>
                  <a:srgbClr val="000000"/>
                </a:solidFill>
              </a:rPr>
              <a:t>, a proto jejich počet i jejich rychlosti se neustále </a:t>
            </a:r>
            <a:r>
              <a:rPr lang="cs-CZ" sz="1400" dirty="0" smtClean="0">
                <a:solidFill>
                  <a:srgbClr val="000000"/>
                </a:solidFill>
              </a:rPr>
              <a:t>mění 	</a:t>
            </a:r>
            <a:r>
              <a:rPr lang="cs-CZ" sz="1400" i="1" dirty="0" smtClean="0">
                <a:solidFill>
                  <a:srgbClr val="00287D"/>
                </a:solidFill>
              </a:rPr>
              <a:t> fluktuace tlaku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  <a:endParaRPr lang="cs-CZ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Odchylky jsou velmi </a:t>
            </a:r>
            <a:r>
              <a:rPr lang="cs-CZ" sz="1400" dirty="0">
                <a:solidFill>
                  <a:srgbClr val="000000"/>
                </a:solidFill>
              </a:rPr>
              <a:t>malé a skutečný tlak lze ztotožnit s jeho střední hodnotou </a:t>
            </a:r>
            <a:r>
              <a:rPr lang="cs-CZ" sz="1400" i="1" dirty="0" err="1">
                <a:solidFill>
                  <a:srgbClr val="000000"/>
                </a:solidFill>
              </a:rPr>
              <a:t>p</a:t>
            </a:r>
            <a:r>
              <a:rPr lang="cs-CZ" sz="1400" i="1" baseline="-25000" dirty="0" err="1">
                <a:solidFill>
                  <a:srgbClr val="000000"/>
                </a:solidFill>
              </a:rPr>
              <a:t>s</a:t>
            </a:r>
            <a:r>
              <a:rPr lang="cs-CZ" sz="1400" i="1" dirty="0">
                <a:solidFill>
                  <a:srgbClr val="000000"/>
                </a:solidFill>
              </a:rPr>
              <a:t> = p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  <a:endParaRPr lang="cs-CZ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Každá </a:t>
            </a:r>
            <a:r>
              <a:rPr lang="cs-CZ" sz="1400" dirty="0">
                <a:solidFill>
                  <a:srgbClr val="000000"/>
                </a:solidFill>
              </a:rPr>
              <a:t>molekula, která se od plochy o obsahu S pružně odrazí, změní svojí hybnost </a:t>
            </a:r>
            <a:r>
              <a:rPr lang="cs-CZ" sz="1400" dirty="0" smtClean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Za dobu </a:t>
            </a:r>
            <a:r>
              <a:rPr lang="cs-CZ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cs-CZ" sz="1400" dirty="0" smtClean="0">
                <a:solidFill>
                  <a:srgbClr val="000000"/>
                </a:solidFill>
              </a:rPr>
              <a:t>dopadne na 1 stěnu krychle   	molekul. Kde </a:t>
            </a:r>
            <a:r>
              <a:rPr lang="cs-CZ" sz="1000" i="1" dirty="0" err="1" smtClean="0">
                <a:solidFill>
                  <a:srgbClr val="000000"/>
                </a:solidFill>
              </a:rPr>
              <a:t>N</a:t>
            </a:r>
            <a:r>
              <a:rPr lang="cs-CZ" sz="1000" i="1" baseline="-25000" dirty="0" err="1" smtClean="0">
                <a:solidFill>
                  <a:srgbClr val="000000"/>
                </a:solidFill>
              </a:rPr>
              <a:t>v</a:t>
            </a:r>
            <a:r>
              <a:rPr lang="cs-CZ" sz="1000" i="1" dirty="0" smtClean="0">
                <a:solidFill>
                  <a:srgbClr val="000000"/>
                </a:solidFill>
              </a:rPr>
              <a:t> = N/V 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Velikost </a:t>
            </a:r>
            <a:r>
              <a:rPr lang="cs-CZ" sz="1400" dirty="0">
                <a:solidFill>
                  <a:srgbClr val="000000"/>
                </a:solidFill>
              </a:rPr>
              <a:t>celkové změny hybnosti všech molekul, které se za dobu </a:t>
            </a:r>
            <a:r>
              <a:rPr lang="cs-CZ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cs-CZ" sz="1400" dirty="0">
                <a:solidFill>
                  <a:srgbClr val="000000"/>
                </a:solidFill>
              </a:rPr>
              <a:t> odrazí od plochy o obsahu S </a:t>
            </a:r>
            <a:r>
              <a:rPr lang="cs-CZ" sz="1400" dirty="0" smtClean="0">
                <a:solidFill>
                  <a:srgbClr val="000000"/>
                </a:solidFill>
              </a:rPr>
              <a:t>je        </a:t>
            </a:r>
            <a:r>
              <a:rPr lang="cs-CZ" sz="1400" dirty="0">
                <a:solidFill>
                  <a:srgbClr val="000000"/>
                </a:solidFill>
              </a:rPr>
              <a:t>                 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. </a:t>
            </a:r>
            <a:endParaRPr lang="cs-CZ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Při </a:t>
            </a:r>
            <a:r>
              <a:rPr lang="cs-CZ" sz="1400" dirty="0">
                <a:solidFill>
                  <a:srgbClr val="000000"/>
                </a:solidFill>
              </a:rPr>
              <a:t>velkém počtu dopadajících molekul se nárazy jeví tak, jako by na plochu o obsahu S působila </a:t>
            </a:r>
            <a:r>
              <a:rPr lang="cs-CZ" sz="1400" dirty="0" smtClean="0">
                <a:solidFill>
                  <a:srgbClr val="000000"/>
                </a:solidFill>
              </a:rPr>
              <a:t>po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dobu </a:t>
            </a:r>
            <a:r>
              <a:rPr lang="cs-CZ" sz="1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cs-CZ" sz="1400" dirty="0" smtClean="0">
                <a:solidFill>
                  <a:srgbClr val="000000"/>
                </a:solidFill>
              </a:rPr>
              <a:t>stálá </a:t>
            </a:r>
            <a:r>
              <a:rPr lang="cs-CZ" sz="1400" dirty="0">
                <a:solidFill>
                  <a:srgbClr val="000000"/>
                </a:solidFill>
              </a:rPr>
              <a:t>síla o velikosti </a:t>
            </a:r>
            <a:r>
              <a:rPr lang="cs-CZ" sz="1400" dirty="0" smtClean="0">
                <a:solidFill>
                  <a:srgbClr val="000000"/>
                </a:solidFill>
              </a:rPr>
              <a:t>		.</a:t>
            </a:r>
            <a:r>
              <a:rPr lang="cs-CZ" sz="1400" dirty="0">
                <a:solidFill>
                  <a:srgbClr val="000000"/>
                </a:solidFill>
              </a:rPr>
              <a:t>  </a:t>
            </a:r>
            <a:r>
              <a:rPr lang="cs-CZ" sz="1400" dirty="0" smtClean="0">
                <a:solidFill>
                  <a:srgbClr val="000000"/>
                </a:solidFill>
              </a:rPr>
              <a:t>Druhou </a:t>
            </a:r>
            <a:r>
              <a:rPr lang="cs-CZ" sz="1400" dirty="0">
                <a:solidFill>
                  <a:srgbClr val="000000"/>
                </a:solidFill>
              </a:rPr>
              <a:t>mocninu rychlosti </a:t>
            </a:r>
            <a:r>
              <a:rPr lang="cs-CZ" sz="1400" dirty="0" smtClean="0">
                <a:solidFill>
                  <a:srgbClr val="000000"/>
                </a:solidFill>
              </a:rPr>
              <a:t>musíme nahradit </a:t>
            </a:r>
            <a:r>
              <a:rPr lang="cs-CZ" sz="1400" dirty="0">
                <a:solidFill>
                  <a:srgbClr val="000000"/>
                </a:solidFill>
              </a:rPr>
              <a:t>aritmetickým průměrem druhých mocnin rychlostí všech molekul, tj. druhou mocninou střední kvadratické </a:t>
            </a:r>
            <a:r>
              <a:rPr lang="cs-CZ" sz="1400" dirty="0" smtClean="0">
                <a:solidFill>
                  <a:srgbClr val="000000"/>
                </a:solidFill>
              </a:rPr>
              <a:t>rychlosti.</a:t>
            </a:r>
            <a:r>
              <a:rPr lang="cs-CZ" sz="1400" dirty="0">
                <a:solidFill>
                  <a:srgbClr val="000000"/>
                </a:solidFill>
              </a:rPr>
              <a:t>                 </a:t>
            </a:r>
            <a:r>
              <a:rPr lang="cs-CZ" sz="1400" dirty="0" smtClean="0">
                <a:solidFill>
                  <a:srgbClr val="000000"/>
                </a:solidFill>
              </a:rPr>
              <a:t>	</a:t>
            </a:r>
            <a:r>
              <a:rPr lang="cs-CZ" sz="1400" dirty="0">
                <a:solidFill>
                  <a:srgbClr val="000000"/>
                </a:solidFill>
              </a:rPr>
              <a:t>	</a:t>
            </a:r>
            <a:endParaRPr lang="cs-CZ" sz="1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>
                <a:solidFill>
                  <a:srgbClr val="00287D"/>
                </a:solidFill>
              </a:rPr>
              <a:t>Základní </a:t>
            </a:r>
            <a:r>
              <a:rPr lang="cs-CZ" sz="1800" b="1" dirty="0">
                <a:solidFill>
                  <a:srgbClr val="00287D"/>
                </a:solidFill>
              </a:rPr>
              <a:t>rovnice pro tlak </a:t>
            </a:r>
            <a:r>
              <a:rPr lang="cs-CZ" sz="1800" b="1" dirty="0" smtClean="0">
                <a:solidFill>
                  <a:srgbClr val="00287D"/>
                </a:solidFill>
              </a:rPr>
              <a:t>ideálního plynu</a:t>
            </a:r>
            <a:endParaRPr lang="cs-CZ" sz="1800" b="1" i="1" dirty="0" smtClean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111496" y="6092868"/>
                <a:ext cx="1828800" cy="6127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1800" b="1" i="1" kern="0" baseline="-2500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96" y="6092868"/>
                <a:ext cx="1828800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 bwMode="auto">
          <a:xfrm>
            <a:off x="1848158" y="3026900"/>
            <a:ext cx="402336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2" name="Picture 4" descr="http://fyzika.jreichl.com/data/Termo_2_plyny_soubory/image0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1" y="3939119"/>
            <a:ext cx="1285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fyzika.jreichl.com/data/Termo_2_plyny_soubory/image0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" y="4811859"/>
            <a:ext cx="11525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yzika.jreichl.com/data/Termo_2_plyny_soubory/image0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29" y="5344965"/>
            <a:ext cx="1247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1" name="Picture 13" descr="http://fyzika.jreichl.com/data/Termo_2_plyny_soubory/image05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32" y="4122736"/>
            <a:ext cx="5238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Plyn, který je v rovnovážném stavu, lze charakterizovat stavovými veličinami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termodynamickou teplotou T, tlakem p, objemem V a počtem molekul N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(nebo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odpovídajícími veličinami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–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hmotností plynu m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nebo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látkovým množstvím n</a:t>
                </a:r>
                <a:r>
                  <a:rPr lang="cs-CZ" sz="1800" dirty="0">
                    <a:solidFill>
                      <a:srgbClr val="000000"/>
                    </a:solidFill>
                  </a:rPr>
                  <a:t>). 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Rovnice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, která vyjadřuje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vztah mezi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těmito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veličinami 	       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stavová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rovnice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. 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Do </a:t>
                </a:r>
                <a:r>
                  <a:rPr lang="cs-CZ" sz="1800" dirty="0">
                    <a:solidFill>
                      <a:srgbClr val="000000"/>
                    </a:solidFill>
                  </a:rPr>
                  <a:t>základní rovnice pro tlak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plynu jsme dosadili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vztah pro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střední kvadratickou rychlost	</a:t>
                </a:r>
                <a14:m>
                  <m:oMath xmlns:m="http://schemas.openxmlformats.org/officeDocument/2006/math">
                    <m:r>
                      <a:rPr lang="cs-CZ" sz="180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Při použití látkového množství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Konstanta </a:t>
                </a:r>
                <a:r>
                  <a:rPr lang="cs-CZ" sz="1800" dirty="0">
                    <a:solidFill>
                      <a:srgbClr val="000000"/>
                    </a:solidFill>
                  </a:rPr>
                  <a:t>R je pro všechny ideální plyny stejná a nazývá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se univerzální (molární) </a:t>
                </a:r>
                <a:r>
                  <a:rPr lang="cs-CZ" sz="1800" dirty="0">
                    <a:solidFill>
                      <a:srgbClr val="000000"/>
                    </a:solidFill>
                  </a:rPr>
                  <a:t>plynová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konstanta </a:t>
                </a:r>
                <a:r>
                  <a:rPr lang="cs-CZ" sz="1800" dirty="0">
                    <a:solidFill>
                      <a:srgbClr val="000000"/>
                    </a:solidFill>
                  </a:rPr>
                  <a:t>R = 8,31 J.K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.mol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. </a:t>
                </a:r>
                <a:endParaRPr lang="cs-CZ" sz="1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604" b="-321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248622" y="3678260"/>
                <a:ext cx="6542066" cy="6832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800" b="0" i="0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𝒌𝑻</m:t>
                          </m:r>
                        </m:num>
                        <m:den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𝑵𝒌𝑻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𝑵𝒌𝑻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22" y="3678260"/>
                <a:ext cx="6542066" cy="6832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 bwMode="auto">
          <a:xfrm>
            <a:off x="6050479" y="3334419"/>
            <a:ext cx="402336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248621" y="5781096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𝒌𝑻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</m:oMath>
                  </m:oMathPara>
                </a14:m>
                <a:endParaRPr lang="cs-CZ" sz="18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21" y="5781096"/>
                <a:ext cx="587063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7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Pro dva stavy 1 a 2  pak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Při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stavové změně ideálního plynu stálé hmotnosti je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výraz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𝒑𝑽</m:t>
                        </m:r>
                      </m:num>
                      <m:den>
                        <m:r>
                          <a:rPr lang="cs-CZ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</a:rPr>
                  <a:t> konstantní. </a:t>
                </a:r>
              </a:p>
              <a:p>
                <a:pPr marL="0" indent="0">
                  <a:buNone/>
                </a:pPr>
                <a:endParaRPr lang="cs-CZ" sz="1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Rovnice</a:t>
                </a:r>
                <a:r>
                  <a:rPr lang="cs-CZ" sz="1800" dirty="0">
                    <a:solidFill>
                      <a:srgbClr val="000000"/>
                    </a:solidFill>
                  </a:rPr>
                  <a:t>, která vyjadřuje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vztah mezi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těmito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veličinami 	       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stavová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rovnice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. 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000" dirty="0" smtClean="0">
                  <a:solidFill>
                    <a:srgbClr val="000000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cs-CZ" sz="1800" dirty="0" err="1" smtClean="0">
                    <a:solidFill>
                      <a:srgbClr val="000000"/>
                    </a:solidFill>
                  </a:rPr>
                  <a:t>Avogadrův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zákon: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Plyny </a:t>
                </a:r>
                <a:r>
                  <a:rPr lang="cs-CZ" sz="1800" dirty="0">
                    <a:solidFill>
                      <a:srgbClr val="00287D"/>
                    </a:solidFill>
                  </a:rPr>
                  <a:t>o stejném objemu, teplotě a tlaku obsahují stejný počet molekul. </a:t>
                </a: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endParaRPr lang="cs-CZ" sz="1000" dirty="0" smtClean="0">
                  <a:solidFill>
                    <a:srgbClr val="000000"/>
                  </a:solidFill>
                </a:endParaRP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Molární </a:t>
                </a:r>
                <a:r>
                  <a:rPr lang="cs-CZ" sz="1800" dirty="0">
                    <a:solidFill>
                      <a:srgbClr val="000000"/>
                    </a:solidFill>
                  </a:rPr>
                  <a:t>objem plynu při normálních podmínkách (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p</a:t>
                </a:r>
                <a:r>
                  <a:rPr lang="cs-CZ" sz="1800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= 1,01325.10</a:t>
                </a:r>
                <a:r>
                  <a:rPr lang="cs-CZ" sz="1800" baseline="30000" dirty="0">
                    <a:solidFill>
                      <a:srgbClr val="000000"/>
                    </a:solidFill>
                  </a:rPr>
                  <a:t>5</a:t>
                </a:r>
                <a:r>
                  <a:rPr lang="cs-CZ" sz="1800" dirty="0">
                    <a:solidFill>
                      <a:srgbClr val="000000"/>
                    </a:solidFill>
                  </a:rPr>
                  <a:t> Pa, </a:t>
                </a:r>
                <a:r>
                  <a:rPr lang="cs-CZ" sz="1800" dirty="0" err="1">
                    <a:solidFill>
                      <a:srgbClr val="000000"/>
                    </a:solidFill>
                  </a:rPr>
                  <a:t>T</a:t>
                </a:r>
                <a:r>
                  <a:rPr lang="cs-CZ" sz="1800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1800" dirty="0">
                    <a:solidFill>
                      <a:srgbClr val="000000"/>
                    </a:solidFill>
                  </a:rPr>
                  <a:t> = 273,15 K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) se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nazývá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normální molární objem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mn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Po </a:t>
                </a:r>
                <a:r>
                  <a:rPr lang="cs-CZ" sz="1800" dirty="0">
                    <a:solidFill>
                      <a:srgbClr val="000000"/>
                    </a:solidFill>
                  </a:rPr>
                  <a:t>číselném dosazení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dostaneme </a:t>
                </a:r>
                <a:r>
                  <a:rPr lang="cs-CZ" sz="1800" i="1" dirty="0" err="1" smtClean="0">
                    <a:solidFill>
                      <a:srgbClr val="00287D"/>
                    </a:solidFill>
                  </a:rPr>
                  <a:t>V</a:t>
                </a:r>
                <a:r>
                  <a:rPr lang="cs-CZ" sz="1800" i="1" baseline="-25000" dirty="0" err="1" smtClean="0">
                    <a:solidFill>
                      <a:srgbClr val="00287D"/>
                    </a:solidFill>
                  </a:rPr>
                  <a:t>mn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= 22,4.10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-3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m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3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.mol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-1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AutoNum type="arabicPeriod"/>
                </a:pPr>
                <a:endParaRPr lang="cs-CZ" sz="10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C00000"/>
                    </a:solidFill>
                  </a:rPr>
                  <a:t>1 mol libovolného ideálního plynu </a:t>
                </a:r>
                <a:r>
                  <a:rPr lang="cs-CZ" sz="1800" dirty="0">
                    <a:solidFill>
                      <a:srgbClr val="C00000"/>
                    </a:solidFill>
                  </a:rPr>
                  <a:t>má při </a:t>
                </a:r>
                <a:r>
                  <a:rPr lang="cs-CZ" sz="1800" dirty="0" smtClean="0">
                    <a:solidFill>
                      <a:srgbClr val="C00000"/>
                    </a:solidFill>
                  </a:rPr>
                  <a:t>normálních podmínkách </a:t>
                </a:r>
                <a:r>
                  <a:rPr lang="cs-CZ" sz="1800" dirty="0">
                    <a:solidFill>
                      <a:srgbClr val="C00000"/>
                    </a:solidFill>
                  </a:rPr>
                  <a:t>stejný molární objem </a:t>
                </a:r>
                <a:r>
                  <a:rPr lang="cs-CZ" sz="1800" dirty="0" smtClean="0">
                    <a:solidFill>
                      <a:srgbClr val="C00000"/>
                    </a:solidFill>
                  </a:rPr>
                  <a:t>22,4  litrů.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2340" b="-3098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84030" y="2473671"/>
                <a:ext cx="5870635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𝒑𝑽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30" y="2473671"/>
                <a:ext cx="5870635" cy="6819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5961888" y="4059936"/>
            <a:ext cx="448056" cy="15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plyn, stavová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Holandský </a:t>
            </a:r>
            <a:r>
              <a:rPr lang="cs-CZ" sz="1800" dirty="0">
                <a:solidFill>
                  <a:srgbClr val="000000"/>
                </a:solidFill>
              </a:rPr>
              <a:t>fyzik </a:t>
            </a:r>
            <a:r>
              <a:rPr lang="cs-CZ" sz="1800" i="1" dirty="0">
                <a:solidFill>
                  <a:srgbClr val="00287D"/>
                </a:solidFill>
              </a:rPr>
              <a:t>van der </a:t>
            </a:r>
            <a:r>
              <a:rPr lang="cs-CZ" sz="1800" i="1" dirty="0" err="1">
                <a:solidFill>
                  <a:srgbClr val="00287D"/>
                </a:solidFill>
              </a:rPr>
              <a:t>Waals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upravil stavovou rovnici pro </a:t>
            </a:r>
            <a:r>
              <a:rPr lang="cs-CZ" sz="1800" dirty="0" smtClean="0">
                <a:solidFill>
                  <a:srgbClr val="000000"/>
                </a:solidFill>
              </a:rPr>
              <a:t>reálný plyn, která </a:t>
            </a:r>
            <a:r>
              <a:rPr lang="cs-CZ" sz="1800" dirty="0">
                <a:solidFill>
                  <a:srgbClr val="000000"/>
                </a:solidFill>
              </a:rPr>
              <a:t>lépe vyjadřoval vlastnosti plynu.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 </a:t>
            </a:r>
            <a:r>
              <a:rPr lang="cs-CZ" sz="1800" dirty="0">
                <a:solidFill>
                  <a:srgbClr val="000000"/>
                </a:solidFill>
              </a:rPr>
              <a:t>tomto </a:t>
            </a:r>
            <a:r>
              <a:rPr lang="cs-CZ" sz="1800" dirty="0" smtClean="0">
                <a:solidFill>
                  <a:srgbClr val="000000"/>
                </a:solidFill>
              </a:rPr>
              <a:t>modelu předpokládal</a:t>
            </a:r>
            <a:r>
              <a:rPr lang="cs-CZ" sz="1800" dirty="0">
                <a:solidFill>
                  <a:srgbClr val="000000"/>
                </a:solidFill>
              </a:rPr>
              <a:t>, že molekuly plynu mají vlastní objem a působí na sebe navzájem </a:t>
            </a:r>
            <a:r>
              <a:rPr lang="cs-CZ" sz="1800" dirty="0" smtClean="0">
                <a:solidFill>
                  <a:srgbClr val="000000"/>
                </a:solidFill>
              </a:rPr>
              <a:t>přitažlivými silami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Van </a:t>
            </a:r>
            <a:r>
              <a:rPr lang="cs-CZ" sz="1800" dirty="0">
                <a:solidFill>
                  <a:srgbClr val="000000"/>
                </a:solidFill>
              </a:rPr>
              <a:t>der </a:t>
            </a:r>
            <a:r>
              <a:rPr lang="cs-CZ" sz="1800" dirty="0" err="1">
                <a:solidFill>
                  <a:srgbClr val="000000"/>
                </a:solidFill>
              </a:rPr>
              <a:t>Waalsova</a:t>
            </a:r>
            <a:r>
              <a:rPr lang="cs-CZ" sz="1800" dirty="0">
                <a:solidFill>
                  <a:srgbClr val="000000"/>
                </a:solidFill>
              </a:rPr>
              <a:t> stavová rovnice pro plyn o látkovém množství </a:t>
            </a:r>
            <a:r>
              <a:rPr lang="cs-CZ" sz="1800" i="1" dirty="0">
                <a:solidFill>
                  <a:srgbClr val="00287D"/>
                </a:solidFill>
              </a:rPr>
              <a:t>n</a:t>
            </a:r>
            <a:r>
              <a:rPr lang="cs-CZ" sz="1800" dirty="0">
                <a:solidFill>
                  <a:srgbClr val="000000"/>
                </a:solidFill>
              </a:rPr>
              <a:t> má tvar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0000"/>
                </a:solidFill>
              </a:rPr>
              <a:t>kde </a:t>
            </a:r>
            <a:r>
              <a:rPr lang="cs-CZ" sz="1800" i="1" dirty="0">
                <a:solidFill>
                  <a:srgbClr val="00287D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a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b</a:t>
            </a:r>
            <a:r>
              <a:rPr lang="cs-CZ" sz="1800" dirty="0">
                <a:solidFill>
                  <a:srgbClr val="000000"/>
                </a:solidFill>
              </a:rPr>
              <a:t> jsou konstanty závislé na druhu plynu.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82862" y="4354410"/>
                <a:ext cx="5870635" cy="5697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cs-CZ" sz="1800" b="1" i="1" kern="0" dirty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cs-CZ" sz="1800" b="1" i="1" kern="0" dirty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2" y="4354410"/>
                <a:ext cx="5870635" cy="5697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105224"/>
            <a:ext cx="3760089" cy="16860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44" y="5141538"/>
            <a:ext cx="1897190" cy="164973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23341" y="5105162"/>
            <a:ext cx="29555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+mn-lt"/>
              </a:rPr>
              <a:t>Je-li </a:t>
            </a:r>
            <a:r>
              <a:rPr lang="cs-CZ" sz="1400" dirty="0">
                <a:latin typeface="+mn-lt"/>
              </a:rPr>
              <a:t>teplota nižší, než je kritická teplota, má křivka lokální maximum a lokální minimum. U reálných plynů zmenšováním objemu pod </a:t>
            </a:r>
            <a:r>
              <a:rPr lang="cs-CZ" sz="1400" dirty="0" err="1">
                <a:latin typeface="+mn-lt"/>
              </a:rPr>
              <a:t>V</a:t>
            </a:r>
            <a:r>
              <a:rPr lang="cs-CZ" sz="1400" baseline="-25000" dirty="0" err="1">
                <a:latin typeface="+mn-lt"/>
              </a:rPr>
              <a:t>g</a:t>
            </a:r>
            <a:r>
              <a:rPr lang="cs-CZ" sz="1400" dirty="0">
                <a:latin typeface="+mn-lt"/>
              </a:rPr>
              <a:t> plyn začne kapalnět a tlak se nemění, dokud všechen plyn nezkapalní</a:t>
            </a:r>
            <a:r>
              <a:rPr lang="cs-CZ" sz="1400" dirty="0" smtClean="0">
                <a:latin typeface="+mn-lt"/>
              </a:rPr>
              <a:t>.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plynu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634841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Plyn je pod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tlakem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na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píst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plochy S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působí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tlakovou silou F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Při zvětšování objemu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bude konat práci: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 err="1" smtClean="0">
                    <a:solidFill>
                      <a:srgbClr val="00287D"/>
                    </a:solidFill>
                  </a:rPr>
                  <a:t>dA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 = F.ds = p.S.ds = </a:t>
                </a:r>
                <a:r>
                  <a:rPr lang="cs-CZ" sz="1800" i="1" dirty="0" err="1" smtClean="0">
                    <a:solidFill>
                      <a:srgbClr val="00287D"/>
                    </a:solidFill>
                  </a:rPr>
                  <a:t>p.dV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Plyn koná nebo spotřebovává práci, jen když mění svůj objem </a:t>
                </a:r>
                <a:r>
                  <a:rPr lang="cs-CZ" sz="1800" dirty="0" smtClean="0">
                    <a:solidFill>
                      <a:srgbClr val="C00000"/>
                    </a:solidFill>
                  </a:rPr>
                  <a:t>při nějakém </a:t>
                </a:r>
                <a:r>
                  <a:rPr lang="cs-CZ" sz="1800" dirty="0">
                    <a:solidFill>
                      <a:srgbClr val="C00000"/>
                    </a:solidFill>
                  </a:rPr>
                  <a:t>ději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Při změně objemu z V</a:t>
                </a:r>
                <a:r>
                  <a:rPr lang="cs-CZ" sz="18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na V</a:t>
                </a:r>
                <a:r>
                  <a:rPr lang="cs-CZ" sz="1800" baseline="-25000" dirty="0" smtClean="0">
                    <a:solidFill>
                      <a:srgbClr val="000000"/>
                    </a:solidFill>
                  </a:rPr>
                  <a:t>2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𝒅𝑽</m:t>
                        </m:r>
                      </m:e>
                    </m:nary>
                  </m:oMath>
                </a14:m>
                <a:endParaRPr lang="cs-CZ" sz="1800" b="1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 </a:t>
                </a: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6348411" cy="1169462"/>
              </a:xfrm>
              <a:blipFill rotWithShape="0">
                <a:blip r:embed="rId3"/>
                <a:stretch>
                  <a:fillRect l="-2305" t="-6771" r="-1921" b="-222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278" y="1048450"/>
            <a:ext cx="1412946" cy="34600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9589" y="5422392"/>
            <a:ext cx="801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pl-PL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Bude-li </a:t>
            </a:r>
            <a:r>
              <a:rPr lang="pl-PL" sz="800" kern="0">
                <a:solidFill>
                  <a:srgbClr val="000000"/>
                </a:solidFill>
                <a:latin typeface="Times New Roman" panose="02020603050405020304" pitchFamily="18" charset="0"/>
              </a:rPr>
              <a:t>1 2 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>
                <a:solidFill>
                  <a:srgbClr val="000000"/>
                </a:solidFill>
                <a:latin typeface="Symbol" panose="05050102010706020507" pitchFamily="18" charset="2"/>
              </a:rPr>
              <a:t>&lt;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pl-PL" sz="1800" kern="0">
                <a:solidFill>
                  <a:srgbClr val="000000"/>
                </a:solidFill>
                <a:latin typeface="Symbol" panose="05050102010706020507" pitchFamily="18" charset="2"/>
              </a:rPr>
              <a:t>&gt; </a:t>
            </a:r>
            <a:r>
              <a:rPr lang="pl-PL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0 a plyn práci koná. Bude-li </a:t>
            </a:r>
            <a:r>
              <a:rPr lang="pl-PL" sz="800" kern="0">
                <a:solidFill>
                  <a:srgbClr val="000000"/>
                </a:solidFill>
                <a:latin typeface="Times New Roman" panose="02020603050405020304" pitchFamily="18" charset="0"/>
              </a:rPr>
              <a:t>1 2 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>
                <a:solidFill>
                  <a:srgbClr val="000000"/>
                </a:solidFill>
                <a:latin typeface="Symbol" panose="05050102010706020507" pitchFamily="18" charset="2"/>
              </a:rPr>
              <a:t>&gt;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pl-PL" sz="1800" i="1" kern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pl-PL" sz="1800" i="1" ker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pl-PL" sz="1800" kern="0">
                <a:solidFill>
                  <a:srgbClr val="000000"/>
                </a:solidFill>
                <a:latin typeface="Symbol" panose="05050102010706020507" pitchFamily="18" charset="2"/>
              </a:rPr>
              <a:t>&lt; </a:t>
            </a:r>
            <a:r>
              <a:rPr lang="pl-PL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0 a plyn práci </a:t>
            </a:r>
            <a:r>
              <a:rPr lang="cs-CZ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spot</a:t>
            </a:r>
            <a:r>
              <a:rPr lang="cs-CZ" sz="1800" kern="0">
                <a:solidFill>
                  <a:srgbClr val="000000"/>
                </a:solidFill>
                <a:latin typeface="TimesNewRoman"/>
              </a:rPr>
              <a:t>ř</a:t>
            </a:r>
            <a:r>
              <a:rPr lang="cs-CZ" sz="1800" kern="0">
                <a:solidFill>
                  <a:srgbClr val="000000"/>
                </a:solidFill>
                <a:latin typeface="Times New Roman" panose="02020603050405020304" pitchFamily="18" charset="0"/>
              </a:rPr>
              <a:t>ebovává.</a:t>
            </a: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2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Plynná 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cs-CZ" sz="1800" dirty="0" smtClean="0"/>
              <a:t>Za normálních </a:t>
            </a:r>
            <a:r>
              <a:rPr lang="cs-CZ" sz="1800" dirty="0"/>
              <a:t>podmínek jsou střední vzdálenosti mezi molekulami plynu ve srovnání s </a:t>
            </a:r>
            <a:r>
              <a:rPr lang="cs-CZ" sz="1800" dirty="0" smtClean="0"/>
              <a:t>rozměry molekul </a:t>
            </a:r>
            <a:r>
              <a:rPr lang="cs-CZ" sz="1800" dirty="0"/>
              <a:t>velké. Pro tyto vzdálenosti jsou přitažlivé síly mezi molekulami malé a můžeme </a:t>
            </a:r>
            <a:r>
              <a:rPr lang="cs-CZ" sz="1800" dirty="0" smtClean="0"/>
              <a:t>je zanedbat:</a:t>
            </a:r>
          </a:p>
          <a:p>
            <a:pPr marL="0" lvl="0" indent="0" algn="just">
              <a:buNone/>
            </a:pPr>
            <a:endParaRPr lang="cs-CZ" sz="1400" dirty="0"/>
          </a:p>
          <a:p>
            <a:r>
              <a:rPr lang="cs-CZ" sz="1800" dirty="0"/>
              <a:t>V prostoru, který plyn zaujímá, se všechny molekuly neustále pohybují v různých směrech </a:t>
            </a:r>
            <a:r>
              <a:rPr lang="cs-CZ" sz="1800" dirty="0" smtClean="0"/>
              <a:t>a různě </a:t>
            </a:r>
            <a:r>
              <a:rPr lang="cs-CZ" sz="1800" dirty="0"/>
              <a:t>velkými rychlostmi. Všechny směry jsou stejně pravděpodobné</a:t>
            </a:r>
            <a:r>
              <a:rPr lang="cs-CZ" sz="1800" dirty="0" smtClean="0"/>
              <a:t>.</a:t>
            </a:r>
          </a:p>
          <a:p>
            <a:pPr marL="400050" lvl="1" indent="0">
              <a:buNone/>
            </a:pPr>
            <a:r>
              <a:rPr lang="cs-CZ" sz="1400" dirty="0" smtClean="0"/>
              <a:t>Kromě </a:t>
            </a:r>
            <a:r>
              <a:rPr lang="cs-CZ" sz="1400" dirty="0"/>
              <a:t>posuvného pohybu vykonávají víceatomové molekuly plynu také rotační pohyb </a:t>
            </a:r>
            <a:r>
              <a:rPr lang="cs-CZ" sz="1400" dirty="0" smtClean="0"/>
              <a:t>a atomy </a:t>
            </a:r>
            <a:r>
              <a:rPr lang="cs-CZ" sz="1400" dirty="0"/>
              <a:t>uvnitř těchto molekul neustále kmitají. Celková kinetická energie soustavy </a:t>
            </a:r>
            <a:r>
              <a:rPr lang="cs-CZ" sz="1400" dirty="0" smtClean="0"/>
              <a:t>molekul plynu (plynného </a:t>
            </a:r>
            <a:r>
              <a:rPr lang="cs-CZ" sz="1400" dirty="0"/>
              <a:t>tělesa) je součtem kinetických energií posuvného i rotačního pohybu </a:t>
            </a:r>
            <a:r>
              <a:rPr lang="cs-CZ" sz="1400" dirty="0" smtClean="0"/>
              <a:t>všech molekul </a:t>
            </a:r>
            <a:r>
              <a:rPr lang="cs-CZ" sz="1400" dirty="0"/>
              <a:t>a kinetických energií kmitajících atomů v </a:t>
            </a:r>
            <a:r>
              <a:rPr lang="cs-CZ" sz="1400" dirty="0" smtClean="0"/>
              <a:t>molekulách.</a:t>
            </a:r>
          </a:p>
          <a:p>
            <a:r>
              <a:rPr lang="cs-CZ" sz="1800" dirty="0" smtClean="0"/>
              <a:t>Změna směru a velikosti rychlosti nastává v důsledku srážek molekul s jinými molekulami. </a:t>
            </a:r>
          </a:p>
          <a:p>
            <a:pPr marL="400050" lvl="1" indent="0">
              <a:buNone/>
            </a:pPr>
            <a:r>
              <a:rPr lang="cs-CZ" sz="1400" dirty="0" smtClean="0"/>
              <a:t>Srážku </a:t>
            </a:r>
            <a:r>
              <a:rPr lang="cs-CZ" sz="1400" dirty="0"/>
              <a:t>je třeba chápat </a:t>
            </a:r>
            <a:r>
              <a:rPr lang="cs-CZ" sz="1400" dirty="0" smtClean="0"/>
              <a:t>tak, že </a:t>
            </a:r>
            <a:r>
              <a:rPr lang="cs-CZ" sz="1400" dirty="0"/>
              <a:t>molekuly se k sobě jen přiblíží a odpudivá síla, kterou na sebe navzájem působí při </a:t>
            </a:r>
            <a:r>
              <a:rPr lang="cs-CZ" sz="1400" dirty="0" smtClean="0"/>
              <a:t>malých vzdálenostech</a:t>
            </a:r>
            <a:r>
              <a:rPr lang="cs-CZ" sz="1400" dirty="0"/>
              <a:t>, změní směr a velikost rychlosti molekul</a:t>
            </a:r>
            <a:r>
              <a:rPr lang="cs-CZ" sz="1800" dirty="0"/>
              <a:t>. </a:t>
            </a: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63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Stavová rovnice, p-V diagram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509589" y="2286000"/>
            <a:ext cx="8190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Stavovou změnu (děj) </a:t>
            </a:r>
            <a:r>
              <a:rPr lang="cs-CZ" sz="1800" dirty="0">
                <a:latin typeface="+mn-lt"/>
              </a:rPr>
              <a:t>probíhající v plynu můžeme znázornit v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p-V diagramu</a:t>
            </a:r>
            <a:r>
              <a:rPr lang="cs-CZ" sz="1800" dirty="0">
                <a:latin typeface="+mn-lt"/>
              </a:rPr>
              <a:t>, </a:t>
            </a:r>
            <a:endParaRPr lang="cs-CZ" sz="1800" dirty="0" smtClean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Děj </a:t>
            </a:r>
            <a:r>
              <a:rPr lang="cs-CZ" sz="1800" dirty="0">
                <a:latin typeface="+mn-lt"/>
              </a:rPr>
              <a:t>v </a:t>
            </a:r>
            <a:r>
              <a:rPr lang="cs-CZ" sz="1800" dirty="0" smtClean="0">
                <a:latin typeface="+mn-lt"/>
              </a:rPr>
              <a:t>plynu je </a:t>
            </a:r>
            <a:r>
              <a:rPr lang="cs-CZ" sz="1800" dirty="0">
                <a:latin typeface="+mn-lt"/>
              </a:rPr>
              <a:t>znázorněn křivkou závislosti tlaku plynu na objemu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 = </a:t>
            </a:r>
            <a:r>
              <a:rPr lang="cs-CZ" sz="1800" i="1" dirty="0" smtClean="0">
                <a:solidFill>
                  <a:srgbClr val="00287D"/>
                </a:solidFill>
                <a:latin typeface="+mn-lt"/>
              </a:rPr>
              <a:t>p(V) </a:t>
            </a:r>
            <a:r>
              <a:rPr lang="cs-CZ" sz="1800" dirty="0">
                <a:latin typeface="+mn-lt"/>
              </a:rPr>
              <a:t>odpovídající </a:t>
            </a:r>
            <a:r>
              <a:rPr lang="cs-CZ" sz="1800" dirty="0" smtClean="0">
                <a:latin typeface="+mn-lt"/>
              </a:rPr>
              <a:t>uvažovanému ději </a:t>
            </a:r>
            <a:r>
              <a:rPr lang="cs-CZ" sz="1800" dirty="0">
                <a:latin typeface="+mn-lt"/>
              </a:rPr>
              <a:t>od </a:t>
            </a:r>
            <a:r>
              <a:rPr lang="cs-CZ" sz="1800" dirty="0" smtClean="0">
                <a:latin typeface="+mn-lt"/>
              </a:rPr>
              <a:t>stavu </a:t>
            </a:r>
            <a:r>
              <a:rPr lang="cs-CZ" sz="1600" dirty="0" smtClean="0">
                <a:latin typeface="+mn-lt"/>
              </a:rPr>
              <a:t>(</a:t>
            </a:r>
            <a:r>
              <a:rPr lang="cs-CZ" sz="1800" dirty="0" smtClean="0">
                <a:latin typeface="+mn-lt"/>
              </a:rPr>
              <a:t>p</a:t>
            </a:r>
            <a:r>
              <a:rPr lang="cs-CZ" sz="1800" baseline="-25000" dirty="0" smtClean="0">
                <a:latin typeface="+mn-lt"/>
              </a:rPr>
              <a:t>1</a:t>
            </a:r>
            <a:r>
              <a:rPr lang="cs-CZ" sz="1800" dirty="0" smtClean="0">
                <a:latin typeface="+mn-lt"/>
              </a:rPr>
              <a:t>,V</a:t>
            </a:r>
            <a:r>
              <a:rPr lang="cs-CZ" sz="1800" baseline="-25000" dirty="0" smtClean="0">
                <a:latin typeface="+mn-lt"/>
              </a:rPr>
              <a:t>1</a:t>
            </a:r>
            <a:r>
              <a:rPr lang="cs-CZ" sz="1800" dirty="0" smtClean="0">
                <a:latin typeface="+mn-lt"/>
              </a:rPr>
              <a:t>) do </a:t>
            </a:r>
            <a:r>
              <a:rPr lang="cs-CZ" sz="1800" dirty="0">
                <a:latin typeface="+mn-lt"/>
              </a:rPr>
              <a:t>stavu </a:t>
            </a:r>
            <a:r>
              <a:rPr lang="cs-CZ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cs-CZ" sz="1800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cs-CZ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cs-CZ" sz="1800" dirty="0" smtClean="0">
                <a:solidFill>
                  <a:srgbClr val="000000"/>
                </a:solidFill>
                <a:latin typeface="Arial"/>
              </a:rPr>
              <a:t>,V</a:t>
            </a:r>
            <a:r>
              <a:rPr lang="cs-CZ" sz="1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cs-CZ" sz="1800" dirty="0" smtClean="0">
                <a:solidFill>
                  <a:srgbClr val="000000"/>
                </a:solidFill>
                <a:latin typeface="Arial"/>
              </a:rPr>
              <a:t>) </a:t>
            </a:r>
          </a:p>
          <a:p>
            <a:endParaRPr lang="cs-CZ" sz="1800" dirty="0">
              <a:solidFill>
                <a:srgbClr val="000000"/>
              </a:solidFill>
              <a:latin typeface="Arial"/>
            </a:endParaRPr>
          </a:p>
          <a:p>
            <a:r>
              <a:rPr lang="cs-CZ" sz="1800" i="1" dirty="0" smtClean="0">
                <a:solidFill>
                  <a:srgbClr val="00287D"/>
                </a:solidFill>
                <a:latin typeface="+mn-lt"/>
              </a:rPr>
              <a:t>Práce konaná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plynem </a:t>
            </a:r>
            <a:r>
              <a:rPr lang="cs-CZ" sz="1800" dirty="0">
                <a:latin typeface="+mn-lt"/>
              </a:rPr>
              <a:t>je pak úměrná velikosti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obsahu </a:t>
            </a:r>
            <a:r>
              <a:rPr lang="cs-CZ" sz="1800" i="1" dirty="0" smtClean="0">
                <a:solidFill>
                  <a:srgbClr val="00287D"/>
                </a:solidFill>
                <a:latin typeface="+mn-lt"/>
              </a:rPr>
              <a:t>plochy </a:t>
            </a:r>
            <a:r>
              <a:rPr lang="cs-CZ" sz="1800" dirty="0" smtClean="0">
                <a:latin typeface="+mn-lt"/>
              </a:rPr>
              <a:t>pod grafem </a:t>
            </a:r>
            <a:r>
              <a:rPr lang="cs-CZ" sz="1800" dirty="0">
                <a:latin typeface="+mn-lt"/>
              </a:rPr>
              <a:t>závislosti </a:t>
            </a:r>
            <a:r>
              <a:rPr lang="cs-CZ" sz="1800" i="1" dirty="0">
                <a:latin typeface="+mn-lt"/>
              </a:rPr>
              <a:t>p = </a:t>
            </a:r>
            <a:r>
              <a:rPr lang="cs-CZ" sz="1800" i="1" dirty="0" smtClean="0">
                <a:latin typeface="+mn-lt"/>
              </a:rPr>
              <a:t>p(V) </a:t>
            </a:r>
            <a:r>
              <a:rPr lang="cs-CZ" sz="1800" dirty="0">
                <a:latin typeface="+mn-lt"/>
              </a:rPr>
              <a:t>a rovnoběžkami s osou </a:t>
            </a:r>
            <a:r>
              <a:rPr lang="cs-CZ" sz="1800" i="1" dirty="0">
                <a:latin typeface="+mn-lt"/>
              </a:rPr>
              <a:t>p</a:t>
            </a:r>
            <a:r>
              <a:rPr lang="cs-CZ" sz="1800" dirty="0">
                <a:latin typeface="+mn-lt"/>
              </a:rPr>
              <a:t> vedenými </a:t>
            </a:r>
            <a:r>
              <a:rPr lang="cs-CZ" sz="1800" dirty="0" smtClean="0">
                <a:latin typeface="+mn-lt"/>
              </a:rPr>
              <a:t>hodnotami V</a:t>
            </a:r>
            <a:r>
              <a:rPr lang="cs-CZ" sz="1800" baseline="-25000" dirty="0" smtClean="0">
                <a:latin typeface="+mn-lt"/>
              </a:rPr>
              <a:t>1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a V</a:t>
            </a:r>
            <a:r>
              <a:rPr lang="cs-CZ" sz="1800" baseline="-25000" dirty="0">
                <a:latin typeface="+mn-lt"/>
              </a:rPr>
              <a:t>2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Za </a:t>
            </a:r>
            <a:r>
              <a:rPr lang="cs-CZ" sz="1800" i="1" dirty="0" smtClean="0">
                <a:solidFill>
                  <a:srgbClr val="00287D"/>
                </a:solidFill>
                <a:latin typeface="+mn-lt"/>
              </a:rPr>
              <a:t>tlak p</a:t>
            </a:r>
            <a:r>
              <a:rPr lang="cs-CZ" sz="1800" dirty="0" smtClean="0">
                <a:latin typeface="+mn-lt"/>
              </a:rPr>
              <a:t> dosazujeme ze stavové rovnice.</a:t>
            </a:r>
            <a:endParaRPr lang="cs-CZ" sz="18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85" y="225988"/>
            <a:ext cx="2325264" cy="20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2292470" y="5782056"/>
            <a:ext cx="1676026" cy="4663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235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Při tepelné výměně plynu s okolními tělesy záleží na podmínkách, při kterých tepelná výměna probíhá</a:t>
                </a:r>
                <a:r>
                  <a:rPr lang="cs-CZ" sz="1800" dirty="0"/>
                  <a:t>. </a:t>
                </a: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				    	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Proto </a:t>
                </a:r>
                <a:r>
                  <a:rPr lang="cs-CZ" sz="1800" dirty="0"/>
                  <a:t>má plyn dvě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molární (měrné) tepelné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kapacity</a:t>
                </a:r>
                <a:r>
                  <a:rPr lang="cs-CZ" sz="1800" dirty="0" smtClean="0"/>
                  <a:t>: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Molární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tepelná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kapacita </a:t>
                </a:r>
                <a:r>
                  <a:rPr lang="cs-CZ" sz="1800" dirty="0" smtClean="0"/>
                  <a:t>ideálního </a:t>
                </a:r>
                <a:r>
                  <a:rPr lang="cs-CZ" sz="1800" dirty="0"/>
                  <a:t>plynu při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stálém objemu </a:t>
                </a:r>
                <a:r>
                  <a:rPr lang="cs-CZ" sz="1800" dirty="0"/>
                  <a:t>je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=</m:t>
                        </m:r>
                        <m:r>
                          <a:rPr lang="cs-CZ" sz="1800" b="1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l-GR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 smtClean="0"/>
                  <a:t>, </a:t>
                </a:r>
                <a:r>
                  <a:rPr lang="cs-CZ" sz="1800" dirty="0"/>
                  <a:t>kde i = 3, 5, 6 je počet stupňů </a:t>
                </a:r>
                <a:r>
                  <a:rPr lang="cs-CZ" sz="1800" dirty="0" smtClean="0"/>
                  <a:t>volnosti molekuly </a:t>
                </a:r>
                <a:r>
                  <a:rPr lang="cs-CZ" sz="1800" dirty="0"/>
                  <a:t>plynu. 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Molární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tepelná kapacita </a:t>
                </a:r>
                <a:r>
                  <a:rPr lang="cs-CZ" sz="1800" dirty="0"/>
                  <a:t>ideálního plynu při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stálém tlaku </a:t>
                </a:r>
                <a:r>
                  <a:rPr lang="cs-CZ" sz="1800" dirty="0"/>
                  <a:t>je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cs-CZ" sz="1800" b="1" i="1" baseline="-25000" dirty="0" smtClean="0">
                            <a:solidFill>
                              <a:srgbClr val="00287D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=</m:t>
                        </m:r>
                        <m:r>
                          <a:rPr lang="cs-CZ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1800" b="1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l-GR" sz="1800" b="1" i="1" dirty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Mayerův vztah:	</a:t>
                </a:r>
                <a:r>
                  <a:rPr lang="cs-CZ" sz="1800" b="1" dirty="0" smtClean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b="1" i="1" dirty="0">
                        <a:solidFill>
                          <a:srgbClr val="00287D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cs-CZ" sz="1800" b="1" i="1" baseline="-25000" dirty="0">
                        <a:solidFill>
                          <a:srgbClr val="00287D"/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cs-CZ" sz="1800" b="1" i="1" dirty="0">
                        <a:solidFill>
                          <a:srgbClr val="00287D"/>
                        </a:solidFill>
                      </a:rPr>
                      <m:t> =</m:t>
                    </m:r>
                    <m:func>
                      <m:func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</a:rPr>
                          <m:t>mV</m:t>
                        </m:r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</a:rPr>
                          <m:t> +</m:t>
                        </m:r>
                      </m:fName>
                      <m:e>
                        <m:r>
                          <a:rPr lang="cs-CZ" sz="1800" b="1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func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23551"/>
              </a:xfrm>
              <a:blipFill rotWithShape="0">
                <a:blip r:embed="rId2"/>
                <a:stretch>
                  <a:fillRect l="-1811" t="-2249" b="-2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Molární tepelná kapacita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61" y="2343326"/>
            <a:ext cx="1110645" cy="58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778" y="2343326"/>
            <a:ext cx="1298443" cy="5784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749" y="2478239"/>
            <a:ext cx="1376424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486975"/>
          </a:xfrm>
        </p:spPr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</a:rPr>
              <a:t>P</a:t>
            </a:r>
            <a:r>
              <a:rPr lang="cs-CZ" sz="1800" dirty="0">
                <a:latin typeface="TimesNewRoman"/>
              </a:rPr>
              <a:t>ř</a:t>
            </a:r>
            <a:r>
              <a:rPr lang="cs-CZ" sz="1800" dirty="0">
                <a:latin typeface="Times New Roman" panose="02020603050405020304" pitchFamily="18" charset="0"/>
              </a:rPr>
              <a:t>i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Times New Roman" panose="02020603050405020304" pitchFamily="18" charset="0"/>
              </a:rPr>
              <a:t>= </a:t>
            </a:r>
            <a:r>
              <a:rPr lang="cs-CZ" sz="1800" dirty="0" err="1">
                <a:latin typeface="Times New Roman" panose="02020603050405020304" pitchFamily="18" charset="0"/>
              </a:rPr>
              <a:t>konst</a:t>
            </a:r>
            <a:r>
              <a:rPr lang="cs-CZ" sz="1800" dirty="0">
                <a:latin typeface="Times New Roman" panose="02020603050405020304" pitchFamily="18" charset="0"/>
              </a:rPr>
              <a:t>. je teplo dáno vztahem</a:t>
            </a:r>
          </a:p>
          <a:p>
            <a:r>
              <a:rPr lang="pt-BR" sz="1800" i="1" dirty="0" smtClean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 smtClean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 smtClean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mV</a:t>
            </a:r>
            <a:r>
              <a:rPr lang="pt-BR" sz="1800" i="1" dirty="0" smtClean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 smtClean="0">
                <a:latin typeface="Times New Roman" panose="02020603050405020304" pitchFamily="18" charset="0"/>
              </a:rPr>
              <a:t>		</a:t>
            </a:r>
            <a:r>
              <a:rPr lang="pt-BR" sz="1800" dirty="0" smtClean="0">
                <a:latin typeface="Times New Roman" panose="02020603050405020304" pitchFamily="18" charset="0"/>
              </a:rPr>
              <a:t>resp</a:t>
            </a:r>
            <a:r>
              <a:rPr lang="pt-BR" sz="1800" dirty="0">
                <a:latin typeface="Times New Roman" panose="02020603050405020304" pitchFamily="18" charset="0"/>
              </a:rPr>
              <a:t>. </a:t>
            </a:r>
            <a:r>
              <a:rPr lang="pt-BR" sz="1800" i="1" dirty="0" smtClean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 smtClean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 smtClean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i="1" dirty="0" smtClean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pt-BR" sz="1800" dirty="0" smtClean="0">
                <a:latin typeface="Times New Roman" panose="02020603050405020304" pitchFamily="18" charset="0"/>
              </a:rPr>
              <a:t>.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</a:rPr>
              <a:t>Pro </a:t>
            </a:r>
            <a:r>
              <a:rPr lang="de-DE" sz="1800" i="1" dirty="0">
                <a:latin typeface="Times New Roman" panose="02020603050405020304" pitchFamily="18" charset="0"/>
              </a:rPr>
              <a:t>p = </a:t>
            </a:r>
            <a:r>
              <a:rPr lang="de-DE" sz="1800" i="1" dirty="0" err="1">
                <a:latin typeface="Times New Roman" panose="02020603050405020304" pitchFamily="18" charset="0"/>
              </a:rPr>
              <a:t>konst</a:t>
            </a:r>
            <a:r>
              <a:rPr lang="de-DE" sz="1800" dirty="0">
                <a:latin typeface="Times New Roman" panose="02020603050405020304" pitchFamily="18" charset="0"/>
              </a:rPr>
              <a:t>. je </a:t>
            </a:r>
            <a:r>
              <a:rPr lang="de-DE" sz="1800" dirty="0" err="1">
                <a:latin typeface="Times New Roman" panose="02020603050405020304" pitchFamily="18" charset="0"/>
              </a:rPr>
              <a:t>teplo</a:t>
            </a:r>
            <a:endParaRPr lang="de-DE" sz="1800" dirty="0">
              <a:latin typeface="Times New Roman" panose="02020603050405020304" pitchFamily="18" charset="0"/>
            </a:endParaRPr>
          </a:p>
          <a:p>
            <a:r>
              <a:rPr lang="pt-BR" sz="1800" i="1" dirty="0" smtClean="0">
                <a:latin typeface="Times New Roman" panose="02020603050405020304" pitchFamily="18" charset="0"/>
              </a:rPr>
              <a:t>Q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dirty="0" smtClean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n </a:t>
            </a:r>
            <a:r>
              <a:rPr lang="pt-BR" sz="1800" dirty="0">
                <a:latin typeface="Symbol" panose="05050102010706020507" pitchFamily="18" charset="2"/>
              </a:rPr>
              <a:t>×</a:t>
            </a:r>
            <a:r>
              <a:rPr lang="pt-BR" sz="1800" i="1" dirty="0" smtClean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mp</a:t>
            </a:r>
            <a:r>
              <a:rPr lang="pt-BR" sz="1800" i="1" dirty="0" smtClean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cs-CZ" sz="1800" i="1" dirty="0" smtClean="0">
                <a:latin typeface="Times New Roman" panose="02020603050405020304" pitchFamily="18" charset="0"/>
              </a:rPr>
              <a:t>		</a:t>
            </a:r>
            <a:r>
              <a:rPr lang="pt-BR" sz="1800" dirty="0" smtClean="0">
                <a:latin typeface="Times New Roman" panose="02020603050405020304" pitchFamily="18" charset="0"/>
              </a:rPr>
              <a:t>resp</a:t>
            </a:r>
            <a:r>
              <a:rPr lang="pt-BR" sz="1800" dirty="0">
                <a:latin typeface="Times New Roman" panose="02020603050405020304" pitchFamily="18" charset="0"/>
              </a:rPr>
              <a:t>. </a:t>
            </a:r>
            <a:r>
              <a:rPr lang="pt-BR" sz="1800" i="1" dirty="0" smtClean="0">
                <a:latin typeface="Times New Roman" panose="02020603050405020304" pitchFamily="18" charset="0"/>
              </a:rPr>
              <a:t>Q </a:t>
            </a:r>
            <a:r>
              <a:rPr lang="pt-BR" sz="1800" dirty="0">
                <a:latin typeface="Symbol" panose="05050102010706020507" pitchFamily="18" charset="2"/>
              </a:rPr>
              <a:t>= </a:t>
            </a:r>
            <a:r>
              <a:rPr lang="pt-BR" sz="1800" i="1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latin typeface="Symbol" panose="05050102010706020507" pitchFamily="18" charset="2"/>
              </a:rPr>
              <a:t>× </a:t>
            </a:r>
            <a:r>
              <a:rPr lang="pt-BR" sz="1800" i="1" dirty="0" smtClean="0">
                <a:latin typeface="Times New Roman" panose="02020603050405020304" pitchFamily="18" charset="0"/>
              </a:rPr>
              <a:t>c</a:t>
            </a:r>
            <a:r>
              <a:rPr lang="pt-BR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sz="1800" i="1" dirty="0" smtClean="0">
                <a:latin typeface="Times New Roman" panose="02020603050405020304" pitchFamily="18" charset="0"/>
              </a:rPr>
              <a:t> </a:t>
            </a:r>
            <a:r>
              <a:rPr lang="pt-BR" sz="1800" dirty="0">
                <a:latin typeface="Symbol" panose="05050102010706020507" pitchFamily="18" charset="2"/>
              </a:rPr>
              <a:t>×D</a:t>
            </a:r>
            <a:r>
              <a:rPr lang="pt-BR" sz="1800" i="1" dirty="0">
                <a:latin typeface="Times New Roman" panose="02020603050405020304" pitchFamily="18" charset="0"/>
              </a:rPr>
              <a:t>T </a:t>
            </a:r>
            <a:r>
              <a:rPr lang="pt-BR" sz="1800" dirty="0" smtClean="0">
                <a:latin typeface="Times New Roman" panose="02020603050405020304" pitchFamily="18" charset="0"/>
              </a:rPr>
              <a:t>.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Molární tepelná kapacita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32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Termodynamický děj </a:t>
            </a:r>
            <a:r>
              <a:rPr lang="cs-CZ" sz="1800" dirty="0"/>
              <a:t>(nebo také stavová změna) </a:t>
            </a:r>
            <a:r>
              <a:rPr lang="cs-CZ" sz="1800" dirty="0" smtClean="0"/>
              <a:t>je fyzikální </a:t>
            </a:r>
            <a:r>
              <a:rPr lang="cs-CZ" sz="1800" dirty="0"/>
              <a:t>děj, při kterém soustava přejde z </a:t>
            </a:r>
            <a:r>
              <a:rPr lang="cs-CZ" sz="1800" i="1" dirty="0">
                <a:solidFill>
                  <a:srgbClr val="00287D"/>
                </a:solidFill>
              </a:rPr>
              <a:t>daného počátečního stavu </a:t>
            </a:r>
            <a:r>
              <a:rPr lang="cs-CZ" sz="1800" dirty="0" smtClean="0">
                <a:solidFill>
                  <a:srgbClr val="C00000"/>
                </a:solidFill>
              </a:rPr>
              <a:t>časovou </a:t>
            </a:r>
            <a:r>
              <a:rPr lang="cs-CZ" sz="1800" dirty="0">
                <a:solidFill>
                  <a:srgbClr val="C00000"/>
                </a:solidFill>
              </a:rPr>
              <a:t>posloupností stavů </a:t>
            </a:r>
            <a:r>
              <a:rPr lang="cs-CZ" sz="1800" dirty="0" smtClean="0"/>
              <a:t>do </a:t>
            </a:r>
            <a:r>
              <a:rPr lang="cs-CZ" sz="1800" i="1" dirty="0" smtClean="0">
                <a:solidFill>
                  <a:srgbClr val="00287D"/>
                </a:solidFill>
              </a:rPr>
              <a:t>stavu výsledného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Vratné děje v ideálním plynu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589" y="2962656"/>
            <a:ext cx="7811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1" dirty="0" smtClean="0">
                <a:solidFill>
                  <a:srgbClr val="00287D"/>
                </a:solidFill>
                <a:latin typeface="+mn-lt"/>
              </a:rPr>
              <a:t>Vratný děj:    </a:t>
            </a:r>
            <a:r>
              <a:rPr lang="cs-CZ" sz="1800" b="1" dirty="0" smtClean="0">
                <a:solidFill>
                  <a:srgbClr val="7030A0"/>
                </a:solidFill>
                <a:latin typeface="+mn-lt"/>
              </a:rPr>
              <a:t>počáteční stav	  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výsledný stav      </a:t>
            </a:r>
            <a:r>
              <a:rPr lang="cs-CZ" sz="1800" b="1" dirty="0" smtClean="0">
                <a:latin typeface="+mn-lt"/>
              </a:rPr>
              <a:t>(rovnovážný děj)</a:t>
            </a:r>
          </a:p>
          <a:p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  <a:p>
            <a:pPr lvl="0"/>
            <a:r>
              <a:rPr lang="cs-CZ" sz="1800" b="1" i="1" dirty="0" smtClean="0">
                <a:solidFill>
                  <a:srgbClr val="00287D"/>
                </a:solidFill>
                <a:latin typeface="Arial"/>
              </a:rPr>
              <a:t>Nevratný </a:t>
            </a:r>
            <a:r>
              <a:rPr lang="cs-CZ" sz="1800" b="1" i="1" dirty="0">
                <a:solidFill>
                  <a:srgbClr val="00287D"/>
                </a:solidFill>
                <a:latin typeface="Arial"/>
              </a:rPr>
              <a:t>děj:    </a:t>
            </a:r>
            <a:r>
              <a:rPr lang="cs-CZ" sz="1800" b="1" dirty="0">
                <a:solidFill>
                  <a:srgbClr val="7030A0"/>
                </a:solidFill>
                <a:latin typeface="Arial"/>
              </a:rPr>
              <a:t>počáteční stav	   </a:t>
            </a:r>
            <a:r>
              <a:rPr lang="cs-CZ" sz="1800" b="1" dirty="0">
                <a:solidFill>
                  <a:srgbClr val="E7BB01">
                    <a:lumMod val="75000"/>
                  </a:srgbClr>
                </a:solidFill>
                <a:latin typeface="Arial"/>
              </a:rPr>
              <a:t>výsledný stav      </a:t>
            </a:r>
            <a:r>
              <a:rPr lang="cs-CZ" sz="1800" b="1" dirty="0" smtClean="0">
                <a:solidFill>
                  <a:srgbClr val="000000"/>
                </a:solidFill>
                <a:latin typeface="Arial"/>
              </a:rPr>
              <a:t>(skutečné děje 						              v přírodě)</a:t>
            </a:r>
            <a:endParaRPr lang="cs-CZ" sz="1800" b="1" dirty="0">
              <a:solidFill>
                <a:srgbClr val="000000"/>
              </a:solidFill>
              <a:latin typeface="Arial"/>
            </a:endParaRPr>
          </a:p>
          <a:p>
            <a:endParaRPr lang="cs-CZ" sz="1800" b="1" dirty="0">
              <a:latin typeface="+mn-lt"/>
            </a:endParaRPr>
          </a:p>
        </p:txBody>
      </p:sp>
      <p:sp>
        <p:nvSpPr>
          <p:cNvPr id="11" name="Obousměrná vodorovná šipka 10"/>
          <p:cNvSpPr/>
          <p:nvPr/>
        </p:nvSpPr>
        <p:spPr bwMode="auto">
          <a:xfrm>
            <a:off x="3756946" y="3055882"/>
            <a:ext cx="603504" cy="1828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3968496" y="3923951"/>
            <a:ext cx="391954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err="1" smtClean="0">
                <a:solidFill>
                  <a:srgbClr val="00287D"/>
                </a:solidFill>
              </a:rPr>
              <a:t>Izochorický</a:t>
            </a:r>
            <a:r>
              <a:rPr lang="cs-CZ" sz="1800" b="1" i="1" dirty="0" smtClean="0">
                <a:solidFill>
                  <a:srgbClr val="00287D"/>
                </a:solidFill>
              </a:rPr>
              <a:t> děj  - </a:t>
            </a:r>
            <a:r>
              <a:rPr lang="cs-CZ" sz="1800" dirty="0" smtClean="0"/>
              <a:t>při </a:t>
            </a:r>
            <a:r>
              <a:rPr lang="cs-CZ" sz="1800" dirty="0"/>
              <a:t>stálém objemu plynu ( V = </a:t>
            </a:r>
            <a:r>
              <a:rPr lang="cs-CZ" sz="1800" dirty="0" err="1" smtClean="0"/>
              <a:t>konst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Izochorický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61600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6160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396695" y="321384"/>
                <a:ext cx="2088938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95" y="321384"/>
                <a:ext cx="2088938" cy="6819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Charlesův 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zákon</a:t>
            </a:r>
            <a:r>
              <a:rPr lang="cs-CZ" sz="1800" dirty="0" smtClean="0">
                <a:latin typeface="+mn-lt"/>
              </a:rPr>
              <a:t>: Při </a:t>
            </a:r>
            <a:r>
              <a:rPr lang="cs-CZ" sz="1800" dirty="0" err="1">
                <a:latin typeface="+mn-lt"/>
              </a:rPr>
              <a:t>izochorickém</a:t>
            </a:r>
            <a:r>
              <a:rPr lang="cs-CZ" sz="1800" dirty="0">
                <a:latin typeface="+mn-lt"/>
              </a:rPr>
              <a:t> ději s ideálním plynem stálé hmotnosti je tlak plynu přímo úměrný </a:t>
            </a:r>
            <a:r>
              <a:rPr lang="cs-CZ" sz="1800" dirty="0" smtClean="0">
                <a:latin typeface="+mn-lt"/>
              </a:rPr>
              <a:t>jeho termodynamické teplotě.</a:t>
            </a:r>
            <a:endParaRPr lang="cs-CZ" sz="1800" dirty="0"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52" y="4051680"/>
            <a:ext cx="2677181" cy="219423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09588" y="4352579"/>
            <a:ext cx="51694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p-V </a:t>
            </a:r>
            <a:r>
              <a:rPr lang="cs-CZ" sz="1800" dirty="0" smtClean="0">
                <a:latin typeface="+mn-lt"/>
              </a:rPr>
              <a:t>diagramu:  </a:t>
            </a:r>
            <a:r>
              <a:rPr lang="cs-CZ" sz="1800" b="1" dirty="0" err="1" smtClean="0">
                <a:solidFill>
                  <a:srgbClr val="00287D"/>
                </a:solidFill>
                <a:latin typeface="+mn-lt"/>
              </a:rPr>
              <a:t>izochora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     (V= </a:t>
            </a:r>
            <a:r>
              <a:rPr lang="cs-CZ" sz="1800" b="1" dirty="0" err="1" smtClean="0">
                <a:solidFill>
                  <a:srgbClr val="00287D"/>
                </a:solidFill>
                <a:latin typeface="+mn-lt"/>
              </a:rPr>
              <a:t>konst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)</a:t>
            </a: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kern="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800" b="1" i="1" kern="0" dirty="0" err="1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p.dV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cs-CZ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¢+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= Q</a:t>
            </a:r>
            <a:r>
              <a:rPr lang="cs-CZ" sz="1800" b="1" i="1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=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V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 </a:t>
            </a:r>
            <a:endParaRPr lang="cs-CZ" sz="1800" b="1" i="1" kern="0" dirty="0" smtClean="0">
              <a:solidFill>
                <a:srgbClr val="00287D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endParaRPr lang="cs-CZ" sz="1800" i="1" kern="0" dirty="0">
              <a:solidFill>
                <a:srgbClr val="00287D"/>
              </a:solidFill>
              <a:latin typeface="Arial"/>
            </a:endParaRPr>
          </a:p>
          <a:p>
            <a:r>
              <a:rPr lang="cs-CZ" sz="1800" dirty="0">
                <a:solidFill>
                  <a:srgbClr val="C00000"/>
                </a:solidFill>
                <a:latin typeface="+mn-lt"/>
              </a:rPr>
              <a:t>Teplo přijaté ideálním plynem při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izochorickém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ději se rovná přírůstku jeho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vnitřní energie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9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Izobarický děj  - </a:t>
            </a:r>
            <a:r>
              <a:rPr lang="cs-CZ" sz="1800" dirty="0" smtClean="0"/>
              <a:t>při </a:t>
            </a:r>
            <a:r>
              <a:rPr lang="cs-CZ" sz="1800" dirty="0"/>
              <a:t>stálém </a:t>
            </a:r>
            <a:r>
              <a:rPr lang="cs-CZ" sz="1800" dirty="0" smtClean="0"/>
              <a:t>tlaku </a:t>
            </a:r>
            <a:r>
              <a:rPr lang="cs-CZ" sz="1800" dirty="0"/>
              <a:t>plynu ( </a:t>
            </a:r>
            <a:r>
              <a:rPr lang="cs-CZ" sz="1800" dirty="0" smtClean="0"/>
              <a:t>p </a:t>
            </a:r>
            <a:r>
              <a:rPr lang="cs-CZ" sz="1800" dirty="0"/>
              <a:t>= </a:t>
            </a:r>
            <a:r>
              <a:rPr lang="cs-CZ" sz="1800" dirty="0" err="1" smtClean="0"/>
              <a:t>konst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Izobarický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68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681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Gay-</a:t>
            </a:r>
            <a:r>
              <a:rPr lang="cs-CZ" sz="1800" b="1" dirty="0" err="1" smtClean="0">
                <a:solidFill>
                  <a:srgbClr val="00287D"/>
                </a:solidFill>
                <a:latin typeface="+mn-lt"/>
              </a:rPr>
              <a:t>Lussacův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 zákon</a:t>
            </a:r>
            <a:r>
              <a:rPr lang="cs-CZ" sz="1800" dirty="0" smtClean="0">
                <a:latin typeface="+mn-lt"/>
              </a:rPr>
              <a:t>: Při izobarickém </a:t>
            </a:r>
            <a:r>
              <a:rPr lang="cs-CZ" sz="1800" dirty="0">
                <a:latin typeface="+mn-lt"/>
              </a:rPr>
              <a:t>ději s ideálním plynem stálé hmotnosti je </a:t>
            </a:r>
            <a:r>
              <a:rPr lang="cs-CZ" sz="1800" dirty="0" smtClean="0">
                <a:latin typeface="+mn-lt"/>
              </a:rPr>
              <a:t>objem </a:t>
            </a:r>
            <a:r>
              <a:rPr lang="cs-CZ" sz="1800" dirty="0">
                <a:latin typeface="+mn-lt"/>
              </a:rPr>
              <a:t>plynu přímo úměrný </a:t>
            </a:r>
            <a:r>
              <a:rPr lang="cs-CZ" sz="1800" dirty="0" smtClean="0">
                <a:latin typeface="+mn-lt"/>
              </a:rPr>
              <a:t>jeho termodynamické teplotě.</a:t>
            </a:r>
            <a:endParaRPr lang="cs-CZ" sz="1800" dirty="0"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09589" y="4231076"/>
            <a:ext cx="5169468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V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p-V </a:t>
            </a:r>
            <a:r>
              <a:rPr lang="cs-CZ" sz="1800" dirty="0" smtClean="0">
                <a:latin typeface="+mn-lt"/>
              </a:rPr>
              <a:t>diagramu:  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izobara     (p= </a:t>
            </a:r>
            <a:r>
              <a:rPr lang="cs-CZ" sz="1800" b="1" dirty="0" err="1" smtClean="0">
                <a:solidFill>
                  <a:srgbClr val="00287D"/>
                </a:solidFill>
                <a:latin typeface="+mn-lt"/>
              </a:rPr>
              <a:t>konst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)</a:t>
            </a: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D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800" b="1" i="1" kern="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800" b="1" i="1" kern="0" dirty="0" err="1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cs-CZ" sz="1800" b="1" i="1" dirty="0" err="1" smtClean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kern="0" dirty="0" err="1" smtClean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  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 </a:t>
            </a: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cs-CZ" sz="1800" b="1" i="1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U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= m(</a:t>
            </a:r>
            <a:r>
              <a:rPr lang="cs-CZ" sz="1800" b="1" i="1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nR+c</a:t>
            </a:r>
            <a:r>
              <a:rPr lang="cs-CZ" sz="1800" b="1" i="1" baseline="-2500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pt-BR" sz="1800" b="1" i="1" kern="0" dirty="0" smtClean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pt-BR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T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 </a:t>
            </a:r>
            <a:r>
              <a:rPr lang="pt-BR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m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 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pt-BR" sz="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pt-BR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kern="0" dirty="0">
                <a:solidFill>
                  <a:srgbClr val="00287D"/>
                </a:solidFill>
                <a:latin typeface="Symbol" panose="05050102010706020507" pitchFamily="18" charset="2"/>
              </a:rPr>
              <a:t>×D</a:t>
            </a:r>
            <a:r>
              <a:rPr lang="pt-BR" sz="1800" b="1" i="1" kern="0" dirty="0">
                <a:solidFill>
                  <a:srgbClr val="00287D"/>
                </a:solidFill>
                <a:latin typeface="Times New Roman" panose="02020603050405020304" pitchFamily="18" charset="0"/>
              </a:rPr>
              <a:t>T 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     (</a:t>
            </a:r>
            <a:r>
              <a:rPr lang="cs-CZ" sz="1800" b="1" i="1" kern="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kern="0" baseline="-2500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b="1" i="1" kern="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˃ </a:t>
            </a:r>
            <a:r>
              <a:rPr lang="cs-CZ" sz="1800" b="1" i="1" kern="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kern="0" baseline="-25000" dirty="0" err="1" smtClean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kern="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)</a:t>
            </a:r>
            <a:endParaRPr lang="cs-CZ" sz="1800" b="1" i="1" kern="0" baseline="-25000" dirty="0" smtClean="0">
              <a:solidFill>
                <a:srgbClr val="00287D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00287D"/>
              </a:buClr>
              <a:buSzPct val="100000"/>
            </a:pPr>
            <a:endParaRPr lang="cs-CZ" sz="1800" i="1" kern="0" dirty="0">
              <a:solidFill>
                <a:srgbClr val="00287D"/>
              </a:solidFill>
              <a:latin typeface="Arial"/>
            </a:endParaRPr>
          </a:p>
          <a:p>
            <a:r>
              <a:rPr lang="cs-CZ" sz="1800" dirty="0">
                <a:solidFill>
                  <a:srgbClr val="C00000"/>
                </a:solidFill>
                <a:latin typeface="+mn-lt"/>
              </a:rPr>
              <a:t>Teplo přijaté ideálním plynem při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izobarickém 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ději se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rovná součtu 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přírůstku jeho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vnitřní energie a práci, kterou plyn vykoná.</a:t>
            </a:r>
            <a:endParaRPr lang="cs-CZ" sz="1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203" y="4055157"/>
            <a:ext cx="2891537" cy="20804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Izotermický děj  - </a:t>
            </a:r>
            <a:r>
              <a:rPr lang="cs-CZ" sz="1800" dirty="0" smtClean="0"/>
              <a:t>při stálé teplotě </a:t>
            </a:r>
            <a:r>
              <a:rPr lang="cs-CZ" sz="1800" dirty="0"/>
              <a:t>plynu ( </a:t>
            </a:r>
            <a:r>
              <a:rPr lang="cs-CZ" sz="1800" dirty="0" smtClean="0"/>
              <a:t>T </a:t>
            </a:r>
            <a:r>
              <a:rPr lang="cs-CZ" sz="1800" dirty="0"/>
              <a:t>= </a:t>
            </a:r>
            <a:r>
              <a:rPr lang="cs-CZ" sz="1800" dirty="0" err="1" smtClean="0"/>
              <a:t>konst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Izotermický děj s ideálním plynem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601687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601687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09589" y="3458319"/>
            <a:ext cx="797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err="1" smtClean="0">
                <a:solidFill>
                  <a:srgbClr val="00287D"/>
                </a:solidFill>
                <a:latin typeface="+mn-lt"/>
              </a:rPr>
              <a:t>Boyle-Marriotův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 zákon</a:t>
            </a:r>
            <a:r>
              <a:rPr lang="cs-CZ" sz="1800" dirty="0" smtClean="0">
                <a:latin typeface="+mn-lt"/>
              </a:rPr>
              <a:t>: Při izotermickém </a:t>
            </a:r>
            <a:r>
              <a:rPr lang="cs-CZ" sz="1800" dirty="0">
                <a:latin typeface="+mn-lt"/>
              </a:rPr>
              <a:t>ději s ideálním plynem stálé hmotnosti je </a:t>
            </a:r>
            <a:r>
              <a:rPr lang="cs-CZ" sz="1800" dirty="0" smtClean="0">
                <a:latin typeface="+mn-lt"/>
              </a:rPr>
              <a:t>součin tlaku a objemu </a:t>
            </a:r>
            <a:r>
              <a:rPr lang="cs-CZ" sz="1800" dirty="0">
                <a:latin typeface="+mn-lt"/>
              </a:rPr>
              <a:t>plynu </a:t>
            </a:r>
            <a:r>
              <a:rPr lang="cs-CZ" sz="1800" dirty="0" smtClean="0">
                <a:latin typeface="+mn-lt"/>
              </a:rPr>
              <a:t>stálý.</a:t>
            </a:r>
            <a:endParaRPr lang="cs-CZ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9589" y="4231076"/>
                <a:ext cx="5169468" cy="2358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V </a:t>
                </a:r>
                <a:r>
                  <a:rPr lang="cs-CZ" sz="1800" dirty="0">
                    <a:latin typeface="+mn-lt"/>
                  </a:rPr>
                  <a:t>p-V </a:t>
                </a:r>
                <a:r>
                  <a:rPr lang="cs-CZ" sz="1800" dirty="0" smtClean="0">
                    <a:latin typeface="+mn-lt"/>
                  </a:rPr>
                  <a:t>diagramu:  </a:t>
                </a:r>
                <a:r>
                  <a:rPr lang="cs-CZ" sz="1800" b="1" dirty="0" smtClean="0">
                    <a:solidFill>
                      <a:srgbClr val="00287D"/>
                    </a:solidFill>
                    <a:latin typeface="+mn-lt"/>
                  </a:rPr>
                  <a:t>izoterma         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  <a:p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</a:t>
                </a:r>
                <a:r>
                  <a:rPr lang="cs-CZ" sz="1800" b="1" i="1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mc</a:t>
                </a:r>
                <a:r>
                  <a:rPr lang="cs-CZ" sz="1800" b="1" i="1" baseline="-25000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pt-BR" sz="1800" b="1" i="1" kern="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pt-BR" sz="1800" b="1" i="1" kern="0" dirty="0" smtClean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pt-BR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= 0</a:t>
                </a:r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i="1" kern="0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cs-CZ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cs-CZ" sz="1800" b="1" i="1" kern="0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p.dV</a:t>
                </a:r>
                <a:r>
                  <a:rPr lang="cs-CZ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𝒏𝑹𝑻</m:t>
                        </m:r>
                      </m:num>
                      <m:den>
                        <m:r>
                          <a:rPr lang="cs-CZ" sz="1800" b="1" i="1" kern="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den>
                    </m:f>
                    <m:r>
                      <a:rPr lang="cs-CZ" sz="1800" b="1" i="1" kern="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𝒅𝑽</m:t>
                    </m:r>
                  </m:oMath>
                </a14:m>
                <a:r>
                  <a:rPr lang="cs-CZ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𝒏𝑹𝑻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sz="18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   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cs-CZ" sz="1800" b="1" i="1" baseline="-25000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= 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+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𝒏𝑹𝑻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1800" b="1" i="1" ker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 b="1" i="1" kern="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     </a:t>
                </a:r>
                <a:endParaRPr lang="cs-CZ" sz="1800" i="1" kern="0" dirty="0">
                  <a:solidFill>
                    <a:srgbClr val="00287D"/>
                  </a:solidFill>
                  <a:latin typeface="Arial"/>
                </a:endParaRPr>
              </a:p>
              <a:p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Teplo přijaté ideálním plynem při </a:t>
                </a:r>
                <a:r>
                  <a:rPr lang="cs-CZ" sz="1800" dirty="0" smtClean="0">
                    <a:solidFill>
                      <a:srgbClr val="C00000"/>
                    </a:solidFill>
                    <a:latin typeface="+mn-lt"/>
                  </a:rPr>
                  <a:t>izotermickém </a:t>
                </a:r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ději se </a:t>
                </a:r>
                <a:r>
                  <a:rPr lang="cs-CZ" sz="1800" dirty="0" smtClean="0">
                    <a:solidFill>
                      <a:srgbClr val="C00000"/>
                    </a:solidFill>
                    <a:latin typeface="+mn-lt"/>
                  </a:rPr>
                  <a:t>rovná práci, kterou plyn vykoná.</a:t>
                </a:r>
                <a:endParaRPr lang="cs-CZ" sz="18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4231076"/>
                <a:ext cx="5169468" cy="2358723"/>
              </a:xfrm>
              <a:prstGeom prst="rect">
                <a:avLst/>
              </a:prstGeom>
              <a:blipFill rotWithShape="0">
                <a:blip r:embed="rId4"/>
                <a:stretch>
                  <a:fillRect l="-1061" b="-33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477" y="4004124"/>
            <a:ext cx="2867198" cy="22566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Adiabatický děj  - </a:t>
            </a:r>
            <a:r>
              <a:rPr lang="cs-CZ" sz="1800" dirty="0" smtClean="0"/>
              <a:t>bez tepelné výměny s okolím </a:t>
            </a:r>
            <a:r>
              <a:rPr lang="cs-CZ" sz="1800" dirty="0"/>
              <a:t>( </a:t>
            </a:r>
            <a:r>
              <a:rPr lang="cs-CZ" sz="1800" dirty="0" smtClean="0"/>
              <a:t>Q </a:t>
            </a:r>
            <a:r>
              <a:rPr lang="cs-CZ" sz="1800" dirty="0"/>
              <a:t>= </a:t>
            </a:r>
            <a:r>
              <a:rPr lang="cs-CZ" sz="1800" dirty="0" smtClean="0"/>
              <a:t>0)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87365" y="2402688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𝒏𝑹𝑻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2402688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07296" y="2932949"/>
                <a:ext cx="7976044" cy="1214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Times New Roman" panose="02020603050405020304" pitchFamily="18" charset="0"/>
                  </a:rPr>
                  <a:t>kde </a:t>
                </a:r>
                <a:r>
                  <a:rPr lang="cs-CZ" sz="1800" dirty="0">
                    <a:latin typeface="Symbol" panose="05050102010706020507" pitchFamily="18" charset="2"/>
                  </a:rPr>
                  <a:t>k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Poissonova</a:t>
                </a:r>
                <a:r>
                  <a:rPr lang="cs-CZ" sz="1800" b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konstanta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Poissonova</a:t>
                </a:r>
                <a:r>
                  <a:rPr lang="cs-CZ" sz="1800" dirty="0">
                    <a:latin typeface="Times New Roman" panose="02020603050405020304" pitchFamily="18" charset="0"/>
                  </a:rPr>
                  <a:t> konstanta je definována vztahem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cs-CZ" sz="1800" b="1" dirty="0" smtClean="0">
                  <a:solidFill>
                    <a:srgbClr val="00287D"/>
                  </a:solidFill>
                  <a:latin typeface="Symbol" panose="05050102010706020507" pitchFamily="18" charset="2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i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po</a:t>
                </a:r>
                <a:r>
                  <a:rPr lang="cs-CZ" sz="1800" dirty="0">
                    <a:latin typeface="TimesNewRoman"/>
                  </a:rPr>
                  <a:t>č</a:t>
                </a:r>
                <a:r>
                  <a:rPr lang="cs-CZ" sz="1800" dirty="0">
                    <a:latin typeface="Times New Roman" panose="02020603050405020304" pitchFamily="18" charset="0"/>
                  </a:rPr>
                  <a:t>et stup</a:t>
                </a:r>
                <a:r>
                  <a:rPr lang="cs-CZ" sz="1800" dirty="0">
                    <a:latin typeface="TimesNewRoman"/>
                  </a:rPr>
                  <a:t>ňů </a:t>
                </a:r>
                <a:r>
                  <a:rPr lang="cs-CZ" sz="1800" dirty="0">
                    <a:latin typeface="Times New Roman" panose="02020603050405020304" pitchFamily="18" charset="0"/>
                  </a:rPr>
                  <a:t>volnosti molekuly ideálního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plynu.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6" y="2932949"/>
                <a:ext cx="7976044" cy="1214500"/>
              </a:xfrm>
              <a:prstGeom prst="rect">
                <a:avLst/>
              </a:prstGeom>
              <a:blipFill rotWithShape="0">
                <a:blip r:embed="rId4"/>
                <a:stretch>
                  <a:fillRect l="-611" t="-3015" b="-7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7295" y="4242682"/>
                <a:ext cx="5680450" cy="215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V </a:t>
                </a:r>
                <a:r>
                  <a:rPr lang="cs-CZ" sz="1800" dirty="0">
                    <a:latin typeface="+mn-lt"/>
                  </a:rPr>
                  <a:t>p-V </a:t>
                </a:r>
                <a:r>
                  <a:rPr lang="cs-CZ" sz="1800" dirty="0" smtClean="0">
                    <a:latin typeface="+mn-lt"/>
                  </a:rPr>
                  <a:t>diagramu:  </a:t>
                </a:r>
                <a:r>
                  <a:rPr lang="cs-CZ" sz="1800" b="1" dirty="0" smtClean="0">
                    <a:solidFill>
                      <a:srgbClr val="00287D"/>
                    </a:solidFill>
                    <a:latin typeface="+mn-lt"/>
                  </a:rPr>
                  <a:t>adiabata         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sSup>
                          <m:sSupPr>
                            <m:ctrlP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  <a:p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U = </a:t>
                </a: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- A = </a:t>
                </a:r>
                <a:r>
                  <a:rPr lang="cs-CZ" sz="1800" b="1" i="1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mc</a:t>
                </a:r>
                <a:r>
                  <a:rPr lang="cs-CZ" sz="1800" b="1" i="1" baseline="-25000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pt-BR" sz="1800" b="1" i="1" kern="0" dirty="0" smtClean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 D</a:t>
                </a:r>
                <a:r>
                  <a:rPr lang="pt-BR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cs-CZ" sz="1800" b="1" i="1" kern="0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Při adiabatickém stlačení plynu v nádobě </a:t>
                </a:r>
                <a:r>
                  <a:rPr lang="cs-CZ" sz="1800" dirty="0" smtClean="0">
                    <a:solidFill>
                      <a:srgbClr val="C00000"/>
                    </a:solidFill>
                    <a:latin typeface="+mn-lt"/>
                  </a:rPr>
                  <a:t>konají práci </a:t>
                </a:r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vnější síly, plyn práci spotřebovává </a:t>
                </a:r>
                <a:r>
                  <a:rPr lang="cs-CZ" sz="1800" dirty="0" smtClean="0">
                    <a:solidFill>
                      <a:srgbClr val="C00000"/>
                    </a:solidFill>
                    <a:latin typeface="+mn-lt"/>
                  </a:rPr>
                  <a:t>a jeho </a:t>
                </a:r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vnitřní energie a teplota se zvětšuje. Při adiabatickém rozpínání koná práci plyn a </a:t>
                </a:r>
                <a:r>
                  <a:rPr lang="cs-CZ" sz="1800" dirty="0" smtClean="0">
                    <a:solidFill>
                      <a:srgbClr val="C00000"/>
                    </a:solidFill>
                    <a:latin typeface="+mn-lt"/>
                  </a:rPr>
                  <a:t>jeho vnitřní </a:t>
                </a:r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energie a teplota se zmenšuje.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" y="4242682"/>
                <a:ext cx="5680450" cy="2153410"/>
              </a:xfrm>
              <a:prstGeom prst="rect">
                <a:avLst/>
              </a:prstGeom>
              <a:blipFill rotWithShape="0">
                <a:blip r:embed="rId5"/>
                <a:stretch>
                  <a:fillRect l="-858" r="-107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988" y="2310499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190" y="1620096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745" y="3894325"/>
            <a:ext cx="282266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Adiabatický děj  - </a:t>
            </a:r>
            <a:r>
              <a:rPr lang="cs-CZ" sz="1800" dirty="0" smtClean="0"/>
              <a:t>bez tepelné výměny s okolím </a:t>
            </a:r>
            <a:r>
              <a:rPr lang="cs-CZ" sz="1800" dirty="0"/>
              <a:t>( </a:t>
            </a:r>
            <a:r>
              <a:rPr lang="cs-CZ" sz="1800" dirty="0" smtClean="0"/>
              <a:t>Q </a:t>
            </a:r>
            <a:r>
              <a:rPr lang="cs-CZ" sz="1800" dirty="0"/>
              <a:t>= </a:t>
            </a:r>
            <a:r>
              <a:rPr lang="cs-CZ" sz="1800" dirty="0" smtClean="0"/>
              <a:t>0)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22694" y="2718158"/>
            <a:ext cx="8126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87D"/>
                </a:solidFill>
                <a:latin typeface="+mn-lt"/>
              </a:rPr>
              <a:t>V technické praxi </a:t>
            </a:r>
            <a:r>
              <a:rPr lang="cs-CZ" sz="1800" dirty="0">
                <a:latin typeface="+mn-lt"/>
              </a:rPr>
              <a:t>se dosáhne </a:t>
            </a:r>
            <a:r>
              <a:rPr lang="cs-CZ" sz="1800" dirty="0">
                <a:solidFill>
                  <a:srgbClr val="00287D"/>
                </a:solidFill>
                <a:latin typeface="+mn-lt"/>
              </a:rPr>
              <a:t>adiabatické komprese </a:t>
            </a:r>
            <a:r>
              <a:rPr lang="cs-CZ" sz="1800" dirty="0">
                <a:latin typeface="+mn-lt"/>
              </a:rPr>
              <a:t>nebo </a:t>
            </a:r>
            <a:r>
              <a:rPr lang="cs-CZ" sz="1800" dirty="0">
                <a:solidFill>
                  <a:srgbClr val="00287D"/>
                </a:solidFill>
                <a:latin typeface="+mn-lt"/>
              </a:rPr>
              <a:t>expanze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zmenšením nebo </a:t>
            </a:r>
            <a:r>
              <a:rPr lang="cs-CZ" sz="1800" dirty="0">
                <a:latin typeface="+mn-lt"/>
              </a:rPr>
              <a:t>zvětšením objemu plynu 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ve velmi krátké době </a:t>
            </a:r>
            <a:r>
              <a:rPr lang="cs-CZ" sz="1800" dirty="0">
                <a:latin typeface="+mn-lt"/>
              </a:rPr>
              <a:t>tak, že plyn během </a:t>
            </a:r>
            <a:r>
              <a:rPr lang="cs-CZ" sz="1800" dirty="0" smtClean="0">
                <a:latin typeface="+mn-lt"/>
              </a:rPr>
              <a:t>této doby </a:t>
            </a:r>
            <a:r>
              <a:rPr lang="cs-CZ" sz="1800" dirty="0">
                <a:latin typeface="+mn-lt"/>
              </a:rPr>
              <a:t>nepřijme ani neodevzdá svému okolí </a:t>
            </a:r>
            <a:r>
              <a:rPr lang="cs-CZ" sz="1800" dirty="0" smtClean="0">
                <a:latin typeface="+mn-lt"/>
              </a:rPr>
              <a:t>teplo.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+mn-lt"/>
              </a:rPr>
              <a:t>Ochlazení </a:t>
            </a:r>
            <a:r>
              <a:rPr lang="cs-CZ" sz="1800" dirty="0">
                <a:latin typeface="+mn-lt"/>
              </a:rPr>
              <a:t>plynu, </a:t>
            </a:r>
            <a:r>
              <a:rPr lang="cs-CZ" sz="1800" dirty="0" smtClean="0">
                <a:latin typeface="+mn-lt"/>
              </a:rPr>
              <a:t>které provází </a:t>
            </a:r>
            <a:r>
              <a:rPr lang="cs-CZ" sz="1800" dirty="0">
                <a:latin typeface="+mn-lt"/>
              </a:rPr>
              <a:t>adiabatickou expanzi, se využívá k získání nízkých teplot. </a:t>
            </a:r>
            <a:endParaRPr lang="cs-CZ" sz="1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+mn-lt"/>
              </a:rPr>
              <a:t>U vznětových </a:t>
            </a:r>
            <a:r>
              <a:rPr lang="cs-CZ" sz="1800" dirty="0">
                <a:latin typeface="+mn-lt"/>
              </a:rPr>
              <a:t>motorů se při adiabatické kompresi vzduchu zvýší jeho teplota </a:t>
            </a:r>
            <a:r>
              <a:rPr lang="cs-CZ" sz="1800" dirty="0" smtClean="0">
                <a:latin typeface="+mn-lt"/>
              </a:rPr>
              <a:t>na zápalnou </a:t>
            </a:r>
            <a:r>
              <a:rPr lang="cs-CZ" sz="1800" dirty="0">
                <a:latin typeface="+mn-lt"/>
              </a:rPr>
              <a:t>teplotu nafty, která po vstříknutí do horkého vzduchu se vznítí.</a:t>
            </a:r>
            <a:endParaRPr lang="cs-CZ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5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Polytropický děj  - </a:t>
            </a:r>
            <a:r>
              <a:rPr lang="cs-CZ" sz="1800" dirty="0" smtClean="0"/>
              <a:t>nemění se tepelná kapacita plynu ( </a:t>
            </a:r>
            <a:r>
              <a:rPr lang="cs-CZ" sz="1800" dirty="0" err="1" smtClean="0"/>
              <a:t>C</a:t>
            </a:r>
            <a:r>
              <a:rPr lang="cs-CZ" sz="1800" baseline="-25000" dirty="0" err="1" smtClean="0">
                <a:latin typeface="Symbol" panose="05050102010706020507" pitchFamily="18" charset="2"/>
              </a:rPr>
              <a:t>n</a:t>
            </a:r>
            <a:r>
              <a:rPr lang="cs-CZ" sz="1800" dirty="0" smtClean="0"/>
              <a:t> </a:t>
            </a:r>
            <a:r>
              <a:rPr lang="cs-CZ" sz="1800" dirty="0"/>
              <a:t>= </a:t>
            </a:r>
            <a:r>
              <a:rPr lang="cs-CZ" sz="1800" dirty="0" err="1" smtClean="0"/>
              <a:t>konst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Polytropi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cký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78566" y="2679652"/>
                <a:ext cx="5870635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6" y="2679652"/>
                <a:ext cx="587063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1800" b="1" i="1" kern="0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1" i="1" kern="0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1800" b="1" i="1" kern="0" dirty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𝒏𝑹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321384"/>
                <a:ext cx="219456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422694" y="4136623"/>
                <a:ext cx="7976044" cy="1223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Times New Roman" panose="02020603050405020304" pitchFamily="18" charset="0"/>
                  </a:rPr>
                  <a:t>kde </a:t>
                </a:r>
                <a:r>
                  <a:rPr lang="cs-CZ" sz="1800" b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cs-CZ" sz="1800" dirty="0" smtClean="0">
                    <a:latin typeface="Symbol" panose="05050102010706020507" pitchFamily="18" charset="2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polytropický koeficient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. </a:t>
                </a:r>
                <a:endParaRPr lang="cs-CZ" sz="1800" dirty="0">
                  <a:latin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 smtClean="0">
                  <a:solidFill>
                    <a:srgbClr val="00287D"/>
                  </a:solidFill>
                  <a:latin typeface="Symbol" panose="05050102010706020507" pitchFamily="18" charset="2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dirty="0" err="1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cs-CZ" sz="1800" baseline="-25000" dirty="0" err="1" smtClean="0">
                    <a:solidFill>
                      <a:srgbClr val="00287D"/>
                    </a:solidFill>
                    <a:latin typeface="+mn-lt"/>
                  </a:rPr>
                  <a:t>m</a:t>
                </a:r>
                <a:r>
                  <a:rPr lang="cs-CZ" sz="1800" baseline="-25000" dirty="0" err="1" smtClean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molární polytropická tepelná kapacita.</a:t>
                </a:r>
                <a:endParaRPr lang="cs-CZ" sz="1800" dirty="0" smtClean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4136623"/>
                <a:ext cx="7976044" cy="1223925"/>
              </a:xfrm>
              <a:prstGeom prst="rect">
                <a:avLst/>
              </a:prstGeom>
              <a:blipFill rotWithShape="0">
                <a:blip r:embed="rId4"/>
                <a:stretch>
                  <a:fillRect l="-611" t="-3500"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07295" y="5505603"/>
                <a:ext cx="568045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V </a:t>
                </a:r>
                <a:r>
                  <a:rPr lang="cs-CZ" sz="1800" dirty="0">
                    <a:latin typeface="+mn-lt"/>
                  </a:rPr>
                  <a:t>p-V </a:t>
                </a:r>
                <a:r>
                  <a:rPr lang="cs-CZ" sz="1800" dirty="0" smtClean="0">
                    <a:latin typeface="+mn-lt"/>
                  </a:rPr>
                  <a:t>diagramu:  </a:t>
                </a:r>
                <a:r>
                  <a:rPr lang="cs-CZ" sz="1800" b="1" dirty="0" smtClean="0">
                    <a:solidFill>
                      <a:srgbClr val="00287D"/>
                    </a:solidFill>
                    <a:latin typeface="+mn-lt"/>
                  </a:rPr>
                  <a:t>polytropa         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(</a:t>
                </a:r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num>
                      <m:den>
                        <m:sSup>
                          <m:sSupPr>
                            <m:ctrlP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cs-CZ" sz="1800" i="1" dirty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5" y="5505603"/>
                <a:ext cx="5680450" cy="491417"/>
              </a:xfrm>
              <a:prstGeom prst="rect">
                <a:avLst/>
              </a:prstGeom>
              <a:blipFill rotWithShape="0">
                <a:blip r:embed="rId5"/>
                <a:stretch>
                  <a:fillRect l="-858" b="-6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988" y="2174516"/>
            <a:ext cx="1110645" cy="5823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37" y="1509478"/>
            <a:ext cx="1298443" cy="5784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209" y="1183722"/>
            <a:ext cx="1376424" cy="308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565" y="4295602"/>
            <a:ext cx="637619" cy="2963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745" y="3894325"/>
            <a:ext cx="2822661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8565" y="3133493"/>
                <a:ext cx="5870635" cy="3877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5" y="3133493"/>
                <a:ext cx="5870635" cy="387735"/>
              </a:xfrm>
              <a:prstGeom prst="rect">
                <a:avLst/>
              </a:prstGeom>
              <a:blipFill rotWithShape="0"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987365" y="3676746"/>
                <a:ext cx="5870635" cy="3970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cs-CZ" sz="1800" b="1" i="1" kern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r>
                        <a:rPr lang="cs-CZ" sz="1800" b="1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sSup>
                        <m:sSupPr>
                          <m:ctrlP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cs-CZ" sz="1800" b="1" i="1" kern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kern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5" y="3676746"/>
                <a:ext cx="5870635" cy="397032"/>
              </a:xfrm>
              <a:prstGeom prst="rect">
                <a:avLst/>
              </a:prstGeom>
              <a:blipFill rotWithShape="0">
                <a:blip r:embed="rId1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Volný tvar 10"/>
          <p:cNvSpPr/>
          <p:nvPr/>
        </p:nvSpPr>
        <p:spPr bwMode="auto">
          <a:xfrm>
            <a:off x="6931152" y="4187952"/>
            <a:ext cx="1684885" cy="1652754"/>
          </a:xfrm>
          <a:custGeom>
            <a:avLst/>
            <a:gdLst>
              <a:gd name="connsiteX0" fmla="*/ 0 w 1684885"/>
              <a:gd name="connsiteY0" fmla="*/ 0 h 1652754"/>
              <a:gd name="connsiteX1" fmla="*/ 356616 w 1684885"/>
              <a:gd name="connsiteY1" fmla="*/ 1088136 h 1652754"/>
              <a:gd name="connsiteX2" fmla="*/ 1600200 w 1684885"/>
              <a:gd name="connsiteY2" fmla="*/ 1618488 h 1652754"/>
              <a:gd name="connsiteX3" fmla="*/ 1572768 w 1684885"/>
              <a:gd name="connsiteY3" fmla="*/ 1600200 h 1652754"/>
              <a:gd name="connsiteX4" fmla="*/ 1563624 w 1684885"/>
              <a:gd name="connsiteY4" fmla="*/ 1600200 h 16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885" h="1652754">
                <a:moveTo>
                  <a:pt x="0" y="0"/>
                </a:moveTo>
                <a:cubicBezTo>
                  <a:pt x="44958" y="409194"/>
                  <a:pt x="89916" y="818388"/>
                  <a:pt x="356616" y="1088136"/>
                </a:cubicBezTo>
                <a:cubicBezTo>
                  <a:pt x="623316" y="1357884"/>
                  <a:pt x="1397508" y="1533144"/>
                  <a:pt x="1600200" y="1618488"/>
                </a:cubicBezTo>
                <a:cubicBezTo>
                  <a:pt x="1802892" y="1703832"/>
                  <a:pt x="1578864" y="1603248"/>
                  <a:pt x="1572768" y="1600200"/>
                </a:cubicBezTo>
                <a:cubicBezTo>
                  <a:pt x="1566672" y="1597152"/>
                  <a:pt x="1580388" y="1638300"/>
                  <a:pt x="1563624" y="1600200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Plynná 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Mezi </a:t>
            </a:r>
            <a:r>
              <a:rPr lang="cs-CZ" sz="1800" dirty="0"/>
              <a:t>jednotlivými srážkami se molekuly plynu pohybují přibližně rovnoměrně přímočaře. </a:t>
            </a:r>
            <a:endParaRPr lang="cs-CZ" sz="1800" dirty="0" smtClean="0"/>
          </a:p>
          <a:p>
            <a:r>
              <a:rPr lang="cs-CZ" sz="1800" dirty="0" smtClean="0"/>
              <a:t>Čím </a:t>
            </a:r>
            <a:r>
              <a:rPr lang="cs-CZ" sz="1800" dirty="0"/>
              <a:t>je vyšší teplota plynu, tím je větší střední rychlost molekul </a:t>
            </a:r>
            <a:r>
              <a:rPr lang="cs-CZ" sz="1800" dirty="0" smtClean="0"/>
              <a:t>plynu.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EB538AE-358C-4C64-A031-1F4C061C89A0}"/>
              </a:ext>
            </a:extLst>
          </p:cNvPr>
          <p:cNvSpPr/>
          <p:nvPr/>
        </p:nvSpPr>
        <p:spPr>
          <a:xfrm>
            <a:off x="401759" y="3766482"/>
            <a:ext cx="819015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+mn-lt"/>
              </a:rPr>
              <a:t>Absolutní hodnota </a:t>
            </a:r>
            <a:r>
              <a:rPr lang="cs-CZ" sz="1800" b="1" dirty="0">
                <a:latin typeface="+mn-lt"/>
              </a:rPr>
              <a:t>celkové potenciální energie soustavy molekul plynu vždy značně menší </a:t>
            </a:r>
            <a:r>
              <a:rPr lang="cs-CZ" sz="1800" b="1" dirty="0" smtClean="0">
                <a:latin typeface="+mn-lt"/>
              </a:rPr>
              <a:t>než celková </a:t>
            </a:r>
            <a:r>
              <a:rPr lang="cs-CZ" sz="1800" b="1" dirty="0">
                <a:latin typeface="+mn-lt"/>
              </a:rPr>
              <a:t>kinetická energie těchto molekul.</a:t>
            </a:r>
          </a:p>
        </p:txBody>
      </p:sp>
    </p:spTree>
    <p:extLst>
      <p:ext uri="{BB962C8B-B14F-4D97-AF65-F5344CB8AC3E}">
        <p14:creationId xmlns:p14="http://schemas.microsoft.com/office/powerpoint/2010/main" val="28222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Kruhový děj  - </a:t>
            </a:r>
            <a:r>
              <a:rPr lang="cs-CZ" sz="1800" dirty="0"/>
              <a:t>Termodynamický děj, při kterém je </a:t>
            </a:r>
            <a:r>
              <a:rPr lang="cs-CZ" sz="1800" dirty="0">
                <a:solidFill>
                  <a:srgbClr val="00287D"/>
                </a:solidFill>
              </a:rPr>
              <a:t>konečný stav </a:t>
            </a:r>
            <a:r>
              <a:rPr lang="cs-CZ" sz="1800" dirty="0"/>
              <a:t>soustavy </a:t>
            </a:r>
            <a:r>
              <a:rPr lang="cs-CZ" sz="1800" dirty="0" smtClean="0"/>
              <a:t>totožný s </a:t>
            </a:r>
            <a:r>
              <a:rPr lang="cs-CZ" sz="1800" dirty="0">
                <a:solidFill>
                  <a:srgbClr val="00287D"/>
                </a:solidFill>
              </a:rPr>
              <a:t>počátečním </a:t>
            </a:r>
            <a:r>
              <a:rPr lang="cs-CZ" sz="1800" dirty="0" smtClean="0">
                <a:solidFill>
                  <a:srgbClr val="00287D"/>
                </a:solidFill>
              </a:rPr>
              <a:t>stavem </a:t>
            </a:r>
            <a:r>
              <a:rPr lang="cs-CZ" sz="1800" dirty="0"/>
              <a:t>(tj. se stejnou vnitřní </a:t>
            </a:r>
            <a:r>
              <a:rPr lang="cs-CZ" sz="1800" dirty="0" smtClean="0"/>
              <a:t>energií </a:t>
            </a:r>
            <a:r>
              <a:rPr lang="cs-CZ" sz="1800" kern="12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i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=0</a:t>
            </a:r>
            <a:r>
              <a:rPr lang="cs-CZ" sz="1800" dirty="0" smtClean="0"/>
              <a:t>).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Grafickým znázorněním kruhového děje ve stavovém diagramu ( p-V, V-T, p-T ) je </a:t>
            </a:r>
            <a:r>
              <a:rPr lang="cs-CZ" sz="1800" dirty="0" smtClean="0"/>
              <a:t>vždy </a:t>
            </a:r>
            <a:r>
              <a:rPr lang="cs-CZ" sz="1800" dirty="0" smtClean="0">
                <a:solidFill>
                  <a:srgbClr val="C00000"/>
                </a:solidFill>
              </a:rPr>
              <a:t>uzavřená</a:t>
            </a:r>
            <a:r>
              <a:rPr lang="cs-CZ" sz="1800" dirty="0" smtClean="0"/>
              <a:t> křivka.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Práce A je </a:t>
            </a:r>
            <a:r>
              <a:rPr lang="cs-CZ" sz="1800" dirty="0" smtClean="0"/>
              <a:t>dána obsahem </a:t>
            </a:r>
            <a:r>
              <a:rPr lang="cs-CZ" sz="1800" dirty="0"/>
              <a:t>plochy uvnitř uzavřené </a:t>
            </a:r>
            <a:r>
              <a:rPr lang="cs-CZ" sz="1800" dirty="0" smtClean="0"/>
              <a:t>křivky</a:t>
            </a:r>
          </a:p>
          <a:p>
            <a:pPr marL="0" indent="0">
              <a:buNone/>
            </a:pPr>
            <a:r>
              <a:rPr lang="cs-CZ" sz="1800" dirty="0" smtClean="0"/>
              <a:t>znázorňující </a:t>
            </a:r>
            <a:r>
              <a:rPr lang="cs-CZ" sz="1800" dirty="0"/>
              <a:t>kruhový děj </a:t>
            </a:r>
            <a:r>
              <a:rPr lang="cs-CZ" sz="1800" dirty="0" smtClean="0"/>
              <a:t>.</a:t>
            </a:r>
          </a:p>
          <a:p>
            <a:pPr marL="0" lvl="0" indent="0">
              <a:buNone/>
            </a:pPr>
            <a:r>
              <a:rPr lang="pt-BR" sz="1800" b="1" i="1" dirty="0">
                <a:latin typeface="Times New Roman" panose="02020603050405020304" pitchFamily="18" charset="0"/>
              </a:rPr>
              <a:t>A </a:t>
            </a:r>
            <a:r>
              <a:rPr lang="pt-BR" sz="1800" b="1" i="1" dirty="0">
                <a:latin typeface="Symbol" panose="05050102010706020507" pitchFamily="18" charset="2"/>
              </a:rPr>
              <a:t>= </a:t>
            </a:r>
            <a:r>
              <a:rPr lang="pt-BR" sz="1800" b="1" i="1" dirty="0" smtClean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 smtClean="0">
                <a:latin typeface="Times New Roman" panose="02020603050405020304" pitchFamily="18" charset="0"/>
              </a:rPr>
              <a:t>1</a:t>
            </a:r>
            <a:r>
              <a:rPr lang="pt-BR" sz="1800" b="1" i="1" dirty="0" smtClean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Symbol" panose="05050102010706020507" pitchFamily="18" charset="2"/>
              </a:rPr>
              <a:t>+ </a:t>
            </a:r>
            <a:r>
              <a:rPr lang="pt-BR" sz="1800" b="1" i="1" dirty="0" smtClean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 smtClean="0">
                <a:latin typeface="Times New Roman" panose="02020603050405020304" pitchFamily="18" charset="0"/>
              </a:rPr>
              <a:t>2</a:t>
            </a:r>
            <a:r>
              <a:rPr lang="pt-BR" sz="1800" b="1" i="1" dirty="0" smtClean="0"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latin typeface="Times New Roman" panose="02020603050405020304" pitchFamily="18" charset="0"/>
              </a:rPr>
              <a:t>, kde </a:t>
            </a:r>
            <a:r>
              <a:rPr lang="pt-BR" sz="1800" b="1" i="1" dirty="0" smtClean="0">
                <a:latin typeface="Times New Roman" panose="02020603050405020304" pitchFamily="18" charset="0"/>
              </a:rPr>
              <a:t> </a:t>
            </a:r>
            <a:r>
              <a:rPr lang="pt-BR" sz="800" b="1" i="1" dirty="0" smtClean="0">
                <a:latin typeface="Times New Roman" panose="02020603050405020304" pitchFamily="18" charset="0"/>
              </a:rPr>
              <a:t> </a:t>
            </a:r>
            <a:r>
              <a:rPr lang="pt-BR" sz="1800" b="1" i="1" dirty="0" smtClean="0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 smtClean="0">
                <a:latin typeface="Times New Roman" panose="02020603050405020304" pitchFamily="18" charset="0"/>
              </a:rPr>
              <a:t>1</a:t>
            </a:r>
            <a:r>
              <a:rPr lang="pt-BR" sz="1800" b="1" i="1" dirty="0" smtClean="0">
                <a:latin typeface="Times New Roman" panose="02020603050405020304" pitchFamily="18" charset="0"/>
              </a:rPr>
              <a:t> </a:t>
            </a:r>
            <a:r>
              <a:rPr lang="pt-BR" sz="1800" b="1" i="1" dirty="0" smtClean="0">
                <a:latin typeface="Symbol" panose="05050102010706020507" pitchFamily="18" charset="2"/>
              </a:rPr>
              <a:t>&gt;</a:t>
            </a:r>
            <a:r>
              <a:rPr lang="pt-BR" sz="1800" b="1" i="1" dirty="0" smtClean="0">
                <a:latin typeface="Times New Roman" panose="02020603050405020304" pitchFamily="18" charset="0"/>
              </a:rPr>
              <a:t> 0</a:t>
            </a:r>
            <a:r>
              <a:rPr lang="cs-CZ" sz="1800" b="1" i="1" dirty="0" smtClean="0">
                <a:latin typeface="Times New Roman" panose="02020603050405020304" pitchFamily="18" charset="0"/>
              </a:rPr>
              <a:t>  a  </a:t>
            </a:r>
            <a:r>
              <a:rPr lang="pt-BR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&lt;</a:t>
            </a:r>
            <a:r>
              <a:rPr lang="pt-BR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  <a:r>
              <a:rPr lang="cs-CZ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cs-CZ" sz="1800" b="1" i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sz="1800" b="1" i="1" kern="1200" dirty="0">
                <a:solidFill>
                  <a:srgbClr val="000000"/>
                </a:solidFill>
                <a:latin typeface="Symbol" panose="05050102010706020507" pitchFamily="18" charset="2"/>
              </a:rPr>
              <a:t>=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pt-BR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kern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= -D</a:t>
            </a:r>
            <a:r>
              <a:rPr lang="cs-CZ" sz="1800" b="1" i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cs-CZ" sz="1800" b="1" i="1" kern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 = </a:t>
            </a:r>
            <a:r>
              <a:rPr lang="cs-CZ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1" dirty="0">
                <a:solidFill>
                  <a:srgbClr val="000000"/>
                </a:solidFill>
                <a:latin typeface="Symbol" panose="05050102010706020507" pitchFamily="18" charset="2"/>
              </a:rPr>
              <a:t>+ </a:t>
            </a:r>
            <a:r>
              <a:rPr lang="cs-CZ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b="1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         </a:t>
            </a:r>
            <a:r>
              <a:rPr lang="cs-CZ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1.VT</a:t>
            </a:r>
          </a:p>
          <a:p>
            <a:pPr marL="0" lvl="0" indent="0">
              <a:buNone/>
            </a:pPr>
            <a:endParaRPr lang="cs-CZ" sz="18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kde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dodané teplo plynu 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&gt;0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odebrané teplo 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cs-CZ" sz="1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&lt;0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kde 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 (plyn pracuje = koná práci, objem se zvětšuje)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</a:t>
            </a:r>
            <a:r>
              <a:rPr lang="cs-CZ" sz="1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&lt;</a:t>
            </a:r>
            <a:r>
              <a:rPr lang="cs-CZ" sz="1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 (objem se zmenšuje).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58" y="297307"/>
            <a:ext cx="1376424" cy="308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45" y="3121119"/>
            <a:ext cx="2440038" cy="2039563"/>
          </a:xfrm>
          <a:prstGeom prst="rect">
            <a:avLst/>
          </a:prstGeom>
        </p:spPr>
      </p:pic>
      <p:sp>
        <p:nvSpPr>
          <p:cNvPr id="19" name="Šipka doprava 18"/>
          <p:cNvSpPr/>
          <p:nvPr/>
        </p:nvSpPr>
        <p:spPr bwMode="auto">
          <a:xfrm rot="9216349">
            <a:off x="2083889" y="3583278"/>
            <a:ext cx="4609226" cy="481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10800000">
            <a:off x="4014216" y="4653399"/>
            <a:ext cx="538690" cy="1197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Těleso, od kterého plyn (pracovní látka)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přijme</a:t>
                </a:r>
                <a:r>
                  <a:rPr lang="cs-CZ" sz="1800" dirty="0"/>
                  <a:t> během jednoho cyklu kruhového děje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 smtClean="0"/>
                  <a:t>, nazýváme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ohřívač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/>
                  <a:t>a </a:t>
                </a:r>
                <a:r>
                  <a:rPr lang="cs-CZ" sz="1800" dirty="0"/>
                  <a:t>těleso, kterému </a:t>
                </a:r>
                <a:r>
                  <a:rPr lang="cs-CZ" sz="1800" dirty="0">
                    <a:solidFill>
                      <a:srgbClr val="C00000"/>
                    </a:solidFill>
                  </a:rPr>
                  <a:t>předá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cs-CZ" sz="1800" dirty="0"/>
                  <a:t>, nazýváme </a:t>
                </a:r>
                <a:r>
                  <a:rPr lang="cs-CZ" sz="1800" dirty="0">
                    <a:solidFill>
                      <a:srgbClr val="C00000"/>
                    </a:solidFill>
                  </a:rPr>
                  <a:t>chladič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Z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tepla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odebraného ohřívači se jen část tepla </a:t>
                </a:r>
                <a:r>
                  <a:rPr lang="cs-CZ" sz="1800" dirty="0" smtClean="0"/>
                  <a:t>využije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ke </a:t>
                </a:r>
                <a:r>
                  <a:rPr lang="cs-CZ" sz="1800" dirty="0"/>
                  <a:t>konání práce A. Zbývající </a:t>
                </a:r>
                <a:r>
                  <a:rPr lang="cs-CZ" sz="1800" dirty="0" smtClean="0"/>
                  <a:t>část (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teplo Q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) odevzdá </a:t>
                </a: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plyn </a:t>
                </a:r>
                <a:r>
                  <a:rPr lang="cs-CZ" sz="1800" dirty="0"/>
                  <a:t>chladiči. 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Účinnost</a:t>
                </a:r>
                <a:r>
                  <a:rPr lang="cs-CZ" sz="1800" dirty="0" smtClean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cs-CZ" sz="1800" dirty="0"/>
                  <a:t> libovolného kruhového děje je určena vztahem.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 smtClean="0">
                  <a:solidFill>
                    <a:srgbClr val="00287D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Účinnost </a:t>
                </a:r>
                <a:r>
                  <a:rPr lang="cs-CZ" sz="1800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vždy menší než 1 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(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Q</a:t>
                </a:r>
                <a:r>
                  <a:rPr lang="cs-CZ" sz="1800" i="1" baseline="-25000" dirty="0" smtClean="0">
                    <a:latin typeface="Times New Roman" panose="02020603050405020304" pitchFamily="18" charset="0"/>
                  </a:rPr>
                  <a:t>1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&gt; </a:t>
                </a:r>
                <a:r>
                  <a:rPr lang="cs-CZ" sz="1800" dirty="0" smtClean="0">
                    <a:latin typeface="Symbol" panose="05050102010706020507" pitchFamily="18" charset="2"/>
                  </a:rPr>
                  <a:t>0; </a:t>
                </a:r>
                <a:r>
                  <a:rPr lang="cs-CZ" sz="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Q</a:t>
                </a:r>
                <a:r>
                  <a:rPr lang="cs-CZ" sz="1800" i="1" baseline="-25000" dirty="0" smtClean="0">
                    <a:latin typeface="Times New Roman" panose="02020603050405020304" pitchFamily="18" charset="0"/>
                  </a:rPr>
                  <a:t>2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&lt; </a:t>
                </a:r>
                <a:r>
                  <a:rPr lang="cs-CZ" sz="1800" dirty="0" smtClean="0">
                    <a:latin typeface="Symbol" panose="05050102010706020507" pitchFamily="18" charset="2"/>
                  </a:rPr>
                  <a:t>0</a:t>
                </a:r>
                <a:r>
                  <a:rPr lang="cs-CZ" sz="1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).</a:t>
                </a:r>
                <a:endParaRPr lang="cs-CZ" sz="1800" b="1" dirty="0"/>
              </a:p>
              <a:p>
                <a:pPr marL="400050" lvl="1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  <a:blipFill rotWithShape="0">
                <a:blip r:embed="rId2"/>
                <a:stretch>
                  <a:fillRect l="-1811" t="-13000" r="-2189" b="-59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7" y="290493"/>
            <a:ext cx="1110645" cy="58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45" y="2868802"/>
            <a:ext cx="2440038" cy="20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Carnotův cyklus </a:t>
                </a:r>
                <a:r>
                  <a:rPr lang="cs-CZ" sz="1800" dirty="0" smtClean="0"/>
                  <a:t>- 2 izotermy a 2 adiabaty</a:t>
                </a:r>
              </a:p>
              <a:p>
                <a:r>
                  <a:rPr lang="cs-CZ" sz="1400" dirty="0"/>
                  <a:t>1. izotermická </a:t>
                </a:r>
                <a:r>
                  <a:rPr lang="cs-CZ" sz="1400" dirty="0" smtClean="0"/>
                  <a:t>expanze (</a:t>
                </a:r>
                <a:r>
                  <a:rPr lang="cs-CZ" sz="1400" dirty="0"/>
                  <a:t>křivka AB</a:t>
                </a:r>
                <a:r>
                  <a:rPr lang="cs-CZ" sz="1400" dirty="0" smtClean="0"/>
                  <a:t>)</a:t>
                </a:r>
              </a:p>
              <a:p>
                <a:endParaRPr lang="cs-CZ" sz="1400" dirty="0" smtClean="0"/>
              </a:p>
              <a:p>
                <a:endParaRPr lang="cs-CZ" sz="1400" dirty="0" smtClean="0"/>
              </a:p>
              <a:p>
                <a:r>
                  <a:rPr lang="cs-CZ" sz="1400" dirty="0" smtClean="0"/>
                  <a:t>2</a:t>
                </a:r>
                <a:r>
                  <a:rPr lang="cs-CZ" sz="1400" dirty="0"/>
                  <a:t>. adiabatická expanze (křivka BC</a:t>
                </a:r>
                <a:r>
                  <a:rPr lang="cs-CZ" sz="1400" dirty="0" smtClean="0"/>
                  <a:t>)</a:t>
                </a:r>
              </a:p>
              <a:p>
                <a:endParaRPr lang="cs-CZ" sz="1400" dirty="0" smtClean="0"/>
              </a:p>
              <a:p>
                <a:r>
                  <a:rPr lang="cs-CZ" sz="1400" dirty="0" smtClean="0"/>
                  <a:t>3</a:t>
                </a:r>
                <a:r>
                  <a:rPr lang="cs-CZ" sz="1400" dirty="0"/>
                  <a:t>. izotermická komprese (křivka CD</a:t>
                </a:r>
                <a:r>
                  <a:rPr lang="cs-CZ" sz="1400" dirty="0" smtClean="0"/>
                  <a:t>)</a:t>
                </a:r>
              </a:p>
              <a:p>
                <a:endParaRPr lang="cs-CZ" sz="1400" dirty="0" smtClean="0"/>
              </a:p>
              <a:p>
                <a:endParaRPr lang="cs-CZ" sz="1400" dirty="0" smtClean="0"/>
              </a:p>
              <a:p>
                <a:r>
                  <a:rPr lang="cs-CZ" sz="1400" dirty="0" smtClean="0"/>
                  <a:t>4. adiabatická </a:t>
                </a:r>
                <a:r>
                  <a:rPr lang="cs-CZ" sz="1400" dirty="0"/>
                  <a:t>komprese (křivka DA) </a:t>
                </a:r>
                <a:endParaRPr lang="cs-CZ" sz="1400" dirty="0" smtClean="0"/>
              </a:p>
              <a:p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r>
                  <a:rPr lang="cs-CZ" sz="1800" dirty="0" smtClean="0">
                    <a:solidFill>
                      <a:srgbClr val="00287D"/>
                    </a:solidFill>
                  </a:rPr>
                  <a:t>Kruhový děj: </a:t>
                </a:r>
                <a:r>
                  <a:rPr lang="cs-CZ" sz="1800" kern="12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cs-CZ" sz="18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 =</a:t>
                </a:r>
                <a:r>
                  <a:rPr lang="cs-CZ" sz="18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 	      A= Q</a:t>
                </a:r>
                <a:r>
                  <a:rPr lang="cs-CZ" sz="1800" i="1" kern="12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cs-CZ" sz="18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cs-CZ" sz="18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cs-CZ" sz="18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+Q</a:t>
                </a:r>
                <a:r>
                  <a:rPr lang="cs-CZ" sz="1800" i="1" kern="12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cs-CZ" sz="1800" baseline="-25000" dirty="0">
                  <a:solidFill>
                    <a:srgbClr val="00287D"/>
                  </a:solidFill>
                </a:endParaRPr>
              </a:p>
              <a:p>
                <a:r>
                  <a:rPr lang="cs-CZ" sz="1800" dirty="0" smtClean="0">
                    <a:solidFill>
                      <a:srgbClr val="00287D"/>
                    </a:solidFill>
                  </a:rPr>
                  <a:t>Ohřívač T</a:t>
                </a:r>
                <a:r>
                  <a:rPr lang="cs-CZ" sz="1800" baseline="-25000" dirty="0" smtClean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   - </a:t>
                </a:r>
                <a:r>
                  <a:rPr lang="cs-CZ" sz="1800" dirty="0" smtClean="0">
                    <a:solidFill>
                      <a:srgbClr val="C00000"/>
                    </a:solidFill>
                  </a:rPr>
                  <a:t>Chladič  T</a:t>
                </a:r>
                <a:r>
                  <a:rPr lang="cs-CZ" sz="18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cs-CZ" sz="1800" dirty="0" smtClean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Účinnost</a:t>
                </a:r>
                <a:r>
                  <a:rPr lang="cs-CZ" sz="1800" dirty="0" smtClean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cs-CZ" sz="1800" dirty="0"/>
                  <a:t> </a:t>
                </a:r>
                <a:r>
                  <a:rPr lang="cs-CZ" sz="1800" dirty="0" err="1" smtClean="0"/>
                  <a:t>Carnotova</a:t>
                </a:r>
                <a:r>
                  <a:rPr lang="cs-CZ" sz="1800" dirty="0" smtClean="0"/>
                  <a:t> cyklu: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sub>
                        </m:s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cs-CZ" sz="1800" b="1" dirty="0" smtClean="0">
                  <a:solidFill>
                    <a:srgbClr val="00287D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cs-CZ" sz="1800" b="1" dirty="0" smtClean="0">
                    <a:solidFill>
                      <a:srgbClr val="C00000"/>
                    </a:solidFill>
                  </a:rPr>
                  <a:t>Závisí jen na teplotě ohřívače a chladiče.</a:t>
                </a:r>
                <a:endParaRPr lang="cs-CZ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606615"/>
              </a:xfrm>
              <a:blipFill rotWithShape="0">
                <a:blip r:embed="rId2"/>
                <a:stretch>
                  <a:fillRect l="-1811" t="-13000" b="-647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7" y="290493"/>
            <a:ext cx="1110645" cy="582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292" y="1664208"/>
            <a:ext cx="3245040" cy="2655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81" y="2624327"/>
            <a:ext cx="1949315" cy="4708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81" y="3356986"/>
            <a:ext cx="539313" cy="2442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81" y="3835631"/>
            <a:ext cx="1986241" cy="45137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99" y="4630312"/>
            <a:ext cx="575858" cy="294496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 bwMode="auto">
          <a:xfrm>
            <a:off x="2990088" y="5069226"/>
            <a:ext cx="493776" cy="1432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Z </a:t>
            </a:r>
            <a:r>
              <a:rPr lang="cs-CZ" sz="1800" dirty="0">
                <a:solidFill>
                  <a:srgbClr val="C00000"/>
                </a:solidFill>
              </a:rPr>
              <a:t>tepla přijatého od ohřívače lze jen část </a:t>
            </a:r>
            <a:r>
              <a:rPr lang="cs-CZ" sz="1800" dirty="0" smtClean="0">
                <a:solidFill>
                  <a:srgbClr val="C00000"/>
                </a:solidFill>
              </a:rPr>
              <a:t>využít ke konání práce.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Zbytek </a:t>
            </a:r>
            <a:r>
              <a:rPr lang="cs-CZ" sz="1800" dirty="0">
                <a:solidFill>
                  <a:srgbClr val="C00000"/>
                </a:solidFill>
              </a:rPr>
              <a:t>odevzdává pracovní látka </a:t>
            </a:r>
            <a:r>
              <a:rPr lang="cs-CZ" sz="1800" dirty="0" smtClean="0">
                <a:solidFill>
                  <a:srgbClr val="C00000"/>
                </a:solidFill>
              </a:rPr>
              <a:t>chladiči.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87D"/>
                </a:solidFill>
              </a:rPr>
              <a:t>Druhý </a:t>
            </a:r>
            <a:r>
              <a:rPr lang="cs-CZ" sz="1800" dirty="0">
                <a:solidFill>
                  <a:srgbClr val="00287D"/>
                </a:solidFill>
              </a:rPr>
              <a:t>termodynamický </a:t>
            </a:r>
            <a:r>
              <a:rPr lang="cs-CZ" sz="1800" dirty="0" smtClean="0">
                <a:solidFill>
                  <a:srgbClr val="00287D"/>
                </a:solidFill>
              </a:rPr>
              <a:t>zákon (2.VT):  (</a:t>
            </a:r>
            <a:r>
              <a:rPr lang="cs-CZ" sz="1800" strike="sngStrike" dirty="0" smtClean="0">
                <a:solidFill>
                  <a:srgbClr val="00287D"/>
                </a:solidFill>
              </a:rPr>
              <a:t>Perpetuum mobile 2. druhu</a:t>
            </a:r>
            <a:r>
              <a:rPr lang="cs-CZ" sz="1800" dirty="0" smtClean="0">
                <a:solidFill>
                  <a:srgbClr val="00287D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00287D"/>
              </a:solidFill>
            </a:endParaRPr>
          </a:p>
          <a:p>
            <a:endParaRPr lang="cs-CZ" sz="1800" dirty="0" smtClean="0">
              <a:solidFill>
                <a:srgbClr val="00287D"/>
              </a:solidFill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Kruhový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ideálním plynem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800" dirty="0" smtClean="0">
                <a:solidFill>
                  <a:schemeClr val="tx1"/>
                </a:solidFill>
                <a:latin typeface="+mn-lt"/>
              </a:rPr>
              <a:t>Planck  -  </a:t>
            </a:r>
            <a:r>
              <a:rPr lang="cs-CZ" altLang="cs-CZ" sz="1800" dirty="0" err="1" smtClean="0">
                <a:solidFill>
                  <a:schemeClr val="tx1"/>
                </a:solidFill>
                <a:latin typeface="+mn-lt"/>
              </a:rPr>
              <a:t>Clausius</a:t>
            </a:r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3070413"/>
                <a:ext cx="7838883" cy="63998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Nen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mo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ž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é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sestrojit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periodicky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pracuj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c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tepeln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ý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stroj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,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kter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ý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by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jen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ř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ij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mal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teplo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od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ur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it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é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ho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ě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lesa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(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oh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ří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e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)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vykon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val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trvale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stejn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ě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velkou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pr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ci</m:t>
                      </m:r>
                      <m:r>
                        <m:rPr>
                          <m:nor/>
                        </m:rPr>
                        <a:rPr lang="cs-CZ" sz="1800" kern="0" dirty="0">
                          <a:solidFill>
                            <a:srgbClr val="00287D"/>
                          </a:solidFill>
                          <a:latin typeface="Arial"/>
                        </a:rPr>
                        <m:t>.</m:t>
                      </m:r>
                    </m:oMath>
                  </m:oMathPara>
                </a14:m>
                <a:endParaRPr lang="cs-CZ" sz="1800" kern="0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3070413"/>
                <a:ext cx="7838883" cy="639983"/>
              </a:xfrm>
              <a:prstGeom prst="rect">
                <a:avLst/>
              </a:prstGeom>
              <a:blipFill rotWithShape="0">
                <a:blip r:embed="rId3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3831063"/>
            <a:ext cx="3132108" cy="22966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48" y="3831063"/>
            <a:ext cx="3339982" cy="1462771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 bwMode="auto">
          <a:xfrm>
            <a:off x="996696" y="3831063"/>
            <a:ext cx="3556210" cy="1462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H="1">
            <a:off x="1089048" y="3831063"/>
            <a:ext cx="3339982" cy="1462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09589" y="5608416"/>
                <a:ext cx="4652962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 smtClean="0">
                    <a:solidFill>
                      <a:srgbClr val="00287D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ř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i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tepeln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é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v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ý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m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teplej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ší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leso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nem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ůž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e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p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ř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ij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í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mat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teplo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od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t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lesa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 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studen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ě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j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ší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ho</m:t>
                    </m:r>
                    <m:r>
                      <m:rPr>
                        <m:nor/>
                      </m:rPr>
                      <a:rPr lang="cs-CZ" sz="1800" kern="0" dirty="0">
                        <a:solidFill>
                          <a:srgbClr val="00287D"/>
                        </a:solidFill>
                        <a:latin typeface="Arial"/>
                      </a:rPr>
                      <m:t>.</m:t>
                    </m:r>
                  </m:oMath>
                </a14:m>
                <a:endParaRPr lang="cs-CZ" sz="1800" kern="0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5608416"/>
                <a:ext cx="465296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80" t="-4717" b="-8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Přenos vnitřní </a:t>
            </a:r>
            <a:r>
              <a:rPr lang="cs-CZ" sz="1800" dirty="0" smtClean="0">
                <a:solidFill>
                  <a:srgbClr val="C00000"/>
                </a:solidFill>
              </a:rPr>
              <a:t>energie </a:t>
            </a:r>
            <a:r>
              <a:rPr lang="cs-CZ" sz="1800" dirty="0" smtClean="0">
                <a:solidFill>
                  <a:srgbClr val="00287D"/>
                </a:solidFill>
              </a:rPr>
              <a:t>(=přenos tepla)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kern="1200" dirty="0"/>
              <a:t>je fyzikální děj, při kterém se část vnitřní energie</a:t>
            </a:r>
          </a:p>
          <a:p>
            <a:pPr marL="0" indent="0">
              <a:buNone/>
            </a:pPr>
            <a:r>
              <a:rPr lang="cs-CZ" sz="1800" kern="1200" dirty="0"/>
              <a:t>tělesa (soustavy, části soustavy) přenáší na jiné těleso (soustavu, část</a:t>
            </a:r>
          </a:p>
          <a:p>
            <a:pPr marL="0" indent="0">
              <a:buNone/>
            </a:pPr>
            <a:r>
              <a:rPr lang="cs-CZ" sz="1800" kern="1200" dirty="0"/>
              <a:t>soustavy</a:t>
            </a:r>
            <a:r>
              <a:rPr lang="cs-CZ" sz="1800" kern="1200" dirty="0" smtClean="0"/>
              <a:t>).</a:t>
            </a:r>
          </a:p>
          <a:p>
            <a:pPr>
              <a:buAutoNum type="alphaLcParenR"/>
            </a:pPr>
            <a:r>
              <a:rPr lang="cs-CZ" sz="1800" kern="1200" dirty="0" smtClean="0"/>
              <a:t>tepelnou </a:t>
            </a:r>
            <a:r>
              <a:rPr lang="cs-CZ" sz="1800" kern="1200" dirty="0"/>
              <a:t>výměnou </a:t>
            </a:r>
            <a:r>
              <a:rPr lang="cs-CZ" sz="1800" kern="1200" dirty="0" smtClean="0"/>
              <a:t>vedením</a:t>
            </a:r>
          </a:p>
          <a:p>
            <a:pPr>
              <a:buAutoNum type="alphaLcParenR"/>
            </a:pPr>
            <a:r>
              <a:rPr lang="cs-CZ" sz="1800" kern="1200" dirty="0" smtClean="0"/>
              <a:t>tepelnou </a:t>
            </a:r>
            <a:r>
              <a:rPr lang="cs-CZ" sz="1800" kern="1200" dirty="0"/>
              <a:t>výměnou </a:t>
            </a:r>
            <a:r>
              <a:rPr lang="cs-CZ" sz="1800" kern="1200" dirty="0" smtClean="0"/>
              <a:t>zářením</a:t>
            </a:r>
          </a:p>
          <a:p>
            <a:pPr>
              <a:buAutoNum type="alphaLcParenR"/>
            </a:pPr>
            <a:r>
              <a:rPr lang="cs-CZ" sz="1800" kern="1200" dirty="0" smtClean="0"/>
              <a:t>prouděním.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287D"/>
              </a:solidFill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19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 smtClean="0">
                <a:solidFill>
                  <a:srgbClr val="00287D"/>
                </a:solidFill>
              </a:rPr>
              <a:t>a) Tepelná výměna vedením</a:t>
            </a:r>
            <a:endParaRPr lang="cs-CZ" sz="1800" b="1" kern="1200" dirty="0">
              <a:solidFill>
                <a:srgbClr val="00287D"/>
              </a:solidFill>
            </a:endParaRP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endParaRPr lang="cs-CZ" sz="1800" dirty="0" smtClean="0">
              <a:solidFill>
                <a:srgbClr val="00287D"/>
              </a:solidFill>
            </a:endParaRPr>
          </a:p>
          <a:p>
            <a:endParaRPr lang="cs-CZ" sz="18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kern="1200" dirty="0"/>
              <a:t>Částice, které mají větší kinetickou energii, předávají část této</a:t>
            </a:r>
          </a:p>
          <a:p>
            <a:pPr marL="0" indent="0">
              <a:buNone/>
            </a:pPr>
            <a:r>
              <a:rPr lang="cs-CZ" sz="1800" kern="1200" dirty="0"/>
              <a:t>energie částicím s menší kinetickou energií. Těleso (resp. soustava</a:t>
            </a:r>
          </a:p>
          <a:p>
            <a:pPr marL="0" indent="0">
              <a:buNone/>
            </a:pPr>
            <a:r>
              <a:rPr lang="cs-CZ" sz="1800" kern="1200" dirty="0"/>
              <a:t>těles), ve kterém probíhá tepelná výměna, zůstává přitom v klidu.</a:t>
            </a:r>
          </a:p>
          <a:p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Jsou-li teploty míst s vyšší a nižší teplotou udržovány neustále na stejných </a:t>
            </a:r>
            <a:r>
              <a:rPr lang="cs-CZ" sz="1800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hodnotách 	 </a:t>
            </a:r>
            <a:r>
              <a:rPr lang="cs-CZ" sz="1800" dirty="0" smtClean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ustálené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(</a:t>
            </a:r>
            <a:r>
              <a:rPr lang="cs-CZ" sz="1800" dirty="0" smtClean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stacionární)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vedení tepla</a:t>
            </a:r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V opačném </a:t>
            </a:r>
            <a:r>
              <a:rPr lang="cs-CZ" sz="1800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případě	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neustálené (nestacionární) </a:t>
            </a:r>
            <a:r>
              <a:rPr lang="cs-CZ" sz="1800" dirty="0" smtClean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vedení tepla</a:t>
            </a:r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 smtClean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14519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Tepeln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á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na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veden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(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veden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tepla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)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lese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nebo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mezi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ce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lesy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jsou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jemn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styku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jemn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áž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kami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čá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stic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tky</m:t>
                    </m:r>
                  </m:oMath>
                </a14:m>
                <a:r>
                  <a:rPr lang="cs-CZ" sz="1800" dirty="0" smtClean="0">
                    <a:latin typeface="+mn-lt"/>
                  </a:rPr>
                  <a:t>.</a:t>
                </a:r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1451936"/>
              </a:xfrm>
              <a:prstGeom prst="rect">
                <a:avLst/>
              </a:prstGeom>
              <a:blipFill rotWithShape="0">
                <a:blip r:embed="rId3"/>
                <a:stretch>
                  <a:fillRect l="-294" b="-5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1938528" y="5705856"/>
            <a:ext cx="329184" cy="1188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 doprava 7"/>
          <p:cNvSpPr/>
          <p:nvPr/>
        </p:nvSpPr>
        <p:spPr bwMode="auto">
          <a:xfrm>
            <a:off x="2697480" y="6035040"/>
            <a:ext cx="502920" cy="1188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 smtClean="0">
                <a:solidFill>
                  <a:srgbClr val="00287D"/>
                </a:solidFill>
              </a:rPr>
              <a:t>a) Tepelná výměna vedením</a:t>
            </a:r>
            <a:endParaRPr lang="cs-CZ" sz="1800" b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kern="1200" dirty="0" smtClean="0"/>
              <a:t>Vlastnost </a:t>
            </a:r>
            <a:r>
              <a:rPr lang="cs-CZ" sz="1800" kern="1200" dirty="0"/>
              <a:t>látky umožňující tepelnou výměnu vedením</a:t>
            </a:r>
          </a:p>
          <a:p>
            <a:pPr marL="0" indent="0">
              <a:buNone/>
            </a:pPr>
            <a:r>
              <a:rPr lang="cs-CZ" sz="1800" kern="1200" dirty="0"/>
              <a:t>nazýváme </a:t>
            </a:r>
            <a:r>
              <a:rPr lang="cs-CZ" sz="1800" b="1" i="1" kern="1200" dirty="0">
                <a:solidFill>
                  <a:srgbClr val="00287D"/>
                </a:solidFill>
              </a:rPr>
              <a:t>tepelná vodivost </a:t>
            </a:r>
            <a:r>
              <a:rPr lang="cs-CZ" sz="1800" kern="1200" dirty="0"/>
              <a:t>a veličinu, která charakterizuje</a:t>
            </a:r>
          </a:p>
          <a:p>
            <a:pPr marL="0" indent="0">
              <a:buNone/>
            </a:pPr>
            <a:r>
              <a:rPr lang="cs-CZ" sz="1800" kern="1200" dirty="0"/>
              <a:t>tepelnou vodivost látky nazýváme 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součinitel tepelné</a:t>
            </a:r>
          </a:p>
          <a:p>
            <a:pPr marL="0" indent="0">
              <a:buNone/>
            </a:pPr>
            <a:r>
              <a:rPr lang="cs-CZ" sz="1800" b="1" i="1" kern="1200" dirty="0" smtClean="0">
                <a:solidFill>
                  <a:srgbClr val="00287D"/>
                </a:solidFill>
              </a:rPr>
              <a:t>vodivosti </a:t>
            </a:r>
            <a:r>
              <a:rPr lang="cs-CZ" sz="1800" b="1" i="1" kern="1200" dirty="0" smtClean="0">
                <a:solidFill>
                  <a:srgbClr val="00287D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dirty="0" smtClean="0">
                <a:latin typeface="Symbol" panose="05050102010706020507" pitchFamily="18" charset="2"/>
              </a:rPr>
              <a:t> </a:t>
            </a:r>
            <a:r>
              <a:rPr lang="cs-CZ" sz="1800" kern="1200" dirty="0"/>
              <a:t>. </a:t>
            </a:r>
            <a:r>
              <a:rPr lang="cs-CZ" sz="1800" kern="1200" dirty="0" smtClean="0"/>
              <a:t> </a:t>
            </a:r>
            <a:r>
              <a:rPr lang="cs-CZ" sz="1800" kern="1200" dirty="0" err="1" smtClean="0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/>
              <a:t>Cu</a:t>
            </a:r>
            <a:r>
              <a:rPr lang="cs-CZ" sz="1800" kern="1200" dirty="0" smtClean="0"/>
              <a:t> </a:t>
            </a:r>
            <a:r>
              <a:rPr lang="cs-CZ" sz="1400" kern="1200" dirty="0"/>
              <a:t>= 400 </a:t>
            </a:r>
            <a:r>
              <a:rPr lang="cs-CZ" sz="1400" kern="1200" dirty="0" smtClean="0"/>
              <a:t>W.m</a:t>
            </a:r>
            <a:r>
              <a:rPr lang="cs-CZ" sz="1400" kern="1200" baseline="30000" dirty="0" smtClean="0"/>
              <a:t>-1</a:t>
            </a:r>
            <a:r>
              <a:rPr lang="cs-CZ" sz="1400" kern="1200" dirty="0" smtClean="0"/>
              <a:t>.K</a:t>
            </a:r>
            <a:r>
              <a:rPr lang="cs-CZ" sz="1400" kern="1200" baseline="30000" dirty="0" smtClean="0"/>
              <a:t>-1</a:t>
            </a:r>
            <a:r>
              <a:rPr lang="cs-CZ" sz="1800" kern="1200" dirty="0" smtClean="0"/>
              <a:t> , </a:t>
            </a:r>
            <a:r>
              <a:rPr lang="cs-CZ" sz="1800" kern="12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>
                <a:solidFill>
                  <a:srgbClr val="000000"/>
                </a:solidFill>
              </a:rPr>
              <a:t>Al</a:t>
            </a:r>
            <a:r>
              <a:rPr lang="cs-CZ" sz="1800" kern="1200" dirty="0" smtClean="0"/>
              <a:t> </a:t>
            </a:r>
            <a:r>
              <a:rPr lang="cs-CZ" sz="1400" kern="1200" dirty="0"/>
              <a:t>= 240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  <a:endParaRPr lang="cs-CZ" sz="1400" kern="1200" baseline="30000" dirty="0" smtClean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Tepelný 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tok </a:t>
            </a:r>
            <a:r>
              <a:rPr lang="cs-CZ" sz="1800" b="1" i="1" kern="1200" dirty="0" smtClean="0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  : </a:t>
            </a:r>
          </a:p>
          <a:p>
            <a:pPr marL="0" indent="0">
              <a:buNone/>
            </a:pPr>
            <a:r>
              <a:rPr lang="cs-CZ" sz="1800" b="1" i="1" kern="1200" dirty="0" smtClean="0">
                <a:solidFill>
                  <a:srgbClr val="00287D"/>
                </a:solidFill>
              </a:rPr>
              <a:t>Hustota tepelného toku </a:t>
            </a:r>
            <a:r>
              <a:rPr lang="cs-CZ" sz="1800" b="1" i="1" kern="1200" dirty="0" smtClean="0">
                <a:solidFill>
                  <a:srgbClr val="00287D"/>
                </a:solidFill>
                <a:latin typeface="Symbol" panose="05050102010706020507" pitchFamily="18" charset="2"/>
              </a:rPr>
              <a:t>j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  </a:t>
            </a:r>
            <a:r>
              <a:rPr lang="cs-CZ" sz="1800" kern="1200" dirty="0" smtClean="0"/>
              <a:t>:</a:t>
            </a:r>
          </a:p>
          <a:p>
            <a:pPr marL="0" indent="0">
              <a:buNone/>
            </a:pPr>
            <a:r>
              <a:rPr lang="cs-CZ" sz="1800" kern="1200" dirty="0" smtClean="0"/>
              <a:t>Při ustáleném </a:t>
            </a:r>
            <a:r>
              <a:rPr lang="cs-CZ" sz="1800" kern="1200" dirty="0"/>
              <a:t>vedení tepla projde </a:t>
            </a:r>
            <a:r>
              <a:rPr lang="cs-CZ" sz="1800" i="1" kern="1200" dirty="0">
                <a:solidFill>
                  <a:srgbClr val="00287D"/>
                </a:solidFill>
              </a:rPr>
              <a:t>plochou </a:t>
            </a:r>
            <a:r>
              <a:rPr lang="cs-CZ" sz="1800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287D"/>
                </a:solidFill>
              </a:rPr>
              <a:t>S </a:t>
            </a:r>
            <a:r>
              <a:rPr lang="cs-CZ" sz="1800" kern="1200" dirty="0" smtClean="0"/>
              <a:t>desky </a:t>
            </a:r>
            <a:r>
              <a:rPr lang="cs-CZ" sz="1800" i="1" kern="1200" dirty="0" smtClean="0">
                <a:solidFill>
                  <a:srgbClr val="00287D"/>
                </a:solidFill>
              </a:rPr>
              <a:t>tloušťky d</a:t>
            </a:r>
          </a:p>
          <a:p>
            <a:pPr marL="0" indent="0">
              <a:buNone/>
            </a:pPr>
            <a:r>
              <a:rPr lang="cs-CZ" sz="1800" kern="1200" dirty="0" smtClean="0"/>
              <a:t>za </a:t>
            </a:r>
            <a:r>
              <a:rPr lang="cs-CZ" sz="1800" i="1" kern="1200" dirty="0">
                <a:solidFill>
                  <a:srgbClr val="00287D"/>
                </a:solidFill>
              </a:rPr>
              <a:t>dobu </a:t>
            </a:r>
            <a:r>
              <a:rPr lang="cs-CZ" sz="1800" i="1" kern="1200" dirty="0" err="1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dirty="0">
                <a:solidFill>
                  <a:srgbClr val="00287D"/>
                </a:solidFill>
              </a:rPr>
              <a:t> </a:t>
            </a:r>
            <a:r>
              <a:rPr lang="cs-CZ" sz="1800" i="1" kern="1200" dirty="0" smtClean="0">
                <a:solidFill>
                  <a:srgbClr val="00287D"/>
                </a:solidFill>
              </a:rPr>
              <a:t>  teplo </a:t>
            </a:r>
            <a:r>
              <a:rPr lang="cs-CZ" sz="1800" i="1" kern="1200" dirty="0">
                <a:solidFill>
                  <a:srgbClr val="00287D"/>
                </a:solidFill>
              </a:rPr>
              <a:t>Q</a:t>
            </a:r>
            <a:r>
              <a:rPr lang="cs-CZ" sz="1800" kern="1200" dirty="0"/>
              <a:t>, které je přímo úměrné teplotnímu spádu</a:t>
            </a:r>
          </a:p>
          <a:p>
            <a:pPr lvl="2"/>
            <a:r>
              <a:rPr lang="cs-CZ" sz="1800" b="1" dirty="0" smtClean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			Fourierův zákon			</a:t>
            </a:r>
          </a:p>
          <a:p>
            <a:pPr marL="400050" lvl="1" indent="0"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6" y="5661061"/>
            <a:ext cx="2186154" cy="587339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 rot="10800000">
            <a:off x="3499344" y="5713828"/>
            <a:ext cx="585216" cy="1674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740" y="4064695"/>
            <a:ext cx="843660" cy="5542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85" y="4352385"/>
            <a:ext cx="1722128" cy="51717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253" y="5644165"/>
            <a:ext cx="1473525" cy="8073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Šipka doprava 15"/>
          <p:cNvSpPr/>
          <p:nvPr/>
        </p:nvSpPr>
        <p:spPr bwMode="auto">
          <a:xfrm>
            <a:off x="5925312" y="5718933"/>
            <a:ext cx="466344" cy="1623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 smtClean="0">
                <a:solidFill>
                  <a:srgbClr val="00287D"/>
                </a:solidFill>
              </a:rPr>
              <a:t>a) Tepelná výměna vedením</a:t>
            </a:r>
            <a:endParaRPr lang="cs-CZ" sz="1800" b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kern="1200" dirty="0" smtClean="0"/>
              <a:t>Vlastnost </a:t>
            </a:r>
            <a:r>
              <a:rPr lang="cs-CZ" sz="1800" kern="1200" dirty="0"/>
              <a:t>látky umožňující tepelnou výměnu vedením</a:t>
            </a:r>
          </a:p>
          <a:p>
            <a:pPr marL="0" indent="0">
              <a:buNone/>
            </a:pPr>
            <a:r>
              <a:rPr lang="cs-CZ" sz="1800" kern="1200" dirty="0"/>
              <a:t>nazýváme </a:t>
            </a:r>
            <a:r>
              <a:rPr lang="cs-CZ" sz="1800" b="1" i="1" kern="1200" dirty="0">
                <a:solidFill>
                  <a:srgbClr val="00287D"/>
                </a:solidFill>
              </a:rPr>
              <a:t>tepelná vodivost </a:t>
            </a:r>
            <a:r>
              <a:rPr lang="cs-CZ" sz="1800" kern="1200" dirty="0"/>
              <a:t>a veličinu, která charakterizuje</a:t>
            </a:r>
          </a:p>
          <a:p>
            <a:pPr marL="0" indent="0">
              <a:buNone/>
            </a:pPr>
            <a:r>
              <a:rPr lang="cs-CZ" sz="1800" kern="1200" dirty="0"/>
              <a:t>tepelnou vodivost látky nazýváme 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součinitel tepelné</a:t>
            </a:r>
          </a:p>
          <a:p>
            <a:pPr marL="0" indent="0">
              <a:buNone/>
            </a:pPr>
            <a:r>
              <a:rPr lang="cs-CZ" sz="1800" b="1" i="1" kern="1200" dirty="0" smtClean="0">
                <a:solidFill>
                  <a:srgbClr val="00287D"/>
                </a:solidFill>
              </a:rPr>
              <a:t>vodivosti </a:t>
            </a:r>
            <a:r>
              <a:rPr lang="cs-CZ" sz="1800" b="1" i="1" kern="1200" dirty="0" smtClean="0">
                <a:solidFill>
                  <a:srgbClr val="00287D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dirty="0" smtClean="0">
                <a:latin typeface="Symbol" panose="05050102010706020507" pitchFamily="18" charset="2"/>
              </a:rPr>
              <a:t> </a:t>
            </a:r>
            <a:r>
              <a:rPr lang="cs-CZ" sz="1800" kern="1200" dirty="0"/>
              <a:t>. </a:t>
            </a:r>
            <a:r>
              <a:rPr lang="cs-CZ" sz="1800" kern="1200" dirty="0" smtClean="0"/>
              <a:t> </a:t>
            </a:r>
            <a:r>
              <a:rPr lang="cs-CZ" sz="1800" kern="1200" dirty="0" err="1" smtClean="0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/>
              <a:t>Cu</a:t>
            </a:r>
            <a:r>
              <a:rPr lang="cs-CZ" sz="1800" kern="1200" dirty="0" smtClean="0"/>
              <a:t> </a:t>
            </a:r>
            <a:r>
              <a:rPr lang="cs-CZ" sz="1400" kern="1200" dirty="0" smtClean="0"/>
              <a:t>= 400 W.m</a:t>
            </a:r>
            <a:r>
              <a:rPr lang="cs-CZ" sz="1400" kern="1200" baseline="30000" dirty="0" smtClean="0"/>
              <a:t>-1</a:t>
            </a:r>
            <a:r>
              <a:rPr lang="cs-CZ" sz="1400" kern="1200" dirty="0" smtClean="0"/>
              <a:t>.K</a:t>
            </a:r>
            <a:r>
              <a:rPr lang="cs-CZ" sz="1400" kern="1200" baseline="30000" dirty="0" smtClean="0"/>
              <a:t>-1</a:t>
            </a:r>
            <a:r>
              <a:rPr lang="cs-CZ" sz="1800" kern="1200" dirty="0" smtClean="0"/>
              <a:t> , </a:t>
            </a:r>
            <a:r>
              <a:rPr lang="cs-CZ" sz="1800" kern="12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>
                <a:solidFill>
                  <a:srgbClr val="000000"/>
                </a:solidFill>
              </a:rPr>
              <a:t>Al</a:t>
            </a:r>
            <a:r>
              <a:rPr lang="cs-CZ" sz="1800" kern="1200" dirty="0" smtClean="0"/>
              <a:t> </a:t>
            </a:r>
            <a:r>
              <a:rPr lang="cs-CZ" sz="1400" kern="1200" dirty="0" smtClean="0"/>
              <a:t>= 240 W.m</a:t>
            </a:r>
            <a:r>
              <a:rPr lang="cs-CZ" sz="1400" kern="1200" baseline="30000" dirty="0" smtClean="0"/>
              <a:t>-1</a:t>
            </a:r>
            <a:r>
              <a:rPr lang="cs-CZ" sz="1400" kern="1200" dirty="0" smtClean="0"/>
              <a:t>.K</a:t>
            </a:r>
            <a:r>
              <a:rPr lang="cs-CZ" sz="1400" kern="1200" baseline="30000" dirty="0" smtClean="0"/>
              <a:t>-1</a:t>
            </a:r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Tepelný 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tok </a:t>
            </a:r>
            <a:r>
              <a:rPr lang="cs-CZ" sz="1800" b="1" i="1" kern="1200" dirty="0" smtClean="0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  : </a:t>
            </a:r>
          </a:p>
          <a:p>
            <a:pPr marL="0" indent="0">
              <a:buNone/>
            </a:pPr>
            <a:r>
              <a:rPr lang="cs-CZ" sz="1800" b="1" i="1" kern="1200" dirty="0" smtClean="0">
                <a:solidFill>
                  <a:srgbClr val="00287D"/>
                </a:solidFill>
              </a:rPr>
              <a:t>Hustota tepelného toku </a:t>
            </a:r>
            <a:r>
              <a:rPr lang="cs-CZ" sz="1800" b="1" i="1" kern="1200" dirty="0" smtClean="0">
                <a:solidFill>
                  <a:srgbClr val="00287D"/>
                </a:solidFill>
                <a:latin typeface="Symbol" panose="05050102010706020507" pitchFamily="18" charset="2"/>
              </a:rPr>
              <a:t>j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  </a:t>
            </a:r>
            <a:r>
              <a:rPr lang="cs-CZ" sz="1800" kern="1200" dirty="0" smtClean="0"/>
              <a:t>:</a:t>
            </a:r>
          </a:p>
          <a:p>
            <a:pPr marL="0" indent="0">
              <a:buNone/>
            </a:pPr>
            <a:r>
              <a:rPr lang="cs-CZ" sz="1800" kern="1200" dirty="0" smtClean="0"/>
              <a:t>Při ustáleném </a:t>
            </a:r>
            <a:r>
              <a:rPr lang="cs-CZ" sz="1800" kern="1200" dirty="0"/>
              <a:t>vedení tepla projde </a:t>
            </a:r>
            <a:r>
              <a:rPr lang="cs-CZ" sz="1800" i="1" kern="1200" dirty="0">
                <a:solidFill>
                  <a:srgbClr val="00287D"/>
                </a:solidFill>
              </a:rPr>
              <a:t>plochou </a:t>
            </a:r>
            <a:r>
              <a:rPr lang="cs-CZ" sz="1800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287D"/>
                </a:solidFill>
              </a:rPr>
              <a:t>S </a:t>
            </a:r>
            <a:r>
              <a:rPr lang="cs-CZ" sz="1800" kern="1200" dirty="0" smtClean="0"/>
              <a:t>desky </a:t>
            </a:r>
            <a:r>
              <a:rPr lang="cs-CZ" sz="1800" i="1" kern="1200" dirty="0" smtClean="0">
                <a:solidFill>
                  <a:srgbClr val="00287D"/>
                </a:solidFill>
              </a:rPr>
              <a:t>tloušťky d</a:t>
            </a:r>
          </a:p>
          <a:p>
            <a:pPr marL="0" indent="0">
              <a:buNone/>
            </a:pPr>
            <a:r>
              <a:rPr lang="cs-CZ" sz="1800" kern="1200" dirty="0" smtClean="0"/>
              <a:t>za </a:t>
            </a:r>
            <a:r>
              <a:rPr lang="cs-CZ" sz="1800" i="1" kern="1200" dirty="0">
                <a:solidFill>
                  <a:srgbClr val="00287D"/>
                </a:solidFill>
              </a:rPr>
              <a:t>dobu </a:t>
            </a:r>
            <a:r>
              <a:rPr lang="cs-CZ" sz="1800" i="1" kern="1200" dirty="0" err="1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dirty="0">
                <a:solidFill>
                  <a:srgbClr val="00287D"/>
                </a:solidFill>
              </a:rPr>
              <a:t> </a:t>
            </a:r>
            <a:r>
              <a:rPr lang="cs-CZ" sz="1800" i="1" kern="1200" dirty="0" smtClean="0">
                <a:solidFill>
                  <a:srgbClr val="00287D"/>
                </a:solidFill>
              </a:rPr>
              <a:t>  teplo </a:t>
            </a:r>
            <a:r>
              <a:rPr lang="cs-CZ" sz="1800" i="1" kern="1200" dirty="0">
                <a:solidFill>
                  <a:srgbClr val="00287D"/>
                </a:solidFill>
              </a:rPr>
              <a:t>Q</a:t>
            </a:r>
            <a:r>
              <a:rPr lang="cs-CZ" sz="1800" kern="1200" dirty="0"/>
              <a:t>, které je přímo úměrné teplotnímu spádu</a:t>
            </a:r>
          </a:p>
          <a:p>
            <a:pPr lvl="2"/>
            <a:r>
              <a:rPr lang="cs-CZ" sz="1800" b="1" dirty="0" smtClean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			Fourierův zákon			</a:t>
            </a:r>
          </a:p>
          <a:p>
            <a:pPr marL="400050" lvl="1" indent="0"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6" y="5661061"/>
            <a:ext cx="2186154" cy="587339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 rot="10800000">
            <a:off x="3499344" y="5713828"/>
            <a:ext cx="585216" cy="1674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740" y="4064695"/>
            <a:ext cx="843660" cy="5542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85" y="4352385"/>
            <a:ext cx="1722128" cy="51717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253" y="5644165"/>
            <a:ext cx="1473525" cy="8073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Šipka doprava 15"/>
          <p:cNvSpPr/>
          <p:nvPr/>
        </p:nvSpPr>
        <p:spPr bwMode="auto">
          <a:xfrm>
            <a:off x="5925312" y="5718933"/>
            <a:ext cx="466344" cy="1623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 smtClean="0">
                <a:solidFill>
                  <a:srgbClr val="00287D"/>
                </a:solidFill>
              </a:rPr>
              <a:t>a) Tepelná výměna vedením</a:t>
            </a:r>
            <a:endParaRPr lang="cs-CZ" sz="1800" b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kern="1200" dirty="0" smtClean="0"/>
          </a:p>
          <a:p>
            <a:r>
              <a:rPr lang="cs-CZ" sz="1800" dirty="0" smtClean="0"/>
              <a:t>Experiment	         podíl </a:t>
            </a:r>
            <a:r>
              <a:rPr lang="cs-CZ" sz="1800" dirty="0"/>
              <a:t>součinitele </a:t>
            </a:r>
            <a:r>
              <a:rPr lang="cs-CZ" sz="1800" i="1" dirty="0">
                <a:solidFill>
                  <a:srgbClr val="00287D"/>
                </a:solidFill>
              </a:rPr>
              <a:t>tepelné vodivosti </a:t>
            </a:r>
            <a:r>
              <a:rPr lang="cs-CZ" sz="1800" i="1" dirty="0">
                <a:solidFill>
                  <a:srgbClr val="00287D"/>
                </a:solidFill>
                <a:latin typeface="Symbol" panose="05050102010706020507" pitchFamily="18" charset="2"/>
              </a:rPr>
              <a:t>l </a:t>
            </a:r>
            <a:r>
              <a:rPr lang="cs-CZ" sz="1800" dirty="0"/>
              <a:t>a </a:t>
            </a:r>
            <a:r>
              <a:rPr lang="cs-CZ" sz="1800" i="1" dirty="0">
                <a:solidFill>
                  <a:srgbClr val="00287D"/>
                </a:solidFill>
              </a:rPr>
              <a:t>měrné </a:t>
            </a:r>
            <a:r>
              <a:rPr lang="cs-CZ" sz="1800" i="1" dirty="0" smtClean="0">
                <a:solidFill>
                  <a:srgbClr val="00287D"/>
                </a:solidFill>
              </a:rPr>
              <a:t>elektrické vodivosti</a:t>
            </a:r>
            <a:r>
              <a:rPr lang="cs-CZ" sz="1800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g</a:t>
            </a:r>
            <a:r>
              <a:rPr lang="cs-CZ" sz="1800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kovů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je </a:t>
            </a:r>
            <a:r>
              <a:rPr lang="cs-CZ" sz="1800" dirty="0" smtClean="0"/>
              <a:t>pro </a:t>
            </a:r>
            <a:r>
              <a:rPr lang="cs-CZ" sz="1800" i="1" dirty="0" smtClean="0">
                <a:solidFill>
                  <a:srgbClr val="00287D"/>
                </a:solidFill>
              </a:rPr>
              <a:t>teplotu </a:t>
            </a:r>
            <a:r>
              <a:rPr lang="cs-CZ" sz="1800" i="1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C00000"/>
                </a:solidFill>
              </a:rPr>
              <a:t>pro všechny kovy </a:t>
            </a:r>
            <a:r>
              <a:rPr lang="cs-CZ" sz="1800" kern="1200" dirty="0"/>
              <a:t>při nepříliš nízkých teplotách </a:t>
            </a:r>
            <a:r>
              <a:rPr lang="cs-CZ" sz="1800" dirty="0">
                <a:solidFill>
                  <a:srgbClr val="C00000"/>
                </a:solidFill>
              </a:rPr>
              <a:t>přibližně stejný a úměrný této </a:t>
            </a:r>
            <a:r>
              <a:rPr lang="cs-CZ" sz="1800" dirty="0" smtClean="0">
                <a:solidFill>
                  <a:srgbClr val="C00000"/>
                </a:solidFill>
              </a:rPr>
              <a:t>teplotě</a:t>
            </a:r>
          </a:p>
          <a:p>
            <a:endParaRPr lang="cs-CZ" sz="1800" kern="1200" dirty="0" smtClean="0"/>
          </a:p>
          <a:p>
            <a:r>
              <a:rPr lang="cs-CZ" sz="1800" kern="1200" dirty="0" err="1" smtClean="0">
                <a:solidFill>
                  <a:srgbClr val="00287D"/>
                </a:solidFill>
              </a:rPr>
              <a:t>Wiedemannův</a:t>
            </a:r>
            <a:r>
              <a:rPr lang="cs-CZ" sz="1800" kern="1200" dirty="0" smtClean="0">
                <a:solidFill>
                  <a:srgbClr val="00287D"/>
                </a:solidFill>
              </a:rPr>
              <a:t>- Franzův zákon</a:t>
            </a:r>
            <a:endParaRPr lang="cs-CZ" sz="1800" kern="1200" dirty="0">
              <a:solidFill>
                <a:srgbClr val="00287D"/>
              </a:solidFill>
            </a:endParaRPr>
          </a:p>
          <a:p>
            <a:endParaRPr lang="cs-CZ" sz="1800" kern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200" dirty="0" smtClean="0"/>
              <a:t>Elektricky nevodivé látky (izolanty) vedou teplo špatně. </a:t>
            </a:r>
            <a:endParaRPr lang="cs-CZ" sz="1800" kern="1200" dirty="0"/>
          </a:p>
          <a:p>
            <a:pPr marL="0" indent="0">
              <a:buNone/>
            </a:pPr>
            <a:r>
              <a:rPr lang="cs-CZ" sz="1800" kern="1200" dirty="0" smtClean="0">
                <a:latin typeface="Symbol" panose="05050102010706020507" pitchFamily="18" charset="2"/>
              </a:rPr>
              <a:t>	</a:t>
            </a:r>
            <a:r>
              <a:rPr lang="cs-CZ" sz="1800" kern="1200" dirty="0" err="1" smtClean="0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/>
              <a:t>PVC</a:t>
            </a:r>
            <a:r>
              <a:rPr lang="cs-CZ" sz="1800" kern="1200" dirty="0" smtClean="0"/>
              <a:t> </a:t>
            </a:r>
            <a:r>
              <a:rPr lang="cs-CZ" sz="1400" kern="1200" dirty="0" smtClean="0"/>
              <a:t>= 0,12 - 0,16 W.m</a:t>
            </a:r>
            <a:r>
              <a:rPr lang="cs-CZ" sz="1400" kern="1200" baseline="30000" dirty="0" smtClean="0"/>
              <a:t>-1</a:t>
            </a:r>
            <a:r>
              <a:rPr lang="cs-CZ" sz="1400" kern="1200" dirty="0" smtClean="0"/>
              <a:t>.K</a:t>
            </a:r>
            <a:r>
              <a:rPr lang="cs-CZ" sz="1400" kern="1200" baseline="30000" dirty="0" smtClean="0"/>
              <a:t>-1</a:t>
            </a:r>
            <a:r>
              <a:rPr lang="cs-CZ" sz="1800" kern="1200" dirty="0" smtClean="0"/>
              <a:t> , </a:t>
            </a:r>
            <a:r>
              <a:rPr lang="cs-CZ" sz="1800" kern="12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>
                <a:solidFill>
                  <a:srgbClr val="000000"/>
                </a:solidFill>
              </a:rPr>
              <a:t>porcelán</a:t>
            </a:r>
            <a:r>
              <a:rPr lang="cs-CZ" sz="1400" kern="1200" dirty="0" smtClean="0"/>
              <a:t>= 0,86-1,86 W.m</a:t>
            </a:r>
            <a:r>
              <a:rPr lang="cs-CZ" sz="1400" kern="1200" baseline="30000" dirty="0" smtClean="0"/>
              <a:t>-1</a:t>
            </a:r>
            <a:r>
              <a:rPr lang="cs-CZ" sz="1400" kern="1200" dirty="0" smtClean="0"/>
              <a:t>.K</a:t>
            </a:r>
            <a:r>
              <a:rPr lang="cs-CZ" sz="1400" kern="1200" baseline="30000" dirty="0" smtClean="0"/>
              <a:t>-1 </a:t>
            </a:r>
            <a:r>
              <a:rPr lang="cs-CZ" sz="1400" kern="1200" dirty="0" smtClean="0"/>
              <a:t> , </a:t>
            </a:r>
          </a:p>
          <a:p>
            <a:pPr marL="0" indent="0">
              <a:buNone/>
            </a:pPr>
            <a:r>
              <a:rPr lang="cs-CZ" sz="1400" kern="1200" dirty="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cs-CZ" sz="1800" kern="12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>
                <a:solidFill>
                  <a:srgbClr val="000000"/>
                </a:solidFill>
              </a:rPr>
              <a:t>voda</a:t>
            </a:r>
            <a:r>
              <a:rPr lang="cs-CZ" sz="1800" kern="1200" dirty="0" smtClean="0">
                <a:solidFill>
                  <a:srgbClr val="000000"/>
                </a:solidFill>
              </a:rPr>
              <a:t> </a:t>
            </a:r>
            <a:r>
              <a:rPr lang="cs-CZ" sz="1400" kern="1200" dirty="0">
                <a:solidFill>
                  <a:srgbClr val="000000"/>
                </a:solidFill>
              </a:rPr>
              <a:t>= </a:t>
            </a:r>
            <a:r>
              <a:rPr lang="cs-CZ" sz="1400" kern="1200" dirty="0" smtClean="0">
                <a:solidFill>
                  <a:srgbClr val="000000"/>
                </a:solidFill>
              </a:rPr>
              <a:t>0,2 </a:t>
            </a:r>
            <a:r>
              <a:rPr lang="cs-CZ" sz="1400" kern="1200" dirty="0">
                <a:solidFill>
                  <a:srgbClr val="000000"/>
                </a:solidFill>
              </a:rPr>
              <a:t>- </a:t>
            </a:r>
            <a:r>
              <a:rPr lang="cs-CZ" sz="1400" kern="1200" dirty="0" smtClean="0">
                <a:solidFill>
                  <a:srgbClr val="000000"/>
                </a:solidFill>
              </a:rPr>
              <a:t>0,6 </a:t>
            </a:r>
            <a:r>
              <a:rPr lang="cs-CZ" sz="1400" kern="1200" dirty="0">
                <a:solidFill>
                  <a:srgbClr val="000000"/>
                </a:solidFill>
              </a:rPr>
              <a:t>W.m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400" kern="1200" dirty="0">
                <a:solidFill>
                  <a:srgbClr val="000000"/>
                </a:solidFill>
              </a:rPr>
              <a:t>.K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800" kern="1200" dirty="0">
                <a:solidFill>
                  <a:srgbClr val="000000"/>
                </a:solidFill>
              </a:rPr>
              <a:t> , </a:t>
            </a:r>
            <a:r>
              <a:rPr lang="cs-CZ" sz="1800" kern="1200" dirty="0" smtClean="0">
                <a:solidFill>
                  <a:srgbClr val="000000"/>
                </a:solidFill>
              </a:rPr>
              <a:t>   </a:t>
            </a:r>
            <a:r>
              <a:rPr lang="cs-CZ" sz="1800" kern="12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 smtClean="0">
                <a:solidFill>
                  <a:srgbClr val="000000"/>
                </a:solidFill>
              </a:rPr>
              <a:t>vzduch</a:t>
            </a:r>
            <a:r>
              <a:rPr lang="cs-CZ" sz="1400" kern="1200" dirty="0" smtClean="0">
                <a:solidFill>
                  <a:srgbClr val="000000"/>
                </a:solidFill>
              </a:rPr>
              <a:t>= 0,023 </a:t>
            </a:r>
            <a:r>
              <a:rPr lang="cs-CZ" sz="1400" kern="1200" dirty="0">
                <a:solidFill>
                  <a:srgbClr val="000000"/>
                </a:solidFill>
              </a:rPr>
              <a:t>W.m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400" kern="1200" dirty="0">
                <a:solidFill>
                  <a:srgbClr val="000000"/>
                </a:solidFill>
              </a:rPr>
              <a:t>.K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endParaRPr lang="cs-CZ" sz="1800" kern="1200" dirty="0" smtClean="0"/>
          </a:p>
          <a:p>
            <a:pPr marL="0" indent="0">
              <a:buNone/>
            </a:pPr>
            <a:endParaRPr lang="cs-CZ" sz="1800" i="1" kern="12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kern="1200" dirty="0" smtClean="0">
                <a:solidFill>
                  <a:srgbClr val="00287D"/>
                </a:solidFill>
              </a:rPr>
              <a:t>Tepelný odpor </a:t>
            </a:r>
            <a:r>
              <a:rPr lang="cs-CZ" sz="1800" i="1" kern="1200" dirty="0">
                <a:solidFill>
                  <a:srgbClr val="00287D"/>
                </a:solidFill>
              </a:rPr>
              <a:t>R </a:t>
            </a:r>
            <a:r>
              <a:rPr lang="cs-CZ" sz="1800" kern="1200" dirty="0"/>
              <a:t>tělesa</a:t>
            </a:r>
            <a:r>
              <a:rPr lang="cs-CZ" sz="1800" i="1" kern="1200" dirty="0" smtClean="0">
                <a:solidFill>
                  <a:srgbClr val="00287D"/>
                </a:solidFill>
              </a:rPr>
              <a:t> tloušťky d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2266506" y="2770632"/>
            <a:ext cx="512064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23" y="3583960"/>
            <a:ext cx="1485549" cy="7081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323" y="5619710"/>
            <a:ext cx="716324" cy="6355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957" y="3797355"/>
            <a:ext cx="2614645" cy="2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 smtClean="0">
                <a:solidFill>
                  <a:srgbClr val="00287D"/>
                </a:solidFill>
              </a:rPr>
              <a:t>b) </a:t>
            </a:r>
            <a:r>
              <a:rPr lang="cs-CZ" sz="1800" b="1" kern="1200" dirty="0">
                <a:solidFill>
                  <a:srgbClr val="00287D"/>
                </a:solidFill>
              </a:rPr>
              <a:t>Tepelná výměna zářením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endParaRPr lang="cs-CZ" sz="1800" dirty="0" smtClean="0">
              <a:solidFill>
                <a:srgbClr val="00287D"/>
              </a:solidFill>
            </a:endParaRPr>
          </a:p>
          <a:p>
            <a:r>
              <a:rPr lang="cs-CZ" sz="1800" dirty="0" smtClean="0">
                <a:solidFill>
                  <a:srgbClr val="00287D"/>
                </a:solidFill>
              </a:rPr>
              <a:t>emise záření  		 absorpce záření</a:t>
            </a:r>
          </a:p>
          <a:p>
            <a:pPr marL="0" indent="0">
              <a:buNone/>
            </a:pPr>
            <a:endParaRPr lang="cs-CZ" sz="1800" i="1" kern="12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kern="1200" dirty="0" smtClean="0">
                <a:solidFill>
                  <a:srgbClr val="00287D"/>
                </a:solidFill>
              </a:rPr>
              <a:t>Tepelným </a:t>
            </a:r>
            <a:r>
              <a:rPr lang="cs-CZ" sz="1800" i="1" kern="1200" dirty="0">
                <a:solidFill>
                  <a:srgbClr val="00287D"/>
                </a:solidFill>
              </a:rPr>
              <a:t>zářením </a:t>
            </a:r>
            <a:r>
              <a:rPr lang="cs-CZ" sz="1800" kern="1200" dirty="0"/>
              <a:t>nazýváme obvykle (ne zcela přesně) infračervené </a:t>
            </a:r>
            <a:r>
              <a:rPr lang="cs-CZ" sz="1800" kern="1200" dirty="0" smtClean="0"/>
              <a:t>záření</a:t>
            </a:r>
          </a:p>
          <a:p>
            <a:pPr marL="0" indent="0">
              <a:buNone/>
            </a:pPr>
            <a:r>
              <a:rPr lang="cs-CZ" sz="1800" kern="1200" dirty="0" smtClean="0"/>
              <a:t>s </a:t>
            </a:r>
            <a:r>
              <a:rPr lang="cs-CZ" sz="1800" kern="1200" dirty="0"/>
              <a:t>vlnovými délkami od asi </a:t>
            </a:r>
            <a:r>
              <a:rPr lang="cs-CZ" sz="1800" kern="1200" dirty="0" smtClean="0"/>
              <a:t>0,78 </a:t>
            </a:r>
            <a:r>
              <a:rPr lang="cs-CZ" sz="1800" kern="1200" dirty="0" smtClean="0">
                <a:latin typeface="Symbol" panose="05050102010706020507" pitchFamily="18" charset="2"/>
              </a:rPr>
              <a:t>m</a:t>
            </a:r>
            <a:r>
              <a:rPr lang="cs-CZ" sz="1800" kern="1200" dirty="0" smtClean="0"/>
              <a:t>m do 360 </a:t>
            </a:r>
            <a:r>
              <a:rPr lang="cs-CZ" sz="1800" kern="1200" dirty="0" smtClean="0">
                <a:latin typeface="Symbol" panose="05050102010706020507" pitchFamily="18" charset="2"/>
              </a:rPr>
              <a:t>m</a:t>
            </a:r>
            <a:r>
              <a:rPr lang="cs-CZ" sz="1800" kern="1200" dirty="0" smtClean="0"/>
              <a:t>m.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11812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Tepeln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á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na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ář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prost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ednictv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elektromagnetick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ho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</m:oMath>
                </a14:m>
                <a:r>
                  <a:rPr lang="cs-CZ" sz="1800" dirty="0" smtClean="0">
                    <a:latin typeface="+mn-lt"/>
                  </a:rPr>
                  <a:t>.  (</a:t>
                </a:r>
                <a:r>
                  <a:rPr lang="cs-CZ" sz="1800" dirty="0" smtClean="0">
                    <a:solidFill>
                      <a:srgbClr val="C00000"/>
                    </a:solidFill>
                    <a:latin typeface="+mn-lt"/>
                  </a:rPr>
                  <a:t>bez vzájemného kontaktu</a:t>
                </a:r>
                <a:r>
                  <a:rPr lang="cs-CZ" sz="1800" dirty="0" smtClean="0">
                    <a:latin typeface="+mn-lt"/>
                  </a:rPr>
                  <a:t>)</a:t>
                </a:r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1181285"/>
              </a:xfrm>
              <a:prstGeom prst="rect">
                <a:avLst/>
              </a:prstGeom>
              <a:blipFill rotWithShape="0">
                <a:blip r:embed="rId3"/>
                <a:stretch>
                  <a:fillRect l="-294" b="-7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2350008" y="4078224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Velká většina pevných látek se vyznačuje pravidelným uspořádáním částic. Částice </a:t>
            </a:r>
            <a:r>
              <a:rPr lang="cs-CZ" sz="1800" dirty="0" smtClean="0"/>
              <a:t>vytvářejí </a:t>
            </a:r>
            <a:r>
              <a:rPr lang="cs-CZ" sz="1800" i="1" dirty="0" smtClean="0">
                <a:solidFill>
                  <a:srgbClr val="00287D"/>
                </a:solidFill>
              </a:rPr>
              <a:t>krystalovou </a:t>
            </a:r>
            <a:r>
              <a:rPr lang="cs-CZ" sz="1800" i="1" dirty="0">
                <a:solidFill>
                  <a:srgbClr val="00287D"/>
                </a:solidFill>
              </a:rPr>
              <a:t>strukturu</a:t>
            </a:r>
            <a:r>
              <a:rPr lang="cs-CZ" sz="1800" dirty="0"/>
              <a:t>. </a:t>
            </a:r>
            <a:r>
              <a:rPr lang="cs-CZ" sz="1400" dirty="0" smtClean="0"/>
              <a:t>Výjimkou </a:t>
            </a:r>
            <a:r>
              <a:rPr lang="cs-CZ" sz="1400" dirty="0"/>
              <a:t>jsou amorfní látky (např. sklo, vosk).. </a:t>
            </a:r>
            <a:endParaRPr lang="cs-CZ" sz="1400" dirty="0" smtClean="0"/>
          </a:p>
          <a:p>
            <a:r>
              <a:rPr lang="cs-CZ" sz="1800" dirty="0"/>
              <a:t>Střední vzdálenost mezi částicemi pevné látky je asi 0,2 </a:t>
            </a:r>
            <a:r>
              <a:rPr lang="cs-CZ" sz="1800" dirty="0" err="1"/>
              <a:t>nm</a:t>
            </a:r>
            <a:r>
              <a:rPr lang="cs-CZ" sz="1800" dirty="0"/>
              <a:t> až 0,3 </a:t>
            </a:r>
            <a:r>
              <a:rPr lang="cs-CZ" sz="1800" dirty="0" err="1"/>
              <a:t>nm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 smtClean="0"/>
              <a:t>Vzájemné přitažlivé síly </a:t>
            </a:r>
            <a:r>
              <a:rPr lang="cs-CZ" sz="1800" dirty="0"/>
              <a:t>mezi částicemi způsobují, že pevná látka na rozdíl od plynu vytváří těleso určitého tvaru </a:t>
            </a:r>
            <a:r>
              <a:rPr lang="cs-CZ" sz="1800" dirty="0" smtClean="0"/>
              <a:t>a objemu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 smtClean="0"/>
              <a:t>Nepůsobí-li </a:t>
            </a:r>
            <a:r>
              <a:rPr lang="cs-CZ" sz="1800" dirty="0"/>
              <a:t>na pevné těleso vnější síly a nemění-li se teplota, zůstává tvar i </a:t>
            </a:r>
            <a:r>
              <a:rPr lang="cs-CZ" sz="1800" dirty="0" smtClean="0"/>
              <a:t>objem tělesa </a:t>
            </a:r>
            <a:r>
              <a:rPr lang="cs-CZ" sz="1800" dirty="0"/>
              <a:t>zachován</a:t>
            </a:r>
            <a:r>
              <a:rPr lang="cs-CZ" sz="1800" dirty="0" smtClean="0"/>
              <a:t>.</a:t>
            </a:r>
          </a:p>
          <a:p>
            <a:r>
              <a:rPr lang="cs-CZ" sz="1800" dirty="0"/>
              <a:t>Částice v pevné látce vykonávají kmitavé pohyby kolem svých rovnovážných poloh.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EB538AE-358C-4C64-A031-1F4C061C89A0}"/>
              </a:ext>
            </a:extLst>
          </p:cNvPr>
          <p:cNvSpPr/>
          <p:nvPr/>
        </p:nvSpPr>
        <p:spPr>
          <a:xfrm>
            <a:off x="422694" y="4927770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+mn-lt"/>
              </a:rPr>
              <a:t>Celková potenciální </a:t>
            </a:r>
            <a:r>
              <a:rPr lang="cs-CZ" sz="1800" b="1" dirty="0">
                <a:latin typeface="+mn-lt"/>
              </a:rPr>
              <a:t>energie soustavy částic pevného tělesa podmíněná vzájemným </a:t>
            </a:r>
            <a:r>
              <a:rPr lang="cs-CZ" sz="1800" b="1" dirty="0" smtClean="0">
                <a:latin typeface="+mn-lt"/>
              </a:rPr>
              <a:t>působením částic </a:t>
            </a:r>
            <a:r>
              <a:rPr lang="cs-CZ" sz="1800" b="1" dirty="0">
                <a:latin typeface="+mn-lt"/>
              </a:rPr>
              <a:t>je v absolutní hodnotě větší než celková kinetická energie kmitavých pohybů </a:t>
            </a:r>
            <a:r>
              <a:rPr lang="cs-CZ" sz="1800" b="1" dirty="0" smtClean="0">
                <a:latin typeface="+mn-lt"/>
              </a:rPr>
              <a:t>těchto částic.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Zářivý </a:t>
            </a:r>
            <a:r>
              <a:rPr lang="cs-CZ" sz="1800" b="1" i="1" dirty="0">
                <a:solidFill>
                  <a:srgbClr val="00287D"/>
                </a:solidFill>
              </a:rPr>
              <a:t>tok </a:t>
            </a:r>
            <a:r>
              <a:rPr lang="cs-CZ" sz="1800" b="1" i="1" dirty="0" err="1" smtClean="0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baseline="-25000" dirty="0" err="1" smtClean="0">
                <a:solidFill>
                  <a:srgbClr val="00287D"/>
                </a:solidFill>
              </a:rPr>
              <a:t>e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definovaný </a:t>
            </a:r>
            <a:r>
              <a:rPr lang="cs-CZ" sz="1800" dirty="0" smtClean="0">
                <a:latin typeface="Times New Roman" panose="02020603050405020304" pitchFamily="18" charset="0"/>
              </a:rPr>
              <a:t>vztahem </a:t>
            </a:r>
            <a:endParaRPr lang="cs-CZ" sz="1800" dirty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cs-CZ" sz="800" i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/>
              <a:t>je </a:t>
            </a:r>
            <a:r>
              <a:rPr lang="cs-CZ" sz="1800" dirty="0"/>
              <a:t>výkonem tepelného </a:t>
            </a:r>
            <a:r>
              <a:rPr lang="cs-CZ" sz="1800" dirty="0" smtClean="0"/>
              <a:t>záření </a:t>
            </a:r>
            <a:r>
              <a:rPr lang="cs-CZ" sz="1800" dirty="0"/>
              <a:t>procházejícího danou plochou (jednotkou je 1 W).</a:t>
            </a: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/>
              <a:t>Výkon </a:t>
            </a:r>
            <a:r>
              <a:rPr lang="cs-CZ" sz="1800" dirty="0"/>
              <a:t>tepelného záření vyzářený jednotkovou plochou se </a:t>
            </a:r>
            <a:r>
              <a:rPr lang="cs-CZ" sz="1800" b="1" i="1" dirty="0">
                <a:solidFill>
                  <a:srgbClr val="00287D"/>
                </a:solidFill>
              </a:rPr>
              <a:t>nazývá intenzita </a:t>
            </a:r>
            <a:r>
              <a:rPr lang="cs-CZ" sz="1800" b="1" i="1" dirty="0" smtClean="0">
                <a:solidFill>
                  <a:srgbClr val="00287D"/>
                </a:solidFill>
              </a:rPr>
              <a:t>vyzařování </a:t>
            </a:r>
            <a:r>
              <a:rPr lang="cs-CZ" sz="1800" b="1" i="1" dirty="0" err="1">
                <a:solidFill>
                  <a:srgbClr val="00287D"/>
                </a:solidFill>
              </a:rPr>
              <a:t>M</a:t>
            </a:r>
            <a:r>
              <a:rPr lang="cs-CZ" sz="1050" b="1" i="1" dirty="0" err="1">
                <a:solidFill>
                  <a:srgbClr val="00287D"/>
                </a:solidFill>
              </a:rPr>
              <a:t>e</a:t>
            </a:r>
            <a:r>
              <a:rPr lang="cs-CZ" sz="1050" b="1" i="1" dirty="0">
                <a:solidFill>
                  <a:srgbClr val="00287D"/>
                </a:solidFill>
              </a:rPr>
              <a:t> </a:t>
            </a:r>
            <a:r>
              <a:rPr lang="cs-CZ" sz="1050" b="1" i="1" dirty="0" smtClean="0">
                <a:solidFill>
                  <a:srgbClr val="00287D"/>
                </a:solidFill>
              </a:rPr>
              <a:t>   			</a:t>
            </a:r>
            <a:r>
              <a:rPr lang="cs-CZ" sz="1800" dirty="0" smtClean="0"/>
              <a:t>Jednotkou </a:t>
            </a:r>
            <a:r>
              <a:rPr lang="cs-CZ" sz="1800" dirty="0"/>
              <a:t>je 1 W.m</a:t>
            </a:r>
            <a:r>
              <a:rPr lang="cs-CZ" sz="1800" baseline="30000" dirty="0"/>
              <a:t>-2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Dopadá-li </a:t>
            </a:r>
            <a:r>
              <a:rPr lang="cs-CZ" sz="1800" dirty="0">
                <a:latin typeface="Times New Roman" panose="02020603050405020304" pitchFamily="18" charset="0"/>
              </a:rPr>
              <a:t>na povrch </a:t>
            </a:r>
            <a:r>
              <a:rPr lang="cs-CZ" sz="1800" dirty="0" smtClean="0">
                <a:latin typeface="Times New Roman" panose="02020603050405020304" pitchFamily="18" charset="0"/>
              </a:rPr>
              <a:t>tělesa zářivý </a:t>
            </a:r>
            <a:r>
              <a:rPr lang="cs-CZ" sz="1800" dirty="0">
                <a:latin typeface="Times New Roman" panose="02020603050405020304" pitchFamily="18" charset="0"/>
              </a:rPr>
              <a:t>tok </a:t>
            </a:r>
            <a:r>
              <a:rPr lang="cs-CZ" sz="1800" dirty="0" err="1" smtClean="0">
                <a:latin typeface="Symbol" panose="05050102010706020507" pitchFamily="18" charset="2"/>
              </a:rPr>
              <a:t>F</a:t>
            </a:r>
            <a:r>
              <a:rPr lang="cs-CZ" sz="1800" baseline="-25000" dirty="0" err="1" smtClean="0"/>
              <a:t>e</a:t>
            </a:r>
            <a:r>
              <a:rPr lang="cs-CZ" sz="1800" dirty="0" smtClean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dirty="0" smtClean="0">
                <a:latin typeface="Times New Roman" panose="02020603050405020304" pitchFamily="18" charset="0"/>
              </a:rPr>
              <a:t>část zářivého </a:t>
            </a:r>
            <a:r>
              <a:rPr lang="cs-CZ" sz="1800" dirty="0">
                <a:latin typeface="Times New Roman" panose="02020603050405020304" pitchFamily="18" charset="0"/>
              </a:rPr>
              <a:t>toku </a:t>
            </a:r>
            <a:r>
              <a:rPr lang="cs-CZ" sz="1800" dirty="0" smtClean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800" dirty="0" err="1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cs-CZ" sz="1800" dirty="0" smtClean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od povrchu </a:t>
            </a:r>
            <a:r>
              <a:rPr lang="cs-CZ" sz="1800" dirty="0" smtClean="0">
                <a:latin typeface="Times New Roman" panose="02020603050405020304" pitchFamily="18" charset="0"/>
              </a:rPr>
              <a:t>tělesa </a:t>
            </a:r>
            <a:r>
              <a:rPr lang="cs-CZ" sz="1800" dirty="0">
                <a:latin typeface="Times New Roman" panose="02020603050405020304" pitchFamily="18" charset="0"/>
              </a:rPr>
              <a:t>odráží</a:t>
            </a:r>
            <a:r>
              <a:rPr lang="cs-CZ" sz="1800" dirty="0" smtClean="0">
                <a:latin typeface="Times New Roman" panose="02020603050405020304" pitchFamily="18" charset="0"/>
              </a:rPr>
              <a:t>, část </a:t>
            </a:r>
            <a:r>
              <a:rPr lang="cs-CZ" sz="1800" dirty="0" smtClean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cs-CZ" sz="8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cs-CZ" sz="1800" dirty="0" smtClean="0">
                <a:latin typeface="Symbol" panose="05050102010706020507" pitchFamily="18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</a:rPr>
              <a:t>tělesem </a:t>
            </a:r>
            <a:r>
              <a:rPr lang="cs-CZ" sz="1800" dirty="0">
                <a:latin typeface="Times New Roman" panose="02020603050405020304" pitchFamily="18" charset="0"/>
              </a:rPr>
              <a:t>projde a </a:t>
            </a:r>
            <a:r>
              <a:rPr lang="cs-CZ" sz="1800" dirty="0" smtClean="0">
                <a:latin typeface="Times New Roman" panose="02020603050405020304" pitchFamily="18" charset="0"/>
              </a:rPr>
              <a:t>část </a:t>
            </a:r>
            <a:r>
              <a:rPr lang="cs-CZ" sz="1800" dirty="0" smtClean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800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cs-CZ" sz="1800" dirty="0" smtClean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</a:t>
            </a:r>
            <a:r>
              <a:rPr lang="cs-CZ" sz="1800" dirty="0" smtClean="0">
                <a:latin typeface="Times New Roman" panose="02020603050405020304" pitchFamily="18" charset="0"/>
              </a:rPr>
              <a:t>tělesem </a:t>
            </a:r>
            <a:r>
              <a:rPr lang="cs-CZ" sz="1800" dirty="0">
                <a:latin typeface="Times New Roman" panose="02020603050405020304" pitchFamily="18" charset="0"/>
              </a:rPr>
              <a:t>pohltí.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ZZE: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65" y="2449074"/>
            <a:ext cx="1154925" cy="7574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99" y="4097497"/>
            <a:ext cx="1354050" cy="6777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73" y="5709059"/>
            <a:ext cx="2309665" cy="76794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862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cs-CZ" sz="1800" dirty="0" smtClean="0">
                <a:latin typeface="Times New Roman" panose="02020603050405020304" pitchFamily="18" charset="0"/>
              </a:rPr>
              <a:t>ZZE: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 smtClean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 </a:t>
            </a:r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odrazivost </a:t>
            </a:r>
            <a:r>
              <a:rPr lang="cs-CZ" sz="1800" dirty="0">
                <a:latin typeface="Times New Roman" panose="02020603050405020304" pitchFamily="18" charset="0"/>
              </a:rPr>
              <a:t>tepelného </a:t>
            </a:r>
            <a:r>
              <a:rPr lang="cs-CZ" sz="1800" dirty="0" smtClean="0">
                <a:latin typeface="Times New Roman" panose="02020603050405020304" pitchFamily="18" charset="0"/>
              </a:rPr>
              <a:t>záření</a:t>
            </a:r>
          </a:p>
          <a:p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t 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propustnost </a:t>
            </a:r>
            <a:r>
              <a:rPr lang="cs-CZ" sz="1800" dirty="0" smtClean="0">
                <a:latin typeface="Times New Roman" panose="02020603050405020304" pitchFamily="18" charset="0"/>
              </a:rPr>
              <a:t>tepelného záření</a:t>
            </a:r>
          </a:p>
          <a:p>
            <a:r>
              <a:rPr lang="cs-CZ" sz="1800" b="1" i="1" dirty="0" smtClean="0">
                <a:solidFill>
                  <a:srgbClr val="00287D"/>
                </a:solidFill>
                <a:latin typeface="Symbol" panose="05050102010706020507" pitchFamily="18" charset="2"/>
              </a:rPr>
              <a:t>a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pohltivost </a:t>
            </a:r>
            <a:r>
              <a:rPr lang="cs-CZ" sz="1800" dirty="0">
                <a:latin typeface="Times New Roman" panose="02020603050405020304" pitchFamily="18" charset="0"/>
              </a:rPr>
              <a:t>tepelného </a:t>
            </a:r>
            <a:r>
              <a:rPr lang="cs-CZ" sz="1800" dirty="0" smtClean="0">
                <a:latin typeface="Times New Roman" panose="02020603050405020304" pitchFamily="18" charset="0"/>
              </a:rPr>
              <a:t>záření 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a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>
                <a:latin typeface="Symbol" panose="05050102010706020507" pitchFamily="18" charset="2"/>
              </a:rPr>
              <a:t>r =t = </a:t>
            </a:r>
            <a:r>
              <a:rPr lang="cs-CZ" sz="1800" dirty="0">
                <a:latin typeface="Times New Roman" panose="02020603050405020304" pitchFamily="18" charset="0"/>
              </a:rPr>
              <a:t>0 </a:t>
            </a:r>
            <a:r>
              <a:rPr lang="cs-CZ" sz="1800" dirty="0" smtClean="0">
                <a:latin typeface="Times New Roman" panose="02020603050405020304" pitchFamily="18" charset="0"/>
              </a:rPr>
              <a:t>	         </a:t>
            </a:r>
            <a:r>
              <a:rPr lang="cs-CZ" sz="1800" b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černé těleso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r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 err="1"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=t = </a:t>
            </a:r>
            <a:r>
              <a:rPr lang="cs-CZ" sz="1800" dirty="0" smtClean="0">
                <a:latin typeface="Times New Roman" panose="02020603050405020304" pitchFamily="18" charset="0"/>
              </a:rPr>
              <a:t>0	         </a:t>
            </a:r>
            <a:r>
              <a:rPr lang="cs-CZ" sz="1800" b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bílé těleso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r>
              <a:rPr lang="cs-CZ" sz="1800" dirty="0" smtClean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t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 err="1"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= r = </a:t>
            </a:r>
            <a:r>
              <a:rPr lang="cs-CZ" sz="1800" dirty="0">
                <a:latin typeface="Times New Roman" panose="02020603050405020304" pitchFamily="18" charset="0"/>
              </a:rPr>
              <a:t>0 je </a:t>
            </a:r>
            <a:r>
              <a:rPr lang="cs-CZ" sz="1800" dirty="0" smtClean="0">
                <a:latin typeface="Times New Roman" panose="02020603050405020304" pitchFamily="18" charset="0"/>
              </a:rPr>
              <a:t>těleso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dokonale propustné </a:t>
            </a:r>
            <a:r>
              <a:rPr lang="cs-CZ" sz="1800" b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dirty="0" smtClean="0">
                <a:latin typeface="Times New Roman" panose="02020603050405020304" pitchFamily="18" charset="0"/>
              </a:rPr>
              <a:t>(</a:t>
            </a:r>
            <a:r>
              <a:rPr lang="pl-PL" sz="1800" dirty="0" smtClean="0">
                <a:latin typeface="Times New Roman" panose="02020603050405020304" pitchFamily="18" charset="0"/>
              </a:rPr>
              <a:t>průteplivé).</a:t>
            </a:r>
            <a:endParaRPr lang="cs-CZ" sz="18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05" y="2728115"/>
            <a:ext cx="2309665" cy="76794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70" y="3930058"/>
            <a:ext cx="583826" cy="4565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596" y="4296360"/>
            <a:ext cx="578484" cy="45844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552" y="4754806"/>
            <a:ext cx="665653" cy="456573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 bwMode="auto">
          <a:xfrm>
            <a:off x="2944368" y="5343353"/>
            <a:ext cx="722376" cy="2273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368" y="5647400"/>
            <a:ext cx="743776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cs-CZ" sz="1800" dirty="0"/>
              <a:t>Černé těleso (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 = 1) je idealizovaným </a:t>
            </a:r>
            <a:r>
              <a:rPr lang="cs-CZ" sz="1800" dirty="0" smtClean="0"/>
              <a:t>modelem</a:t>
            </a:r>
          </a:p>
          <a:p>
            <a:r>
              <a:rPr lang="cs-CZ" sz="1800" dirty="0" smtClean="0"/>
              <a:t>Pro </a:t>
            </a:r>
            <a:r>
              <a:rPr lang="cs-CZ" sz="1800" dirty="0"/>
              <a:t>vyzařování černého tělesa </a:t>
            </a:r>
            <a:r>
              <a:rPr lang="cs-CZ" sz="1800" dirty="0" smtClean="0"/>
              <a:t>platí </a:t>
            </a:r>
            <a:r>
              <a:rPr lang="cs-CZ" sz="1800" i="1" dirty="0" smtClean="0">
                <a:solidFill>
                  <a:srgbClr val="00287D"/>
                </a:solidFill>
              </a:rPr>
              <a:t>Stefanův-</a:t>
            </a:r>
            <a:r>
              <a:rPr lang="cs-CZ" sz="1800" i="1" dirty="0" err="1" smtClean="0">
                <a:solidFill>
                  <a:srgbClr val="00287D"/>
                </a:solidFill>
              </a:rPr>
              <a:t>Boltzmannův</a:t>
            </a:r>
            <a:r>
              <a:rPr lang="cs-CZ" sz="1800" i="1" dirty="0" smtClean="0">
                <a:solidFill>
                  <a:srgbClr val="00287D"/>
                </a:solidFill>
              </a:rPr>
              <a:t> zákon</a:t>
            </a:r>
            <a:r>
              <a:rPr lang="cs-CZ" sz="1800" dirty="0" smtClean="0"/>
              <a:t>:</a:t>
            </a:r>
          </a:p>
          <a:p>
            <a:endParaRPr lang="cs-CZ" sz="1800" dirty="0"/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kde konstanta úměrnosti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s</a:t>
            </a:r>
            <a:r>
              <a:rPr lang="cs-CZ" sz="1800" dirty="0">
                <a:solidFill>
                  <a:srgbClr val="00287D"/>
                </a:solidFill>
              </a:rPr>
              <a:t> =5,67 ×10-8 W.m</a:t>
            </a:r>
            <a:r>
              <a:rPr lang="cs-CZ" sz="1800" baseline="30000" dirty="0">
                <a:solidFill>
                  <a:srgbClr val="00287D"/>
                </a:solidFill>
              </a:rPr>
              <a:t>-2</a:t>
            </a:r>
            <a:r>
              <a:rPr lang="cs-CZ" sz="1800" dirty="0">
                <a:solidFill>
                  <a:srgbClr val="00287D"/>
                </a:solidFill>
              </a:rPr>
              <a:t>.K</a:t>
            </a:r>
            <a:r>
              <a:rPr lang="cs-CZ" sz="1800" baseline="30000" dirty="0">
                <a:solidFill>
                  <a:srgbClr val="00287D"/>
                </a:solidFill>
              </a:rPr>
              <a:t>-4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 smtClean="0"/>
              <a:t>je Stefanova-</a:t>
            </a:r>
            <a:r>
              <a:rPr lang="cs-CZ" sz="1800" dirty="0" err="1" smtClean="0"/>
              <a:t>Boltzmannova</a:t>
            </a:r>
            <a:r>
              <a:rPr lang="cs-CZ" sz="1800" dirty="0" smtClean="0"/>
              <a:t> </a:t>
            </a:r>
            <a:r>
              <a:rPr lang="cs-CZ" sz="1800" dirty="0"/>
              <a:t>konstanta. </a:t>
            </a:r>
            <a:endParaRPr lang="cs-CZ" sz="1800" dirty="0" smtClean="0"/>
          </a:p>
          <a:p>
            <a:r>
              <a:rPr lang="cs-CZ" sz="1800" b="1" i="1" dirty="0" smtClean="0">
                <a:solidFill>
                  <a:srgbClr val="00287D"/>
                </a:solidFill>
              </a:rPr>
              <a:t>Šedé těleso</a:t>
            </a:r>
            <a:r>
              <a:rPr lang="cs-CZ" sz="1800" dirty="0" smtClean="0"/>
              <a:t>		pohltivost 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 &lt; 1 </a:t>
            </a:r>
            <a:r>
              <a:rPr lang="cs-CZ" sz="1800" dirty="0" smtClean="0">
                <a:solidFill>
                  <a:srgbClr val="C00000"/>
                </a:solidFill>
              </a:rPr>
              <a:t>je </a:t>
            </a:r>
            <a:r>
              <a:rPr lang="cs-CZ" sz="1800" dirty="0">
                <a:solidFill>
                  <a:srgbClr val="C00000"/>
                </a:solidFill>
              </a:rPr>
              <a:t>stejná </a:t>
            </a:r>
            <a:r>
              <a:rPr lang="cs-CZ" sz="1800" dirty="0"/>
              <a:t>pro všechny vlnové délky </a:t>
            </a:r>
            <a:r>
              <a:rPr lang="cs-CZ" sz="1800" dirty="0" smtClean="0"/>
              <a:t>			záření </a:t>
            </a:r>
            <a:r>
              <a:rPr lang="cs-CZ" sz="1800" dirty="0"/>
              <a:t>(tj. </a:t>
            </a:r>
            <a:r>
              <a:rPr lang="cs-CZ" sz="1800" dirty="0">
                <a:solidFill>
                  <a:srgbClr val="C00000"/>
                </a:solidFill>
              </a:rPr>
              <a:t>nezávisí </a:t>
            </a:r>
            <a:r>
              <a:rPr lang="cs-CZ" sz="1800" dirty="0" smtClean="0">
                <a:solidFill>
                  <a:srgbClr val="C00000"/>
                </a:solidFill>
              </a:rPr>
              <a:t>na vlnové délce</a:t>
            </a:r>
            <a:r>
              <a:rPr lang="cs-CZ" sz="1800" dirty="0" smtClean="0"/>
              <a:t>). </a:t>
            </a:r>
          </a:p>
          <a:p>
            <a:r>
              <a:rPr lang="cs-CZ" sz="1800" dirty="0" smtClean="0"/>
              <a:t>Stefanův-</a:t>
            </a:r>
            <a:r>
              <a:rPr lang="cs-CZ" sz="1800" dirty="0" err="1" smtClean="0"/>
              <a:t>Boltzmannův</a:t>
            </a:r>
            <a:r>
              <a:rPr lang="cs-CZ" sz="1800" dirty="0" smtClean="0"/>
              <a:t> </a:t>
            </a:r>
            <a:r>
              <a:rPr lang="cs-CZ" sz="1800" dirty="0"/>
              <a:t>zákon pro šedé </a:t>
            </a:r>
            <a:r>
              <a:rPr lang="cs-CZ" sz="1800" dirty="0" smtClean="0"/>
              <a:t>těleso:</a:t>
            </a:r>
          </a:p>
          <a:p>
            <a:pPr lvl="2"/>
            <a:r>
              <a:rPr lang="cs-CZ" sz="1800" dirty="0" smtClean="0">
                <a:latin typeface="Times New Roman" panose="02020603050405020304" pitchFamily="18" charset="0"/>
              </a:rPr>
              <a:t>			</a:t>
            </a:r>
            <a:r>
              <a:rPr lang="cs-CZ" sz="1800" dirty="0">
                <a:latin typeface="Times New Roman" panose="02020603050405020304" pitchFamily="18" charset="0"/>
              </a:rPr>
              <a:t> kde </a:t>
            </a:r>
            <a:r>
              <a:rPr lang="cs-CZ" sz="1800" dirty="0">
                <a:latin typeface="Symbol" panose="05050102010706020507" pitchFamily="18" charset="2"/>
              </a:rPr>
              <a:t>e </a:t>
            </a:r>
            <a:r>
              <a:rPr lang="cs-CZ" sz="1800" dirty="0">
                <a:latin typeface="Times New Roman" panose="02020603050405020304" pitchFamily="18" charset="0"/>
              </a:rPr>
              <a:t>je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emisivita</a:t>
            </a:r>
            <a:r>
              <a:rPr lang="cs-CZ" sz="1800" b="1" dirty="0">
                <a:latin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</a:rPr>
              <a:t>tělesa</a:t>
            </a:r>
            <a:r>
              <a:rPr lang="cs-CZ" sz="1800" dirty="0">
                <a:latin typeface="Times New Roman" panose="02020603050405020304" pitchFamily="18" charset="0"/>
              </a:rPr>
              <a:t>. Platí pro ni </a:t>
            </a:r>
            <a:r>
              <a:rPr lang="cs-CZ" sz="1800" dirty="0">
                <a:latin typeface="Symbol" panose="05050102010706020507" pitchFamily="18" charset="2"/>
              </a:rPr>
              <a:t>e =a</a:t>
            </a:r>
            <a:endParaRPr lang="cs-CZ" sz="18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92</a:t>
            </a:fld>
            <a:endParaRPr lang="cs-CZ" altLang="cs-CZ" dirty="0"/>
          </a:p>
        </p:txBody>
      </p:sp>
      <p:sp>
        <p:nvSpPr>
          <p:cNvPr id="13" name="Šipka doprava 12"/>
          <p:cNvSpPr/>
          <p:nvPr/>
        </p:nvSpPr>
        <p:spPr bwMode="auto">
          <a:xfrm>
            <a:off x="2295143" y="4612339"/>
            <a:ext cx="722376" cy="2273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31" y="3369167"/>
            <a:ext cx="1632825" cy="4983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31" y="5590608"/>
            <a:ext cx="1792125" cy="4883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48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 smtClean="0">
                <a:solidFill>
                  <a:srgbClr val="00287D"/>
                </a:solidFill>
              </a:rPr>
              <a:t>b) </a:t>
            </a:r>
            <a:r>
              <a:rPr lang="cs-CZ" sz="1800" b="1" kern="1200" dirty="0">
                <a:solidFill>
                  <a:srgbClr val="00287D"/>
                </a:solidFill>
              </a:rPr>
              <a:t>Tepelná výměna </a:t>
            </a:r>
            <a:r>
              <a:rPr lang="cs-CZ" sz="1800" b="1" kern="1200" dirty="0" smtClean="0">
                <a:solidFill>
                  <a:srgbClr val="00287D"/>
                </a:solidFill>
              </a:rPr>
              <a:t>prouděním</a:t>
            </a:r>
            <a:endParaRPr lang="cs-CZ" sz="1800" b="1" kern="1200" dirty="0">
              <a:solidFill>
                <a:srgbClr val="00287D"/>
              </a:solidFill>
            </a:endParaRP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r>
              <a:rPr lang="cs-CZ" sz="1800" dirty="0" smtClean="0">
                <a:solidFill>
                  <a:srgbClr val="00287D"/>
                </a:solidFill>
              </a:rPr>
              <a:t>Volné proudění (</a:t>
            </a:r>
            <a:r>
              <a:rPr lang="cs-CZ" sz="1800" dirty="0" smtClean="0"/>
              <a:t>rozdílná hustota</a:t>
            </a:r>
            <a:r>
              <a:rPr lang="cs-CZ" sz="1800" dirty="0" smtClean="0">
                <a:solidFill>
                  <a:srgbClr val="00287D"/>
                </a:solidFill>
              </a:rPr>
              <a:t>)</a:t>
            </a:r>
          </a:p>
          <a:p>
            <a:r>
              <a:rPr lang="cs-CZ" sz="1800" dirty="0" smtClean="0">
                <a:solidFill>
                  <a:srgbClr val="00287D"/>
                </a:solidFill>
              </a:rPr>
              <a:t>Nucené proudění (</a:t>
            </a:r>
            <a:r>
              <a:rPr lang="cs-CZ" sz="1800" dirty="0" smtClean="0"/>
              <a:t>ventilátor, čerpadlo</a:t>
            </a:r>
            <a:r>
              <a:rPr lang="cs-CZ" sz="1800" dirty="0" smtClean="0">
                <a:solidFill>
                  <a:srgbClr val="00287D"/>
                </a:solidFill>
              </a:rPr>
              <a:t>)		 </a:t>
            </a:r>
          </a:p>
          <a:p>
            <a:pPr marL="0" indent="0">
              <a:buNone/>
            </a:pPr>
            <a:r>
              <a:rPr lang="cs-CZ" sz="1800" b="1" kern="1200" dirty="0" smtClean="0">
                <a:solidFill>
                  <a:srgbClr val="C00000"/>
                </a:solidFill>
              </a:rPr>
              <a:t>Přestup </a:t>
            </a:r>
            <a:r>
              <a:rPr lang="cs-CZ" sz="1800" b="1" kern="1200" dirty="0">
                <a:solidFill>
                  <a:srgbClr val="C00000"/>
                </a:solidFill>
              </a:rPr>
              <a:t>tepla:			</a:t>
            </a:r>
            <a:r>
              <a:rPr lang="cs-CZ" sz="1800" kern="1200" dirty="0"/>
              <a:t>kde </a:t>
            </a:r>
            <a:r>
              <a:rPr lang="cs-CZ" sz="1800" b="1" i="1" kern="1200" dirty="0">
                <a:solidFill>
                  <a:srgbClr val="00287D"/>
                </a:solidFill>
              </a:rPr>
              <a:t>h</a:t>
            </a:r>
            <a:r>
              <a:rPr lang="cs-CZ" sz="1800" kern="1200" dirty="0"/>
              <a:t> je </a:t>
            </a:r>
            <a:r>
              <a:rPr lang="cs-CZ" sz="1800" i="1" kern="1200" dirty="0">
                <a:solidFill>
                  <a:srgbClr val="00287D"/>
                </a:solidFill>
              </a:rPr>
              <a:t>součinitel přestupu tepla</a:t>
            </a:r>
            <a:r>
              <a:rPr lang="cs-CZ" sz="1800" kern="1200" dirty="0"/>
              <a:t>, </a:t>
            </a:r>
            <a:endParaRPr lang="cs-CZ" sz="1800" kern="1200" dirty="0" smtClean="0"/>
          </a:p>
          <a:p>
            <a:pPr marL="0" indent="0">
              <a:buNone/>
            </a:pPr>
            <a:r>
              <a:rPr lang="cs-CZ" sz="1800" kern="1200" dirty="0"/>
              <a:t>	</a:t>
            </a:r>
            <a:r>
              <a:rPr lang="cs-CZ" sz="1800" kern="1200" dirty="0" smtClean="0"/>
              <a:t>			</a:t>
            </a:r>
            <a:r>
              <a:rPr lang="cs-CZ" sz="1800" i="1" kern="1200" dirty="0" smtClean="0">
                <a:solidFill>
                  <a:srgbClr val="00287D"/>
                </a:solidFill>
              </a:rPr>
              <a:t>t </a:t>
            </a:r>
            <a:r>
              <a:rPr lang="cs-CZ" sz="1800" kern="1200" dirty="0"/>
              <a:t>je teplota tekutiny a 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baseline="-25000" dirty="0" err="1">
                <a:solidFill>
                  <a:srgbClr val="00287D"/>
                </a:solidFill>
              </a:rPr>
              <a:t>p</a:t>
            </a:r>
            <a:r>
              <a:rPr lang="cs-CZ" sz="1800" kern="1200" dirty="0"/>
              <a:t> teplota povrchu stěny z pevné</a:t>
            </a:r>
          </a:p>
          <a:p>
            <a:pPr marL="0" indent="0">
              <a:buNone/>
            </a:pPr>
            <a:r>
              <a:rPr lang="cs-CZ" sz="1800" b="1" kern="1200" dirty="0">
                <a:solidFill>
                  <a:srgbClr val="C00000"/>
                </a:solidFill>
              </a:rPr>
              <a:t>látky</a:t>
            </a:r>
            <a:endParaRPr lang="cs-CZ" sz="1800" b="1" kern="1200" dirty="0" smtClean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9106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proud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proud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tekutiny</m:t>
                    </m:r>
                  </m:oMath>
                </a14:m>
                <a:r>
                  <a:rPr lang="cs-CZ" sz="1800" dirty="0" smtClean="0">
                    <a:latin typeface="+mn-lt"/>
                  </a:rPr>
                  <a:t>.</a:t>
                </a:r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910634"/>
              </a:xfrm>
              <a:prstGeom prst="rect">
                <a:avLst/>
              </a:prstGeom>
              <a:blipFill rotWithShape="0">
                <a:blip r:embed="rId3"/>
                <a:stretch>
                  <a:fillRect l="-294" b="-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5248656" y="3602736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9" y="5018351"/>
            <a:ext cx="2230531" cy="17695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5018351"/>
            <a:ext cx="2903420" cy="17729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360" y="4329066"/>
            <a:ext cx="1871775" cy="5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kern="1200" dirty="0" err="1" smtClean="0"/>
              <a:t>Clausius</a:t>
            </a:r>
            <a:r>
              <a:rPr lang="cs-CZ" sz="1800" kern="1200" dirty="0" smtClean="0"/>
              <a:t> – </a:t>
            </a:r>
            <a:r>
              <a:rPr lang="cs-CZ" sz="1800" kern="1200" dirty="0" err="1" smtClean="0"/>
              <a:t>Boltzmann</a:t>
            </a:r>
            <a:r>
              <a:rPr lang="cs-CZ" sz="1800" kern="1200" dirty="0" smtClean="0"/>
              <a:t> - </a:t>
            </a:r>
            <a:r>
              <a:rPr lang="cs-CZ" sz="1800" kern="1200" dirty="0" err="1" smtClean="0"/>
              <a:t>Gibbs</a:t>
            </a: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 </a:t>
            </a:r>
            <a:r>
              <a:rPr lang="cs-CZ" sz="1400" kern="1200" dirty="0"/>
              <a:t>Zatímco „ostrá“ rozdělení </a:t>
            </a:r>
            <a:r>
              <a:rPr lang="cs-CZ" sz="1400" kern="1200" dirty="0" smtClean="0"/>
              <a:t>pravděpodobnosti </a:t>
            </a:r>
            <a:r>
              <a:rPr lang="cs-CZ" sz="1400" kern="1200" dirty="0"/>
              <a:t>mají entropii nízkou, naopak „neostrá“ či „rozmazaná“ rozdělení pravděpodobnosti mají entropii vysokou. </a:t>
            </a:r>
            <a:endParaRPr lang="cs-CZ" sz="1400" kern="1200" dirty="0" smtClean="0"/>
          </a:p>
          <a:p>
            <a:pPr marL="0" indent="0">
              <a:buNone/>
            </a:pPr>
            <a:r>
              <a:rPr lang="cs-CZ" sz="1400" kern="1200" dirty="0" smtClean="0"/>
              <a:t>Za </a:t>
            </a:r>
            <a:r>
              <a:rPr lang="cs-CZ" sz="1400" kern="1200" dirty="0"/>
              <a:t>pravděpodobnostní rozložení s nejvyšší entropií lze považovat </a:t>
            </a:r>
            <a:r>
              <a:rPr lang="cs-CZ" sz="1400" kern="1200" dirty="0" smtClean="0"/>
              <a:t>normální </a:t>
            </a:r>
            <a:r>
              <a:rPr lang="cs-CZ" sz="1400" kern="1200" dirty="0"/>
              <a:t>nebo rovnoměrné </a:t>
            </a:r>
            <a:r>
              <a:rPr lang="cs-CZ" sz="1400" kern="1200" dirty="0" smtClean="0"/>
              <a:t>rozložení.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400" kern="1200" dirty="0" err="1" smtClean="0"/>
              <a:t>P</a:t>
            </a:r>
            <a:r>
              <a:rPr lang="cs-CZ" sz="1400" kern="1200" baseline="-25000" dirty="0" err="1" smtClean="0"/>
              <a:t>i</a:t>
            </a:r>
            <a:r>
              <a:rPr lang="cs-CZ" sz="1400" kern="1200" dirty="0" smtClean="0"/>
              <a:t> je </a:t>
            </a:r>
            <a:r>
              <a:rPr lang="cs-CZ" sz="1400" kern="1200" dirty="0"/>
              <a:t>pravděpodobnost i-</a:t>
            </a:r>
            <a:r>
              <a:rPr lang="cs-CZ" sz="1400" kern="1200" dirty="0" err="1"/>
              <a:t>tého</a:t>
            </a:r>
            <a:r>
              <a:rPr lang="cs-CZ" sz="1400" kern="1200" dirty="0"/>
              <a:t> </a:t>
            </a:r>
            <a:r>
              <a:rPr lang="cs-CZ" sz="1400" kern="1200" dirty="0" err="1" smtClean="0"/>
              <a:t>mikrostavu</a:t>
            </a:r>
            <a:endParaRPr lang="cs-CZ" sz="1400" kern="1200" dirty="0" smtClean="0"/>
          </a:p>
          <a:p>
            <a:r>
              <a:rPr lang="cs-CZ" sz="1800" dirty="0" smtClean="0">
                <a:solidFill>
                  <a:srgbClr val="00287D"/>
                </a:solidFill>
              </a:rPr>
              <a:t>Termodynamickou entropii S     </a:t>
            </a:r>
          </a:p>
          <a:p>
            <a:endParaRPr lang="cs-CZ" sz="1800" dirty="0">
              <a:solidFill>
                <a:srgbClr val="00287D"/>
              </a:solidFill>
            </a:endParaRPr>
          </a:p>
          <a:p>
            <a:endParaRPr lang="cs-CZ" sz="1000" dirty="0" smtClean="0">
              <a:solidFill>
                <a:srgbClr val="00287D"/>
              </a:solidFill>
            </a:endParaRPr>
          </a:p>
          <a:p>
            <a:r>
              <a:rPr lang="cs-CZ" sz="1800" dirty="0" err="1" smtClean="0">
                <a:solidFill>
                  <a:srgbClr val="00287D"/>
                </a:solidFill>
              </a:rPr>
              <a:t>Carnotův</a:t>
            </a:r>
            <a:r>
              <a:rPr lang="cs-CZ" sz="1800" dirty="0" smtClean="0">
                <a:solidFill>
                  <a:srgbClr val="00287D"/>
                </a:solidFill>
              </a:rPr>
              <a:t> cyklus 			 </a:t>
            </a:r>
            <a:r>
              <a:rPr lang="cs-CZ" sz="1800" b="1" dirty="0" smtClean="0">
                <a:solidFill>
                  <a:srgbClr val="C00000"/>
                </a:solidFill>
              </a:rPr>
              <a:t>2. VT</a:t>
            </a:r>
          </a:p>
          <a:p>
            <a:pPr marL="0" indent="0">
              <a:buNone/>
            </a:pPr>
            <a:r>
              <a:rPr lang="cs-CZ" sz="1400" kern="1200" dirty="0" smtClean="0"/>
              <a:t>Ne všechna </a:t>
            </a:r>
            <a:r>
              <a:rPr lang="el-GR" sz="1400" kern="1200" dirty="0" smtClean="0"/>
              <a:t>δ</a:t>
            </a:r>
            <a:r>
              <a:rPr lang="cs-CZ" sz="1400" kern="1200" dirty="0" smtClean="0"/>
              <a:t>Q mohou </a:t>
            </a:r>
            <a:r>
              <a:rPr lang="cs-CZ" sz="1400" kern="1200" dirty="0"/>
              <a:t>být kladná, ale některá musí být i </a:t>
            </a:r>
            <a:r>
              <a:rPr lang="cs-CZ" sz="1400" kern="1200" dirty="0" smtClean="0"/>
              <a:t>záporná           soustava</a:t>
            </a:r>
            <a:r>
              <a:rPr lang="cs-CZ" sz="1400" kern="1200" dirty="0"/>
              <a:t>, která vykonává vratný kruhový děj tedy nemůže od okolních těles teplo pouze přijímat, ale musí jim také nějaké teplo </a:t>
            </a:r>
            <a:r>
              <a:rPr lang="cs-CZ" sz="1400" kern="1200" dirty="0" smtClean="0"/>
              <a:t>odevzdávat.</a:t>
            </a:r>
            <a:endParaRPr lang="cs-CZ" sz="1400" b="1" kern="1200" dirty="0" smtClean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fld id="{0970407D-EE58-4A0B-824B-1D3AE42DD9CF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1984345"/>
                <a:ext cx="7509699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dirty="0" smtClean="0">
                          <a:solidFill>
                            <a:srgbClr val="00287D"/>
                          </a:solidFill>
                          <a:latin typeface="+mn-lt"/>
                        </a:rPr>
                        <m:t>Entropie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S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           "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ra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neur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itosti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syst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é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mu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"</m:t>
                      </m:r>
                      <m:r>
                        <m:rPr>
                          <m:nor/>
                        </m:rPr>
                        <a:rPr lang="cs-CZ" sz="1800" b="0" i="0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 (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„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ra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neuspo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řá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danosti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"</m:t>
                      </m:r>
                      <m:r>
                        <m:rPr>
                          <m:nor/>
                        </m:rPr>
                        <a:rPr lang="cs-CZ" sz="1800" b="0" i="0" dirty="0" smtClean="0">
                          <a:solidFill>
                            <a:srgbClr val="00287D"/>
                          </a:solidFill>
                          <a:latin typeface="+mn-lt"/>
                        </a:rPr>
                        <m:t>)</m:t>
                      </m:r>
                    </m:oMath>
                  </m:oMathPara>
                </a14:m>
                <a:endParaRPr lang="cs-CZ" sz="1800" dirty="0" smtClean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1984345"/>
                <a:ext cx="75096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1837944" y="2099392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52" y="706439"/>
            <a:ext cx="1905000" cy="838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712518"/>
            <a:ext cx="1911832" cy="83675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344" y="3920039"/>
            <a:ext cx="1304925" cy="381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251" y="4516514"/>
            <a:ext cx="932117" cy="5133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549" y="5418761"/>
            <a:ext cx="800100" cy="36195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073" y="5414481"/>
            <a:ext cx="828675" cy="40005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 bwMode="auto">
          <a:xfrm rot="10800000">
            <a:off x="4697172" y="5537118"/>
            <a:ext cx="342983" cy="1127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prava 18"/>
          <p:cNvSpPr/>
          <p:nvPr/>
        </p:nvSpPr>
        <p:spPr bwMode="auto">
          <a:xfrm>
            <a:off x="5765666" y="5814531"/>
            <a:ext cx="411480" cy="108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kern="1200" dirty="0" smtClean="0">
                <a:solidFill>
                  <a:srgbClr val="00287D"/>
                </a:solidFill>
              </a:rPr>
              <a:t>Princip růstu entropie</a:t>
            </a:r>
          </a:p>
          <a:p>
            <a:pPr marL="0" indent="0">
              <a:buNone/>
            </a:pPr>
            <a:r>
              <a:rPr lang="cs-CZ" sz="1800" kern="1200" dirty="0" smtClean="0"/>
              <a:t>Tepelně izolovaná soustava 2 těles o teplotě T</a:t>
            </a:r>
            <a:r>
              <a:rPr lang="cs-CZ" sz="1800" kern="1200" baseline="-25000" dirty="0" smtClean="0"/>
              <a:t>1</a:t>
            </a:r>
            <a:r>
              <a:rPr lang="cs-CZ" sz="1800" kern="1200" dirty="0" smtClean="0"/>
              <a:t> a T</a:t>
            </a:r>
            <a:r>
              <a:rPr lang="cs-CZ" sz="1800" kern="1200" baseline="-25000" dirty="0" smtClean="0"/>
              <a:t>2</a:t>
            </a:r>
            <a:r>
              <a:rPr lang="cs-CZ" sz="1800" kern="1200" dirty="0" smtClean="0"/>
              <a:t> . Těleso 1 odevzdá teplo </a:t>
            </a:r>
            <a:r>
              <a:rPr lang="cs-CZ" sz="1800" kern="1200" dirty="0" smtClean="0">
                <a:latin typeface="Symbol" panose="05050102010706020507" pitchFamily="18" charset="2"/>
              </a:rPr>
              <a:t>d</a:t>
            </a:r>
            <a:r>
              <a:rPr lang="cs-CZ" sz="1800" kern="1200" dirty="0" smtClean="0"/>
              <a:t>Q</a:t>
            </a:r>
            <a:r>
              <a:rPr lang="cs-CZ" sz="1800" kern="1200" baseline="-25000" dirty="0" smtClean="0"/>
              <a:t>1</a:t>
            </a:r>
            <a:r>
              <a:rPr lang="cs-CZ" sz="1800" kern="1200" dirty="0" smtClean="0"/>
              <a:t>  a těleso 2 přijme  teplo </a:t>
            </a:r>
            <a:r>
              <a:rPr lang="cs-CZ" sz="1800" kern="1200" dirty="0" smtClean="0">
                <a:latin typeface="Symbol" panose="05050102010706020507" pitchFamily="18" charset="2"/>
              </a:rPr>
              <a:t>d</a:t>
            </a:r>
            <a:r>
              <a:rPr lang="cs-CZ" sz="1800" kern="1200" dirty="0" smtClean="0"/>
              <a:t>Q</a:t>
            </a:r>
            <a:r>
              <a:rPr lang="cs-CZ" sz="1800" kern="1200" baseline="-25000" dirty="0" smtClean="0"/>
              <a:t>2</a:t>
            </a:r>
            <a:r>
              <a:rPr lang="cs-CZ" sz="1800" kern="1200" dirty="0" smtClean="0"/>
              <a:t> , přičemž platí </a:t>
            </a:r>
            <a:r>
              <a:rPr lang="cs-CZ" sz="1800" kern="1200" dirty="0" smtClean="0">
                <a:latin typeface="Symbol" panose="05050102010706020507" pitchFamily="18" charset="2"/>
              </a:rPr>
              <a:t>d</a:t>
            </a:r>
            <a:r>
              <a:rPr lang="cs-CZ" sz="1800" kern="1200" dirty="0" smtClean="0"/>
              <a:t>Q</a:t>
            </a:r>
            <a:r>
              <a:rPr lang="cs-CZ" sz="1800" kern="1200" baseline="-25000" dirty="0" smtClean="0"/>
              <a:t>1</a:t>
            </a:r>
            <a:r>
              <a:rPr lang="cs-CZ" sz="1800" kern="1200" dirty="0" smtClean="0"/>
              <a:t> = </a:t>
            </a:r>
            <a:r>
              <a:rPr lang="cs-CZ" sz="1800" kern="1200" dirty="0" smtClean="0">
                <a:latin typeface="Symbol" panose="05050102010706020507" pitchFamily="18" charset="2"/>
              </a:rPr>
              <a:t>d</a:t>
            </a:r>
            <a:r>
              <a:rPr lang="cs-CZ" sz="1800" kern="1200" dirty="0" smtClean="0"/>
              <a:t>Q</a:t>
            </a:r>
            <a:r>
              <a:rPr lang="cs-CZ" sz="1800" kern="1200" baseline="-25000" dirty="0" smtClean="0"/>
              <a:t>2</a:t>
            </a:r>
            <a:r>
              <a:rPr lang="cs-CZ" sz="1800" kern="1200" dirty="0" smtClean="0"/>
              <a:t>  .</a:t>
            </a:r>
            <a:endParaRPr lang="cs-CZ" sz="1800" kern="1200" dirty="0"/>
          </a:p>
          <a:p>
            <a:pPr marL="0" indent="0">
              <a:buNone/>
            </a:pPr>
            <a:r>
              <a:rPr lang="cs-CZ" sz="1800" kern="1200" dirty="0" smtClean="0">
                <a:solidFill>
                  <a:srgbClr val="C00000"/>
                </a:solidFill>
              </a:rPr>
              <a:t>Změna entropie		</a:t>
            </a:r>
          </a:p>
          <a:p>
            <a:pPr marL="0" indent="0">
              <a:buNone/>
            </a:pPr>
            <a:endParaRPr lang="cs-CZ" sz="1800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kern="1200" dirty="0" smtClean="0"/>
              <a:t>Pro </a:t>
            </a:r>
            <a:r>
              <a:rPr lang="cs-CZ" sz="1800" kern="1200" dirty="0"/>
              <a:t>T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</a:t>
            </a:r>
            <a:r>
              <a:rPr lang="cs-CZ" sz="1800" kern="1200" dirty="0">
                <a:cs typeface="Times New Roman" panose="02020603050405020304" pitchFamily="18" charset="0"/>
              </a:rPr>
              <a:t>˃</a:t>
            </a:r>
            <a:r>
              <a:rPr lang="cs-CZ" sz="1800" kern="1200" dirty="0" smtClean="0"/>
              <a:t> </a:t>
            </a:r>
            <a:r>
              <a:rPr lang="cs-CZ" sz="1800" kern="1200" dirty="0"/>
              <a:t>T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</a:t>
            </a:r>
            <a:r>
              <a:rPr lang="cs-CZ" sz="1800" kern="1200" dirty="0" smtClean="0"/>
              <a:t> pak </a:t>
            </a:r>
            <a:r>
              <a:rPr lang="cs-CZ" sz="1800" b="1" i="1" kern="1200" dirty="0" err="1" smtClean="0">
                <a:solidFill>
                  <a:srgbClr val="C00000"/>
                </a:solidFill>
              </a:rPr>
              <a:t>dS</a:t>
            </a:r>
            <a:r>
              <a:rPr lang="cs-CZ" sz="1800" b="1" i="1" kern="1200" dirty="0" smtClean="0">
                <a:solidFill>
                  <a:srgbClr val="C00000"/>
                </a:solidFill>
              </a:rPr>
              <a:t> </a:t>
            </a:r>
            <a:r>
              <a:rPr lang="cs-CZ" sz="1800" b="1" i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˃</a:t>
            </a:r>
            <a:r>
              <a:rPr lang="cs-CZ" sz="1800" b="1" i="1" kern="1200" dirty="0">
                <a:solidFill>
                  <a:srgbClr val="C00000"/>
                </a:solidFill>
              </a:rPr>
              <a:t> </a:t>
            </a:r>
            <a:r>
              <a:rPr lang="cs-CZ" sz="1800" b="1" i="1" kern="1200" dirty="0" smtClean="0">
                <a:solidFill>
                  <a:srgbClr val="C00000"/>
                </a:solidFill>
              </a:rPr>
              <a:t>0</a:t>
            </a:r>
            <a:endParaRPr lang="cs-CZ" sz="1800" b="1" i="1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400" kern="1200" dirty="0"/>
              <a:t>Při vratném adiabatickém ději může být tedy entropie stálá, avšak nikdy nemůže klesat.</a:t>
            </a:r>
          </a:p>
          <a:p>
            <a:pPr marL="0" indent="0">
              <a:buNone/>
            </a:pPr>
            <a:endParaRPr lang="cs-CZ" sz="1800" kern="1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kern="1200" dirty="0" smtClean="0">
                <a:solidFill>
                  <a:srgbClr val="C00000"/>
                </a:solidFill>
              </a:rPr>
              <a:t>V přírodě – nevratné děje </a:t>
            </a:r>
            <a:r>
              <a:rPr lang="cs-CZ" sz="1800" kern="1200" dirty="0"/>
              <a:t>(tření, </a:t>
            </a:r>
            <a:r>
              <a:rPr lang="cs-CZ" sz="1800" kern="1200" dirty="0" smtClean="0"/>
              <a:t>odporové </a:t>
            </a:r>
            <a:r>
              <a:rPr lang="cs-CZ" sz="1800" kern="1200" dirty="0"/>
              <a:t>síly</a:t>
            </a:r>
            <a:r>
              <a:rPr lang="cs-CZ" sz="1800" kern="1200" dirty="0" smtClean="0"/>
              <a:t>)</a:t>
            </a:r>
          </a:p>
          <a:p>
            <a:pPr marL="0" indent="0">
              <a:buNone/>
            </a:pPr>
            <a:r>
              <a:rPr lang="cs-CZ" sz="1400" kern="1200" dirty="0" smtClean="0"/>
              <a:t>Pokud </a:t>
            </a:r>
            <a:r>
              <a:rPr lang="cs-CZ" sz="1400" kern="1200" dirty="0"/>
              <a:t>při nevratném ději působí tření, takže vykonaná práce je menší a v soustavě vzniká třením teplo, je třeba k dosažení výchozího stavu odvádět více tepla než při vratném kruhovém ději, což je vyjádřeno znaménkem </a:t>
            </a:r>
            <a:r>
              <a:rPr lang="cs-CZ" sz="1400" kern="1200" dirty="0" smtClean="0"/>
              <a:t>nerovnosti.</a:t>
            </a:r>
          </a:p>
          <a:p>
            <a:pPr marL="0" indent="0">
              <a:buNone/>
            </a:pPr>
            <a:r>
              <a:rPr lang="cs-CZ" sz="1400" kern="1200" dirty="0">
                <a:solidFill>
                  <a:srgbClr val="00287D"/>
                </a:solidFill>
              </a:rPr>
              <a:t>Celková entropie uzavřeného systému se nemůže nikdy zmenšit. V přírodě tedy všechny děje směřují do více neuspořádaného stavu. Stejně tak roste entropie ve vesmíru. </a:t>
            </a:r>
            <a:r>
              <a:rPr lang="cs-CZ" sz="1400" kern="1200" dirty="0" smtClean="0">
                <a:solidFill>
                  <a:srgbClr val="00287D"/>
                </a:solidFill>
              </a:rPr>
              <a:t>Vyrovnání veškerých teplotních rozdílů - tepelná </a:t>
            </a:r>
            <a:r>
              <a:rPr lang="cs-CZ" sz="1400" kern="1200" dirty="0">
                <a:solidFill>
                  <a:srgbClr val="00287D"/>
                </a:solidFill>
              </a:rPr>
              <a:t>smrt </a:t>
            </a:r>
            <a:r>
              <a:rPr lang="cs-CZ" sz="1400" kern="1200" dirty="0" smtClean="0">
                <a:solidFill>
                  <a:srgbClr val="00287D"/>
                </a:solidFill>
              </a:rPr>
              <a:t>vesmíru.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fld id="{0970407D-EE58-4A0B-824B-1D3AE42DD9CF}" type="slidenum">
              <a:rPr lang="cs-CZ" altLang="cs-CZ" smtClean="0"/>
              <a:pPr/>
              <a:t>95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5" y="72101"/>
            <a:ext cx="2095500" cy="169545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>
            <a:off x="5527922" y="4560123"/>
            <a:ext cx="649224" cy="2270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173" y="3089988"/>
            <a:ext cx="4629150" cy="4191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287" y="4448162"/>
            <a:ext cx="828675" cy="4000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380" y="3498592"/>
            <a:ext cx="3165550" cy="5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kern="1200" dirty="0" smtClean="0">
                <a:solidFill>
                  <a:srgbClr val="00287D"/>
                </a:solidFill>
              </a:rPr>
              <a:t>3. Termodynamický zákon   - 3. VT  - </a:t>
            </a:r>
            <a:r>
              <a:rPr lang="cs-CZ" sz="1800" b="1" i="1" kern="1200" dirty="0" err="1" smtClean="0">
                <a:solidFill>
                  <a:srgbClr val="00287D"/>
                </a:solidFill>
              </a:rPr>
              <a:t>Nernstův</a:t>
            </a:r>
            <a:r>
              <a:rPr lang="cs-CZ" sz="1800" b="1" i="1" kern="1200" dirty="0" smtClean="0">
                <a:solidFill>
                  <a:srgbClr val="00287D"/>
                </a:solidFill>
              </a:rPr>
              <a:t> teorém</a:t>
            </a:r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kern="1200" dirty="0" smtClean="0"/>
              <a:t>Pomocí entropie: </a:t>
            </a:r>
            <a:endParaRPr lang="cs-CZ" sz="1800" kern="1200" dirty="0"/>
          </a:p>
          <a:p>
            <a:pPr marL="0" indent="0">
              <a:buNone/>
            </a:pPr>
            <a:endParaRPr lang="cs-CZ" sz="1800" kern="1200" dirty="0" smtClean="0"/>
          </a:p>
          <a:p>
            <a:pPr marL="0" indent="0">
              <a:buNone/>
            </a:pPr>
            <a:r>
              <a:rPr lang="cs-CZ" sz="1800" kern="1200" dirty="0" smtClean="0"/>
              <a:t>Není možné dosáhnout T= 0 K.</a:t>
            </a:r>
          </a:p>
          <a:p>
            <a:pPr marL="0" indent="0">
              <a:buNone/>
            </a:pPr>
            <a:endParaRPr lang="cs-CZ" sz="18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fld id="{0970407D-EE58-4A0B-824B-1D3AE42DD9CF}" type="slidenum">
              <a:rPr lang="cs-CZ" altLang="cs-CZ" smtClean="0"/>
              <a:pPr/>
              <a:t>96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490578"/>
                <a:ext cx="7793163" cy="3838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istou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pevnou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l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tku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nelze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kone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ý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pochodem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ochladit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na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absolutn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nulu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.</m:t>
                      </m:r>
                    </m:oMath>
                  </m:oMathPara>
                </a14:m>
                <a:endParaRPr lang="cs-CZ" sz="1800" dirty="0" smtClean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490578"/>
                <a:ext cx="7793163" cy="383823"/>
              </a:xfrm>
              <a:prstGeom prst="rect">
                <a:avLst/>
              </a:prstGeom>
              <a:blipFill rotWithShape="0"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52" y="3097193"/>
            <a:ext cx="1128903" cy="45156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238" y="3660518"/>
            <a:ext cx="3113305" cy="23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1003" y="3272625"/>
            <a:ext cx="328932" cy="311905"/>
          </a:xfrm>
        </p:spPr>
        <p:txBody>
          <a:bodyPr/>
          <a:lstStyle/>
          <a:p>
            <a:pPr marL="0" indent="0">
              <a:buNone/>
            </a:pPr>
            <a:r>
              <a:rPr lang="cs-CZ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18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fld id="{0970407D-EE58-4A0B-824B-1D3AE42DD9CF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" y="2853954"/>
            <a:ext cx="2466975" cy="185737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95" y="4161399"/>
            <a:ext cx="2619375" cy="1743075"/>
          </a:xfrm>
          <a:prstGeom prst="rect">
            <a:avLst/>
          </a:prstGeom>
        </p:spPr>
      </p:pic>
      <p:sp>
        <p:nvSpPr>
          <p:cNvPr id="26" name="Šipka doprava 25"/>
          <p:cNvSpPr/>
          <p:nvPr/>
        </p:nvSpPr>
        <p:spPr bwMode="auto">
          <a:xfrm rot="2002966">
            <a:off x="3918867" y="3861868"/>
            <a:ext cx="795528" cy="4138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Zakřivená spojnice 8"/>
          <p:cNvCxnSpPr/>
          <p:nvPr/>
        </p:nvCxnSpPr>
        <p:spPr bwMode="auto">
          <a:xfrm rot="10800000">
            <a:off x="4187955" y="3474721"/>
            <a:ext cx="971541" cy="59406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46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59634</TotalTime>
  <Words>7242</Words>
  <Application>Microsoft Office PowerPoint</Application>
  <PresentationFormat>Předvádění na obrazovce (4:3)</PresentationFormat>
  <Paragraphs>1138</Paragraphs>
  <Slides>97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97</vt:i4>
      </vt:variant>
    </vt:vector>
  </HeadingPairs>
  <TitlesOfParts>
    <vt:vector size="106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Termika</vt:lpstr>
      <vt:lpstr>Termika</vt:lpstr>
      <vt:lpstr>Kinetická teorie látek</vt:lpstr>
      <vt:lpstr>Kinetická teorie látek</vt:lpstr>
      <vt:lpstr>Kinetická teorie látek</vt:lpstr>
      <vt:lpstr>Kinetická teorie látek</vt:lpstr>
      <vt:lpstr>Plynná látka</vt:lpstr>
      <vt:lpstr>Plynná látka</vt:lpstr>
      <vt:lpstr>Pevná látka</vt:lpstr>
      <vt:lpstr>Kapalná látka</vt:lpstr>
      <vt:lpstr>Látkové množství</vt:lpstr>
      <vt:lpstr>Látkové množství</vt:lpstr>
      <vt:lpstr>Látkové množství</vt:lpstr>
      <vt:lpstr>Základní pojmy termodynamiky </vt:lpstr>
      <vt:lpstr>Základní pojmy termodynamiky </vt:lpstr>
      <vt:lpstr>Základní pojmy termodynamiky 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Teplotní roztažnost látek</vt:lpstr>
      <vt:lpstr>Teplotní roztažnost látek</vt:lpstr>
      <vt:lpstr>Teplotní roztažnost látek</vt:lpstr>
      <vt:lpstr>Teplotní roztažnost látek</vt:lpstr>
      <vt:lpstr>Teplotní roztažnost látek</vt:lpstr>
      <vt:lpstr>Teplotní roztažnost látek</vt:lpstr>
      <vt:lpstr>Teplo, tepelné kapacity látek, kalorimetrická rovnice</vt:lpstr>
      <vt:lpstr>Teplo, tepelné kapacity látek, kalorimetrická rovnice</vt:lpstr>
      <vt:lpstr>Teplo, tepelné kapacity látek, kalorimetrická rovnice</vt:lpstr>
      <vt:lpstr>Teplo, tepelné kapacity látek, kalorimetrická rovnice</vt:lpstr>
      <vt:lpstr>Teplo, tepelné kapacity látek, kalorimetrická rovnice</vt:lpstr>
      <vt:lpstr>Kalorimetrická rovnice</vt:lpstr>
      <vt:lpstr>Kalorimetrická rovnice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Ideální plyn, stavová rovnice</vt:lpstr>
      <vt:lpstr>Práce plynu</vt:lpstr>
      <vt:lpstr>Stavová rovnice, p-V diagram</vt:lpstr>
      <vt:lpstr>Molární tepelná kapacita</vt:lpstr>
      <vt:lpstr>Molární tepelná kapacita</vt:lpstr>
      <vt:lpstr>Vratné děje v ideálním plynu</vt:lpstr>
      <vt:lpstr>Izochorický děj s ideálním plynem</vt:lpstr>
      <vt:lpstr>Izobarický děj s ideálním plynem</vt:lpstr>
      <vt:lpstr>Izotermický děj s ideálním plynem</vt:lpstr>
      <vt:lpstr>Adiabatický děj s ideálním plynem</vt:lpstr>
      <vt:lpstr>Adiabatický děj s ideálním plynem</vt:lpstr>
      <vt:lpstr>Polytropický děj s ideálním plynem</vt:lpstr>
      <vt:lpstr>Kruhový děj s ideálním plynem</vt:lpstr>
      <vt:lpstr>Kruhový děj s ideálním plynem</vt:lpstr>
      <vt:lpstr>Kruhový děj s ideálním plynem</vt:lpstr>
      <vt:lpstr>Kruhový děj s ideálním plynem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Entropie</vt:lpstr>
      <vt:lpstr>Entropie</vt:lpstr>
      <vt:lpstr>Entropie</vt:lpstr>
      <vt:lpstr>Entropie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Petr Sládek</cp:lastModifiedBy>
  <cp:revision>593</cp:revision>
  <cp:lastPrinted>2017-05-31T19:18:36Z</cp:lastPrinted>
  <dcterms:created xsi:type="dcterms:W3CDTF">2015-11-23T07:04:47Z</dcterms:created>
  <dcterms:modified xsi:type="dcterms:W3CDTF">2018-04-26T09:33:30Z</dcterms:modified>
</cp:coreProperties>
</file>