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2" r:id="rId10"/>
    <p:sldId id="273" r:id="rId11"/>
    <p:sldId id="274" r:id="rId12"/>
    <p:sldId id="275" r:id="rId13"/>
    <p:sldId id="265" r:id="rId14"/>
    <p:sldId id="271" r:id="rId15"/>
    <p:sldId id="268" r:id="rId16"/>
    <p:sldId id="269" r:id="rId17"/>
    <p:sldId id="266" r:id="rId18"/>
    <p:sldId id="267" r:id="rId19"/>
    <p:sldId id="270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6" autoAdjust="0"/>
    <p:restoredTop sz="69310" autoAdjust="0"/>
  </p:normalViewPr>
  <p:slideViewPr>
    <p:cSldViewPr snapToGrid="0">
      <p:cViewPr varScale="1">
        <p:scale>
          <a:sx n="49" d="100"/>
          <a:sy n="49" d="100"/>
        </p:scale>
        <p:origin x="-1068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ef.cz/" TargetMode="External"/><Relationship Id="rId2" Type="http://schemas.openxmlformats.org/officeDocument/2006/relationships/hyperlink" Target="http://dcicz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praha.org/" TargetMode="External"/><Relationship Id="rId2" Type="http://schemas.openxmlformats.org/officeDocument/2006/relationships/hyperlink" Target="http://www.migra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radna-prava.cz/" TargetMode="External"/><Relationship Id="rId5" Type="http://schemas.openxmlformats.org/officeDocument/2006/relationships/hyperlink" Target="http://www.mkc.cz/" TargetMode="External"/><Relationship Id="rId4" Type="http://schemas.openxmlformats.org/officeDocument/2006/relationships/hyperlink" Target="http://www.slovo21.cz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chrance.cz/stiznosti-na-urady/jak-podat-stiznos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ovekvtisni.cz/" TargetMode="External"/><Relationship Id="rId2" Type="http://schemas.openxmlformats.org/officeDocument/2006/relationships/hyperlink" Target="http://helco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i-cr.cz/" TargetMode="External"/><Relationship Id="rId5" Type="http://schemas.openxmlformats.org/officeDocument/2006/relationships/hyperlink" Target="http://www.llp.cz/" TargetMode="External"/><Relationship Id="rId4" Type="http://schemas.openxmlformats.org/officeDocument/2006/relationships/hyperlink" Target="http://www.amnesty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 v ČR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</a:t>
            </a:r>
            <a:r>
              <a:rPr lang="cs-CZ" dirty="0"/>
              <a:t>S</a:t>
            </a:r>
            <a:r>
              <a:rPr lang="cs-CZ" dirty="0" smtClean="0"/>
              <a:t>traková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27693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práva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Sdružení zastánců dětských práv </a:t>
            </a:r>
            <a:r>
              <a:rPr lang="cs-CZ" b="1" dirty="0" smtClean="0"/>
              <a:t>ČR</a:t>
            </a:r>
            <a:r>
              <a:rPr lang="cs-CZ" b="1" dirty="0" smtClean="0"/>
              <a:t> </a:t>
            </a:r>
            <a:endParaRPr lang="cs-CZ" dirty="0" smtClean="0"/>
          </a:p>
          <a:p>
            <a:pPr lvl="1"/>
            <a:r>
              <a:rPr lang="cs-CZ" dirty="0" smtClean="0"/>
              <a:t>práva dětí</a:t>
            </a:r>
          </a:p>
          <a:p>
            <a:pPr lvl="1"/>
            <a:r>
              <a:rPr lang="cs-CZ" dirty="0" smtClean="0"/>
              <a:t>vzdělávací programy pro školy</a:t>
            </a:r>
          </a:p>
          <a:p>
            <a:pPr lvl="1"/>
            <a:r>
              <a:rPr lang="cs-CZ" dirty="0" err="1" smtClean="0">
                <a:hlinkClick r:id="rId2"/>
              </a:rPr>
              <a:t>dci.jeja.cz</a:t>
            </a:r>
            <a:endParaRPr lang="cs-CZ" dirty="0" smtClean="0"/>
          </a:p>
          <a:p>
            <a:r>
              <a:rPr lang="cs-CZ" b="1" dirty="0" smtClean="0"/>
              <a:t>UNICEF Česká </a:t>
            </a:r>
            <a:r>
              <a:rPr lang="cs-CZ" b="1" dirty="0" smtClean="0"/>
              <a:t>republika</a:t>
            </a:r>
          </a:p>
          <a:p>
            <a:pPr lvl="1"/>
            <a:r>
              <a:rPr lang="cs-CZ" dirty="0" smtClean="0"/>
              <a:t>mezinárodní </a:t>
            </a:r>
            <a:r>
              <a:rPr lang="cs-CZ" dirty="0" smtClean="0"/>
              <a:t>organizace na podporu práv dětí</a:t>
            </a:r>
          </a:p>
          <a:p>
            <a:pPr lvl="1"/>
            <a:r>
              <a:rPr lang="cs-CZ" dirty="0" smtClean="0"/>
              <a:t>pomoc dětem v nouzi</a:t>
            </a:r>
          </a:p>
          <a:p>
            <a:pPr lvl="1"/>
            <a:r>
              <a:rPr lang="cs-CZ" dirty="0" smtClean="0"/>
              <a:t>pomoc dětem při katastrofách</a:t>
            </a:r>
          </a:p>
          <a:p>
            <a:pPr lvl="1"/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unicef.cz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3268" y="330893"/>
            <a:ext cx="10753200" cy="451576"/>
          </a:xfrm>
        </p:spPr>
        <p:txBody>
          <a:bodyPr/>
          <a:lstStyle/>
          <a:p>
            <a:r>
              <a:rPr lang="cs-CZ" dirty="0" smtClean="0"/>
              <a:t>Práva menšin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4358" y="816513"/>
            <a:ext cx="10753200" cy="4139998"/>
          </a:xfrm>
        </p:spPr>
        <p:txBody>
          <a:bodyPr numCol="2"/>
          <a:lstStyle/>
          <a:p>
            <a:r>
              <a:rPr lang="cs-CZ" b="1" dirty="0" smtClean="0"/>
              <a:t>Sdružení pro integraci a </a:t>
            </a:r>
            <a:r>
              <a:rPr lang="cs-CZ" b="1" dirty="0" smtClean="0"/>
              <a:t>migraci</a:t>
            </a:r>
            <a:endParaRPr lang="cs-CZ" dirty="0" smtClean="0"/>
          </a:p>
          <a:p>
            <a:pPr lvl="1"/>
            <a:r>
              <a:rPr lang="cs-CZ" dirty="0" smtClean="0"/>
              <a:t>právní asistence pro cizince, psycho-sociální asistence, SOS linka pro cizince</a:t>
            </a:r>
          </a:p>
          <a:p>
            <a:pPr lvl="1"/>
            <a:r>
              <a:rPr lang="cs-CZ" dirty="0" smtClean="0">
                <a:hlinkClick r:id="rId2"/>
              </a:rPr>
              <a:t>www.migrace.</a:t>
            </a:r>
            <a:r>
              <a:rPr lang="cs-CZ" dirty="0" err="1" smtClean="0">
                <a:hlinkClick r:id="rId2"/>
              </a:rPr>
              <a:t>com</a:t>
            </a:r>
            <a:endParaRPr lang="cs-CZ" dirty="0" smtClean="0"/>
          </a:p>
          <a:p>
            <a:r>
              <a:rPr lang="cs-CZ" b="1" dirty="0" smtClean="0"/>
              <a:t>Centrum pro integraci cizinců</a:t>
            </a:r>
            <a:endParaRPr lang="cs-CZ" dirty="0" smtClean="0"/>
          </a:p>
          <a:p>
            <a:pPr lvl="1"/>
            <a:r>
              <a:rPr lang="cs-CZ" dirty="0" smtClean="0"/>
              <a:t>poradenství, pomoc při jednání s úřady, pomoc při hledání bydlení a zaměstnání</a:t>
            </a:r>
          </a:p>
          <a:p>
            <a:pPr lvl="1"/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cicpraha.org</a:t>
            </a:r>
            <a:endParaRPr lang="cs-CZ" dirty="0" smtClean="0"/>
          </a:p>
          <a:p>
            <a:r>
              <a:rPr lang="cs-CZ" b="1" dirty="0" smtClean="0"/>
              <a:t>Slovo 21</a:t>
            </a:r>
            <a:endParaRPr lang="cs-CZ" dirty="0" smtClean="0"/>
          </a:p>
          <a:p>
            <a:pPr lvl="1"/>
            <a:r>
              <a:rPr lang="cs-CZ" dirty="0" smtClean="0"/>
              <a:t>boj proti rasismu a xenofobii, ochrana lidských práv, podpora vzdělávání Romů, integrace</a:t>
            </a:r>
          </a:p>
          <a:p>
            <a:pPr lvl="1"/>
            <a:r>
              <a:rPr lang="cs-CZ" dirty="0" smtClean="0"/>
              <a:t> </a:t>
            </a:r>
            <a:r>
              <a:rPr lang="cs-CZ" dirty="0" smtClean="0">
                <a:hlinkClick r:id="rId4"/>
              </a:rPr>
              <a:t>www.slovo21.cz</a:t>
            </a:r>
            <a:endParaRPr lang="cs-CZ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Multikulturní </a:t>
            </a:r>
            <a:r>
              <a:rPr lang="cs-CZ" b="1" dirty="0" smtClean="0"/>
              <a:t>centrum Praha</a:t>
            </a:r>
            <a:endParaRPr lang="cs-CZ" dirty="0" smtClean="0"/>
          </a:p>
          <a:p>
            <a:pPr lvl="1"/>
            <a:r>
              <a:rPr lang="cs-CZ" dirty="0" smtClean="0"/>
              <a:t>vzdělávací projekty, knihovna,</a:t>
            </a:r>
            <a:r>
              <a:rPr lang="cs-CZ" dirty="0" err="1" smtClean="0"/>
              <a:t>infocentrum</a:t>
            </a:r>
            <a:r>
              <a:rPr lang="cs-CZ" dirty="0" smtClean="0"/>
              <a:t> pořady pro veřejnost, publikace, výzkum, klub „</a:t>
            </a:r>
            <a:r>
              <a:rPr lang="cs-CZ" dirty="0" err="1" smtClean="0"/>
              <a:t>Multikulti</a:t>
            </a:r>
            <a:r>
              <a:rPr lang="cs-CZ" dirty="0" smtClean="0"/>
              <a:t>"</a:t>
            </a:r>
          </a:p>
          <a:p>
            <a:pPr lvl="1"/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mkc.cz</a:t>
            </a:r>
            <a:endParaRPr lang="cs-CZ" dirty="0" smtClean="0"/>
          </a:p>
          <a:p>
            <a:r>
              <a:rPr lang="cs-CZ" b="1" dirty="0" smtClean="0"/>
              <a:t>Poradna pro občanství, občanská a lidská práva</a:t>
            </a:r>
            <a:endParaRPr lang="cs-CZ" dirty="0" smtClean="0"/>
          </a:p>
          <a:p>
            <a:pPr lvl="1"/>
            <a:r>
              <a:rPr lang="cs-CZ" dirty="0" smtClean="0"/>
              <a:t>diskriminace a rovné příležitosti, sanace rodin, bezplatná právní pomoc, státní občanství a program migrace, internetový portál diskriminace.</a:t>
            </a:r>
            <a:r>
              <a:rPr lang="cs-CZ" dirty="0" err="1" smtClean="0"/>
              <a:t>cz</a:t>
            </a:r>
            <a:endParaRPr lang="cs-CZ" dirty="0" smtClean="0"/>
          </a:p>
          <a:p>
            <a:pPr lvl="1"/>
            <a:r>
              <a:rPr lang="cs-CZ" dirty="0" smtClean="0"/>
              <a:t> </a:t>
            </a:r>
            <a:r>
              <a:rPr lang="cs-CZ" dirty="0" smtClean="0">
                <a:hlinkClick r:id="rId6"/>
              </a:rPr>
              <a:t>www.poradna-</a:t>
            </a:r>
            <a:r>
              <a:rPr lang="cs-CZ" dirty="0" err="1" smtClean="0">
                <a:hlinkClick r:id="rId6"/>
              </a:rPr>
              <a:t>prava.cz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0"/>
            <a:ext cx="10753200" cy="451576"/>
          </a:xfrm>
        </p:spPr>
        <p:txBody>
          <a:bodyPr/>
          <a:lstStyle/>
          <a:p>
            <a:r>
              <a:rPr lang="cs-CZ" dirty="0" smtClean="0"/>
              <a:t>Další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" y="505228"/>
            <a:ext cx="12192000" cy="4139998"/>
          </a:xfrm>
        </p:spPr>
        <p:txBody>
          <a:bodyPr numCol="2"/>
          <a:lstStyle/>
          <a:p>
            <a:r>
              <a:rPr lang="cs-CZ" dirty="0" smtClean="0"/>
              <a:t>Domácí </a:t>
            </a:r>
            <a:r>
              <a:rPr lang="cs-CZ" dirty="0" smtClean="0"/>
              <a:t>násilí</a:t>
            </a:r>
          </a:p>
          <a:p>
            <a:r>
              <a:rPr lang="cs-CZ" dirty="0" smtClean="0"/>
              <a:t>Obchodování </a:t>
            </a:r>
            <a:r>
              <a:rPr lang="cs-CZ" dirty="0" smtClean="0"/>
              <a:t>s </a:t>
            </a:r>
            <a:r>
              <a:rPr lang="cs-CZ" dirty="0" smtClean="0"/>
              <a:t>lidmi</a:t>
            </a:r>
            <a:endParaRPr lang="cs-CZ" dirty="0" smtClean="0"/>
          </a:p>
          <a:p>
            <a:r>
              <a:rPr lang="cs-CZ" dirty="0" smtClean="0"/>
              <a:t>Týrání a zneužívání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Uprchlictví</a:t>
            </a:r>
            <a:endParaRPr lang="cs-CZ" dirty="0" smtClean="0"/>
          </a:p>
          <a:p>
            <a:r>
              <a:rPr lang="cs-CZ" dirty="0" smtClean="0"/>
              <a:t>Národnostní menšiny</a:t>
            </a:r>
          </a:p>
          <a:p>
            <a:pPr lvl="1"/>
            <a:r>
              <a:rPr lang="cs-CZ" dirty="0" smtClean="0"/>
              <a:t>Rada </a:t>
            </a:r>
            <a:r>
              <a:rPr lang="cs-CZ" dirty="0" smtClean="0"/>
              <a:t>vlády pro národnostní menšiny</a:t>
            </a:r>
          </a:p>
          <a:p>
            <a:r>
              <a:rPr lang="cs-CZ" dirty="0" smtClean="0"/>
              <a:t>Xenofobie </a:t>
            </a:r>
            <a:r>
              <a:rPr lang="cs-CZ" dirty="0" smtClean="0"/>
              <a:t>a </a:t>
            </a:r>
            <a:r>
              <a:rPr lang="cs-CZ" dirty="0" smtClean="0"/>
              <a:t>rasismus</a:t>
            </a:r>
            <a:endParaRPr lang="cs-CZ" dirty="0" smtClean="0"/>
          </a:p>
          <a:p>
            <a:r>
              <a:rPr lang="cs-CZ" dirty="0" smtClean="0"/>
              <a:t>Zdravotní </a:t>
            </a:r>
            <a:r>
              <a:rPr lang="cs-CZ" dirty="0" smtClean="0"/>
              <a:t>handicapy</a:t>
            </a:r>
          </a:p>
          <a:p>
            <a:pPr lvl="1"/>
            <a:r>
              <a:rPr lang="cs-CZ" dirty="0" smtClean="0"/>
              <a:t>Tělesné </a:t>
            </a:r>
            <a:r>
              <a:rPr lang="cs-CZ" dirty="0" smtClean="0"/>
              <a:t>postižení</a:t>
            </a:r>
          </a:p>
          <a:p>
            <a:pPr lvl="1"/>
            <a:r>
              <a:rPr lang="cs-CZ" dirty="0" smtClean="0"/>
              <a:t>Zrakové postižení</a:t>
            </a:r>
          </a:p>
          <a:p>
            <a:pPr lvl="1"/>
            <a:r>
              <a:rPr lang="cs-CZ" dirty="0" smtClean="0"/>
              <a:t>Sluchové postižení</a:t>
            </a:r>
          </a:p>
          <a:p>
            <a:pPr lvl="1"/>
            <a:r>
              <a:rPr lang="cs-CZ" dirty="0" smtClean="0"/>
              <a:t>Mentální postižení</a:t>
            </a:r>
          </a:p>
          <a:p>
            <a:pPr lvl="1"/>
            <a:r>
              <a:rPr lang="cs-CZ" dirty="0" smtClean="0"/>
              <a:t>Vládní výbor pro zdravotně postižené </a:t>
            </a:r>
            <a:r>
              <a:rPr lang="cs-CZ" dirty="0" smtClean="0"/>
              <a:t>občany</a:t>
            </a:r>
            <a:endParaRPr lang="cs-CZ" dirty="0" smtClean="0"/>
          </a:p>
          <a:p>
            <a:r>
              <a:rPr lang="cs-CZ" dirty="0" smtClean="0"/>
              <a:t>Rovné příležitosti žen a </a:t>
            </a:r>
            <a:r>
              <a:rPr lang="cs-CZ" dirty="0" smtClean="0"/>
              <a:t>mužů</a:t>
            </a:r>
            <a:endParaRPr lang="cs-CZ" dirty="0" smtClean="0"/>
          </a:p>
          <a:p>
            <a:pPr lvl="1"/>
            <a:r>
              <a:rPr lang="cs-CZ" dirty="0" smtClean="0"/>
              <a:t>Rada vlády ČR pro rovné příležitosti žen a mužů</a:t>
            </a:r>
          </a:p>
          <a:p>
            <a:pPr lvl="1"/>
            <a:r>
              <a:rPr lang="cs-CZ" dirty="0" smtClean="0"/>
              <a:t>Český helsinský výbor</a:t>
            </a:r>
          </a:p>
          <a:p>
            <a:pPr lvl="1"/>
            <a:r>
              <a:rPr lang="cs-CZ" dirty="0" smtClean="0"/>
              <a:t>Portál „Rovné šance"</a:t>
            </a:r>
          </a:p>
          <a:p>
            <a:pPr lvl="1"/>
            <a:r>
              <a:rPr lang="cs-CZ" dirty="0" smtClean="0"/>
              <a:t>Fórum 50 %</a:t>
            </a:r>
          </a:p>
          <a:p>
            <a:pPr lvl="1"/>
            <a:r>
              <a:rPr lang="cs-CZ" dirty="0" smtClean="0"/>
              <a:t>Česká ženská lobby</a:t>
            </a:r>
          </a:p>
          <a:p>
            <a:pPr lvl="1"/>
            <a:r>
              <a:rPr lang="cs-CZ" dirty="0" err="1" smtClean="0"/>
              <a:t>Gender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o.p.s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Práva </a:t>
            </a:r>
            <a:r>
              <a:rPr lang="cs-CZ" dirty="0" smtClean="0"/>
              <a:t>seniorů</a:t>
            </a:r>
          </a:p>
          <a:p>
            <a:pPr lvl="1"/>
            <a:r>
              <a:rPr lang="cs-CZ" dirty="0" smtClean="0"/>
              <a:t>Český </a:t>
            </a:r>
            <a:r>
              <a:rPr lang="cs-CZ" dirty="0" smtClean="0"/>
              <a:t>helsinský výbor</a:t>
            </a:r>
          </a:p>
          <a:p>
            <a:pPr lvl="1"/>
            <a:r>
              <a:rPr lang="cs-CZ" dirty="0" smtClean="0"/>
              <a:t>Domov </a:t>
            </a:r>
            <a:r>
              <a:rPr lang="cs-CZ" dirty="0" err="1" smtClean="0"/>
              <a:t>Sue</a:t>
            </a:r>
            <a:r>
              <a:rPr lang="cs-CZ" dirty="0" smtClean="0"/>
              <a:t> </a:t>
            </a:r>
            <a:r>
              <a:rPr lang="cs-CZ" dirty="0" err="1" smtClean="0"/>
              <a:t>Ryder</a:t>
            </a:r>
            <a:endParaRPr lang="cs-CZ" dirty="0" smtClean="0"/>
          </a:p>
          <a:p>
            <a:r>
              <a:rPr lang="cs-CZ" dirty="0" smtClean="0"/>
              <a:t> </a:t>
            </a:r>
            <a:r>
              <a:rPr lang="cs-CZ" dirty="0" smtClean="0"/>
              <a:t>Práva homosexuálů</a:t>
            </a:r>
            <a:endParaRPr lang="cs-CZ" dirty="0" smtClean="0"/>
          </a:p>
          <a:p>
            <a:pPr lvl="1"/>
            <a:r>
              <a:rPr lang="cs-CZ" dirty="0" smtClean="0"/>
              <a:t>Výbor pro sexuální menšiny</a:t>
            </a:r>
          </a:p>
          <a:p>
            <a:pPr lvl="1"/>
            <a:r>
              <a:rPr lang="cs-CZ" dirty="0" smtClean="0"/>
              <a:t>Občanské sdružení Code004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Ombudsman – veřejný ochránce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ochraně osob před jednáním úřadů a dalších institucí, vykonávajících státní </a:t>
            </a:r>
            <a:r>
              <a:rPr lang="cs-CZ" dirty="0" smtClean="0"/>
              <a:t>správu, pokud je jejich jednání:</a:t>
            </a:r>
          </a:p>
          <a:p>
            <a:pPr lvl="1"/>
            <a:r>
              <a:rPr lang="cs-CZ" dirty="0"/>
              <a:t>v rozporu s právem,</a:t>
            </a:r>
          </a:p>
          <a:p>
            <a:pPr lvl="1"/>
            <a:r>
              <a:rPr lang="cs-CZ" dirty="0"/>
              <a:t>právu sice neodporuje, ale je jinak vadné či nesprávné, a tedy neodpovídá principům demokratického právního státu a principům dobré správy</a:t>
            </a:r>
          </a:p>
          <a:p>
            <a:pPr lvl="1"/>
            <a:r>
              <a:rPr lang="cs-CZ" dirty="0"/>
              <a:t>jsou-li tyto orgány </a:t>
            </a:r>
            <a:r>
              <a:rPr lang="cs-CZ" dirty="0" smtClean="0"/>
              <a:t>nečinné</a:t>
            </a:r>
          </a:p>
          <a:p>
            <a:r>
              <a:rPr lang="cs-CZ" dirty="0"/>
              <a:t>Zákon o veřejném ochránci práv</a:t>
            </a:r>
          </a:p>
          <a:p>
            <a:r>
              <a:rPr lang="cs-CZ" dirty="0"/>
              <a:t>je volen Poslaneckou sněmovnou na funkční období </a:t>
            </a:r>
            <a:r>
              <a:rPr lang="cs-CZ" dirty="0" smtClean="0"/>
              <a:t>6 let</a:t>
            </a:r>
          </a:p>
          <a:p>
            <a:r>
              <a:rPr lang="cs-CZ" dirty="0"/>
              <a:t>Sídlem ochránce je Brno</a:t>
            </a:r>
          </a:p>
        </p:txBody>
      </p:sp>
    </p:spTree>
    <p:extLst>
      <p:ext uri="{BB962C8B-B14F-4D97-AF65-F5344CB8AC3E}">
        <p14:creationId xmlns:p14="http://schemas.microsoft.com/office/powerpoint/2010/main" xmlns="" val="2638400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4780" y="183848"/>
            <a:ext cx="7203688" cy="6278656"/>
          </a:xfrm>
        </p:spPr>
      </p:pic>
    </p:spTree>
    <p:extLst>
      <p:ext uri="{BB962C8B-B14F-4D97-AF65-F5344CB8AC3E}">
        <p14:creationId xmlns:p14="http://schemas.microsoft.com/office/powerpoint/2010/main" xmlns="" val="3465576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ochránce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ministerstva </a:t>
            </a:r>
            <a:r>
              <a:rPr lang="cs-CZ" sz="2400" dirty="0"/>
              <a:t>a </a:t>
            </a:r>
            <a:r>
              <a:rPr lang="cs-CZ" sz="2400" dirty="0" smtClean="0"/>
              <a:t>jiné správní úřady </a:t>
            </a:r>
            <a:r>
              <a:rPr lang="cs-CZ" sz="2400" dirty="0"/>
              <a:t>s působností pro celé území </a:t>
            </a:r>
            <a:r>
              <a:rPr lang="cs-CZ" sz="2400" dirty="0" smtClean="0"/>
              <a:t>ČR a</a:t>
            </a:r>
            <a:r>
              <a:rPr lang="cs-CZ" sz="2400" dirty="0"/>
              <a:t> správních úřadů jim podléhajících,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uzemní samosprávy (tj. obce a kraje), ale pouze při výkonu státní správy, nikoli tam kde rozhodují ve vlastní působnosti (samospráva)</a:t>
            </a:r>
          </a:p>
          <a:p>
            <a:r>
              <a:rPr lang="cs-CZ" sz="2400" dirty="0" smtClean="0"/>
              <a:t>Česká </a:t>
            </a:r>
            <a:r>
              <a:rPr lang="cs-CZ" sz="2400" dirty="0"/>
              <a:t>národní banky, pokud působí jako správní úřad,</a:t>
            </a:r>
          </a:p>
          <a:p>
            <a:r>
              <a:rPr lang="cs-CZ" sz="2400" dirty="0" smtClean="0"/>
              <a:t>Rada </a:t>
            </a:r>
            <a:r>
              <a:rPr lang="cs-CZ" sz="2400" dirty="0"/>
              <a:t>pro rozhlasové a televizní vysílání,</a:t>
            </a:r>
          </a:p>
          <a:p>
            <a:r>
              <a:rPr lang="cs-CZ" sz="2400" dirty="0"/>
              <a:t>Policie České republiky s výjimkou vyšetřování, kdy působí v trestním řízení</a:t>
            </a:r>
          </a:p>
          <a:p>
            <a:r>
              <a:rPr lang="cs-CZ" sz="2400" dirty="0" smtClean="0"/>
              <a:t>Armáda </a:t>
            </a:r>
            <a:r>
              <a:rPr lang="cs-CZ" sz="2400" dirty="0"/>
              <a:t>České republiky a Hradní stráže</a:t>
            </a:r>
            <a:r>
              <a:rPr lang="cs-CZ" sz="2400" dirty="0" smtClean="0"/>
              <a:t>,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297663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ochránce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357465"/>
            <a:ext cx="10753200" cy="4139998"/>
          </a:xfrm>
        </p:spPr>
        <p:txBody>
          <a:bodyPr/>
          <a:lstStyle/>
          <a:p>
            <a:r>
              <a:rPr lang="cs-CZ" dirty="0" smtClean="0"/>
              <a:t>Vězeňská služba </a:t>
            </a:r>
            <a:r>
              <a:rPr lang="cs-CZ" dirty="0"/>
              <a:t>České republiky,</a:t>
            </a:r>
          </a:p>
          <a:p>
            <a:r>
              <a:rPr lang="cs-CZ" dirty="0"/>
              <a:t>zařízení, v nichž se vykonává vazba, trest odnětí svobody, ochranná nebo ústavní výchova a ochranné léčení,</a:t>
            </a:r>
          </a:p>
          <a:p>
            <a:r>
              <a:rPr lang="cs-CZ" dirty="0" smtClean="0"/>
              <a:t>zdravotní pojišťovny,</a:t>
            </a:r>
            <a:endParaRPr lang="cs-CZ" dirty="0"/>
          </a:p>
          <a:p>
            <a:r>
              <a:rPr lang="cs-CZ" dirty="0" smtClean="0"/>
              <a:t>orgány </a:t>
            </a:r>
            <a:r>
              <a:rPr lang="cs-CZ" dirty="0"/>
              <a:t>soudu a státního zastupitelství při výkonu státní správy (zejména otázka průtahů v řízení, nečinnosti soudů a nevhodného chování soudců), nikoliv proti samotnému rozhodnutí soudu nebo státního zástupce.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4375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ochránce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35163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Ochránce jedná</a:t>
            </a:r>
          </a:p>
          <a:p>
            <a:pPr marL="72000" indent="0">
              <a:buNone/>
            </a:pPr>
            <a:r>
              <a:rPr lang="cs-CZ" dirty="0"/>
              <a:t>a) na základě podnětu fyzické nebo právnické osoby </a:t>
            </a:r>
            <a:r>
              <a:rPr lang="cs-CZ" dirty="0" smtClean="0"/>
              <a:t>jemu </a:t>
            </a:r>
            <a:r>
              <a:rPr lang="cs-CZ" dirty="0"/>
              <a:t>adresovaného,</a:t>
            </a:r>
          </a:p>
          <a:p>
            <a:pPr marL="72000" indent="0">
              <a:buNone/>
            </a:pPr>
            <a:r>
              <a:rPr lang="cs-CZ" dirty="0"/>
              <a:t>b) na základě podnětu adresovaného poslanci nebo senátorovi, který jej ochránci postoupil,</a:t>
            </a:r>
          </a:p>
          <a:p>
            <a:pPr marL="72000" indent="0">
              <a:buNone/>
            </a:pPr>
            <a:r>
              <a:rPr lang="cs-CZ" dirty="0"/>
              <a:t>c) na základě podnětu adresovaného některé z komor Parlamentu, která jej ochránci postoupila, anebo</a:t>
            </a:r>
          </a:p>
          <a:p>
            <a:pPr marL="72000" indent="0">
              <a:buNone/>
            </a:pPr>
            <a:r>
              <a:rPr lang="cs-CZ" dirty="0"/>
              <a:t>d) z vlastní iniciativy.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360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ochránce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335163"/>
            <a:ext cx="10753200" cy="4139998"/>
          </a:xfrm>
        </p:spPr>
        <p:txBody>
          <a:bodyPr/>
          <a:lstStyle/>
          <a:p>
            <a:r>
              <a:rPr lang="cs-CZ" dirty="0"/>
              <a:t>Každý má právo obrátit se s písemným podnětem na ochránce ve věci, která patří do jeho </a:t>
            </a:r>
            <a:r>
              <a:rPr lang="cs-CZ" dirty="0" smtClean="0"/>
              <a:t>působnosti</a:t>
            </a:r>
          </a:p>
          <a:p>
            <a:r>
              <a:rPr lang="cs-CZ" dirty="0"/>
              <a:t>Pokud ochránce podnět neodloží </a:t>
            </a:r>
            <a:r>
              <a:rPr lang="cs-CZ" dirty="0" smtClean="0"/>
              <a:t>nebo nepostupuje, </a:t>
            </a:r>
            <a:r>
              <a:rPr lang="cs-CZ" dirty="0"/>
              <a:t>zahájí šetření a písemně o tom stěžovatele vyrozumí</a:t>
            </a:r>
            <a:r>
              <a:rPr lang="cs-CZ" dirty="0" smtClean="0"/>
              <a:t>.</a:t>
            </a:r>
          </a:p>
          <a:p>
            <a:r>
              <a:rPr lang="cs-CZ" dirty="0"/>
              <a:t>Ochránce je oprávněn s vědomím vedoucích úřadů, a to i bez předchozího upozornění, vstupovat do všech prostor úřadů a provádět </a:t>
            </a:r>
            <a:r>
              <a:rPr lang="cs-CZ" dirty="0" smtClean="0"/>
              <a:t>šetření. (nahlížet do spisů, klást otázky, rozmlouvat…)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9354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</a:t>
            </a:r>
            <a:r>
              <a:rPr lang="cs-CZ" dirty="0"/>
              <a:t>veřejná ochránkyně práv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Anna Šabatová</a:t>
            </a:r>
          </a:p>
          <a:p>
            <a:r>
              <a:rPr lang="cs-CZ" dirty="0"/>
              <a:t>šestileté funkční období od 18. 2. 2014</a:t>
            </a:r>
          </a:p>
          <a:p>
            <a:r>
              <a:rPr lang="cs-CZ" dirty="0"/>
              <a:t>informační </a:t>
            </a:r>
            <a:r>
              <a:rPr lang="cs-CZ" dirty="0" smtClean="0"/>
              <a:t>linka +420 </a:t>
            </a:r>
            <a:r>
              <a:rPr lang="cs-CZ" dirty="0"/>
              <a:t>542 542 </a:t>
            </a:r>
            <a:r>
              <a:rPr lang="cs-CZ" dirty="0" smtClean="0"/>
              <a:t>888</a:t>
            </a:r>
          </a:p>
          <a:p>
            <a:r>
              <a:rPr lang="pl-PL" dirty="0"/>
              <a:t>Jak stížnost podat a co musí obsahovat</a:t>
            </a:r>
          </a:p>
          <a:p>
            <a:pPr lvl="1"/>
            <a:r>
              <a:rPr lang="cs-CZ" dirty="0">
                <a:hlinkClick r:id="rId2"/>
              </a:rPr>
              <a:t>https://www.ochrance.cz/stiznosti-na-urady/jak-podat-stiznost/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830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314833"/>
            <a:ext cx="10753200" cy="451576"/>
          </a:xfrm>
        </p:spPr>
        <p:txBody>
          <a:bodyPr/>
          <a:lstStyle/>
          <a:p>
            <a:r>
              <a:rPr lang="cs-CZ" dirty="0" smtClean="0"/>
              <a:t>Lidská práva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810863"/>
            <a:ext cx="10753200" cy="4139998"/>
          </a:xfrm>
        </p:spPr>
        <p:txBody>
          <a:bodyPr/>
          <a:lstStyle/>
          <a:p>
            <a:r>
              <a:rPr lang="cs-CZ" dirty="0"/>
              <a:t>„Česká republika je svrchovaný, jednotný a demokratický právní stát založený na úctě k právům a svobodám člověka a </a:t>
            </a:r>
            <a:r>
              <a:rPr lang="cs-CZ" dirty="0" smtClean="0"/>
              <a:t>občana„</a:t>
            </a:r>
          </a:p>
          <a:p>
            <a:pPr marL="72000" indent="0">
              <a:buNone/>
            </a:pPr>
            <a:r>
              <a:rPr lang="cs-CZ" dirty="0"/>
              <a:t>(čl. 1 odst. 1 Ústavy České </a:t>
            </a:r>
            <a:r>
              <a:rPr lang="cs-CZ" dirty="0" smtClean="0"/>
              <a:t>republiky)</a:t>
            </a:r>
          </a:p>
          <a:p>
            <a:r>
              <a:rPr lang="cs-CZ" dirty="0" smtClean="0"/>
              <a:t>Zmocněnec </a:t>
            </a:r>
            <a:r>
              <a:rPr lang="cs-CZ" dirty="0"/>
              <a:t>vlády pro lidská </a:t>
            </a:r>
            <a:r>
              <a:rPr lang="cs-CZ" dirty="0" smtClean="0"/>
              <a:t>práva</a:t>
            </a:r>
          </a:p>
          <a:p>
            <a:pPr lvl="1"/>
            <a:r>
              <a:rPr lang="cs-CZ" dirty="0"/>
              <a:t>Pro vnitřní aspekt lidských práv </a:t>
            </a:r>
            <a:endParaRPr lang="cs-CZ" dirty="0" smtClean="0"/>
          </a:p>
          <a:p>
            <a:r>
              <a:rPr lang="cs-CZ" dirty="0" smtClean="0"/>
              <a:t>Ministerstvo </a:t>
            </a:r>
            <a:r>
              <a:rPr lang="cs-CZ" dirty="0"/>
              <a:t>zahraničních věcí (odbor lidských práv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Za vnější aspekt lidských </a:t>
            </a:r>
            <a:r>
              <a:rPr lang="cs-CZ" dirty="0" smtClean="0"/>
              <a:t>práva</a:t>
            </a:r>
          </a:p>
          <a:p>
            <a:r>
              <a:rPr lang="cs-CZ" dirty="0"/>
              <a:t>Listiny základních práv </a:t>
            </a:r>
            <a:r>
              <a:rPr lang="cs-CZ" dirty="0" smtClean="0"/>
              <a:t>EU</a:t>
            </a:r>
          </a:p>
          <a:p>
            <a:r>
              <a:rPr lang="cs-CZ" dirty="0"/>
              <a:t> antidiskriminační zákon </a:t>
            </a:r>
            <a:endParaRPr lang="cs-CZ" dirty="0" smtClean="0"/>
          </a:p>
          <a:p>
            <a:pPr lvl="1"/>
            <a:r>
              <a:rPr lang="cs-CZ" dirty="0" smtClean="0"/>
              <a:t>č</a:t>
            </a:r>
            <a:r>
              <a:rPr lang="cs-CZ" dirty="0"/>
              <a:t>. 198/2009 Sb., o rovném zacházení a o právních prostředcích ochrany před diskriminací a o změně některých </a:t>
            </a:r>
            <a:r>
              <a:rPr lang="cs-CZ" dirty="0" smtClean="0"/>
              <a:t>zákonů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967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Zmocněnkyně vlády pro lidská práva</a:t>
            </a:r>
            <a:br>
              <a:rPr lang="cs-CZ" dirty="0"/>
            </a:br>
            <a:r>
              <a:rPr lang="cs-CZ" b="0" dirty="0"/>
              <a:t/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prof. JUDr. Helena Válková, CSc.</a:t>
            </a:r>
          </a:p>
          <a:p>
            <a:r>
              <a:rPr lang="cs-CZ" dirty="0" smtClean="0"/>
              <a:t>spolupracuje </a:t>
            </a:r>
            <a:r>
              <a:rPr lang="cs-CZ" dirty="0"/>
              <a:t>se sekretariátem Rady vlády pro lidská </a:t>
            </a:r>
            <a:r>
              <a:rPr lang="cs-CZ" dirty="0" smtClean="0"/>
              <a:t>práva</a:t>
            </a:r>
          </a:p>
          <a:p>
            <a:r>
              <a:rPr lang="cs-CZ" dirty="0"/>
              <a:t>spolupracuje a intenzivně komunikuje </a:t>
            </a:r>
            <a:r>
              <a:rPr lang="cs-CZ" dirty="0" smtClean="0"/>
              <a:t>s: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orgány veřejné správy (státní správy i samosprávy), </a:t>
            </a:r>
            <a:endParaRPr lang="cs-CZ" dirty="0" smtClean="0"/>
          </a:p>
          <a:p>
            <a:pPr lvl="1"/>
            <a:r>
              <a:rPr lang="cs-CZ" dirty="0" smtClean="0"/>
              <a:t>nevládními </a:t>
            </a:r>
            <a:r>
              <a:rPr lang="cs-CZ" dirty="0"/>
              <a:t>neziskovými organizacemi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odborníky na problematiku ochrany lidských práv a integrace romské menšiny do </a:t>
            </a:r>
            <a:r>
              <a:rPr lang="cs-CZ" dirty="0" smtClean="0"/>
              <a:t>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567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/>
              <a:t>z</a:t>
            </a:r>
            <a:r>
              <a:rPr lang="cs-CZ" dirty="0" smtClean="0"/>
              <a:t>mocněnkyně </a:t>
            </a:r>
            <a:r>
              <a:rPr lang="cs-CZ" dirty="0"/>
              <a:t>vlády pro lidská práva</a:t>
            </a:r>
            <a:br>
              <a:rPr lang="cs-CZ" dirty="0"/>
            </a:br>
            <a:r>
              <a:rPr lang="cs-CZ" b="0" dirty="0"/>
              <a:t/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Lidská práva</a:t>
            </a:r>
          </a:p>
          <a:p>
            <a:r>
              <a:rPr lang="cs-CZ" dirty="0"/>
              <a:t>Romská menšina</a:t>
            </a:r>
          </a:p>
          <a:p>
            <a:r>
              <a:rPr lang="cs-CZ" dirty="0"/>
              <a:t>Národnostní menšiny</a:t>
            </a:r>
          </a:p>
          <a:p>
            <a:r>
              <a:rPr lang="cs-CZ" dirty="0"/>
              <a:t>Neziskové organizace</a:t>
            </a:r>
          </a:p>
          <a:p>
            <a:r>
              <a:rPr lang="cs-CZ" dirty="0"/>
              <a:t>Zdravotně postižení</a:t>
            </a:r>
          </a:p>
          <a:p>
            <a:r>
              <a:rPr lang="cs-CZ" dirty="0"/>
              <a:t>Sociální začleňování</a:t>
            </a:r>
          </a:p>
          <a:p>
            <a:r>
              <a:rPr lang="cs-CZ" dirty="0"/>
              <a:t>Rovnost žen a mužů</a:t>
            </a:r>
          </a:p>
        </p:txBody>
      </p:sp>
    </p:spTree>
    <p:extLst>
      <p:ext uri="{BB962C8B-B14F-4D97-AF65-F5344CB8AC3E}">
        <p14:creationId xmlns:p14="http://schemas.microsoft.com/office/powerpoint/2010/main" xmlns="" val="419993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51649"/>
            <a:ext cx="10753200" cy="451576"/>
          </a:xfrm>
        </p:spPr>
        <p:txBody>
          <a:bodyPr/>
          <a:lstStyle/>
          <a:p>
            <a:r>
              <a:rPr lang="cs-CZ" dirty="0"/>
              <a:t>Ministerstvo zahraničních věcí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odbor lidských práv)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223651"/>
            <a:ext cx="10753200" cy="4139998"/>
          </a:xfrm>
        </p:spPr>
        <p:txBody>
          <a:bodyPr/>
          <a:lstStyle/>
          <a:p>
            <a:r>
              <a:rPr lang="cs-CZ" dirty="0" smtClean="0"/>
              <a:t>Vydává </a:t>
            </a:r>
            <a:r>
              <a:rPr lang="cs-CZ" b="1" dirty="0" smtClean="0"/>
              <a:t>koncepci </a:t>
            </a:r>
            <a:r>
              <a:rPr lang="cs-CZ" b="1" dirty="0"/>
              <a:t>podpory lidských práv a transformační </a:t>
            </a:r>
            <a:r>
              <a:rPr lang="cs-CZ" b="1" dirty="0" smtClean="0"/>
              <a:t>spolupráce</a:t>
            </a:r>
          </a:p>
          <a:p>
            <a:pPr lvl="1"/>
            <a:r>
              <a:rPr lang="cs-CZ" dirty="0"/>
              <a:t>Cílem koncepce je definovat úkol a roli podpory lidských práv a transformační spolupráce v kontextu české zahraniční </a:t>
            </a:r>
            <a:r>
              <a:rPr lang="cs-CZ" dirty="0" smtClean="0"/>
              <a:t>politiky</a:t>
            </a:r>
          </a:p>
          <a:p>
            <a:r>
              <a:rPr lang="cs-CZ" dirty="0" smtClean="0"/>
              <a:t>Spolupracuje s mezinárodními organizacemi</a:t>
            </a:r>
          </a:p>
          <a:p>
            <a:pPr lvl="1"/>
            <a:r>
              <a:rPr lang="cs-CZ" dirty="0"/>
              <a:t>Organizace spojených národů (OSN)</a:t>
            </a:r>
          </a:p>
          <a:p>
            <a:pPr lvl="1"/>
            <a:r>
              <a:rPr lang="cs-CZ" dirty="0"/>
              <a:t>Rada Evropy (RE)</a:t>
            </a:r>
          </a:p>
          <a:p>
            <a:pPr lvl="1"/>
            <a:r>
              <a:rPr lang="cs-CZ" dirty="0"/>
              <a:t>Organizace pro bezpečnost a spolupráci v Evropě (OBSE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Zabývá se problematikou mezinárodních smluv</a:t>
            </a:r>
          </a:p>
          <a:p>
            <a:pPr lvl="1"/>
            <a:r>
              <a:rPr lang="cs-CZ" dirty="0"/>
              <a:t>Všeobecná deklarace lidských práv</a:t>
            </a:r>
          </a:p>
          <a:p>
            <a:pPr lvl="1"/>
            <a:r>
              <a:rPr lang="cs-CZ" dirty="0"/>
              <a:t>Evropská úmluva o ochraně lidských práv</a:t>
            </a:r>
          </a:p>
          <a:p>
            <a:pPr lvl="1"/>
            <a:r>
              <a:rPr lang="cs-CZ" dirty="0"/>
              <a:t>Listina základních práv Evropské unie</a:t>
            </a:r>
          </a:p>
        </p:txBody>
      </p:sp>
    </p:spTree>
    <p:extLst>
      <p:ext uri="{BB962C8B-B14F-4D97-AF65-F5344CB8AC3E}">
        <p14:creationId xmlns:p14="http://schemas.microsoft.com/office/powerpoint/2010/main" xmlns="" val="252506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28445"/>
            <a:ext cx="10753200" cy="451576"/>
          </a:xfrm>
        </p:spPr>
        <p:txBody>
          <a:bodyPr/>
          <a:lstStyle/>
          <a:p>
            <a:r>
              <a:rPr lang="cs-CZ" b="0" dirty="0"/>
              <a:t>Program transformační spolupráce</a:t>
            </a:r>
            <a:br>
              <a:rPr lang="cs-CZ" b="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898188"/>
            <a:ext cx="10753200" cy="4139998"/>
          </a:xfrm>
        </p:spPr>
        <p:txBody>
          <a:bodyPr/>
          <a:lstStyle/>
          <a:p>
            <a:r>
              <a:rPr lang="cs-CZ" dirty="0"/>
              <a:t>využívá specifické zkušenosti </a:t>
            </a:r>
            <a:r>
              <a:rPr lang="cs-CZ" dirty="0" smtClean="0"/>
              <a:t>ČR s </a:t>
            </a:r>
            <a:r>
              <a:rPr lang="cs-CZ" dirty="0"/>
              <a:t>procesem společenské transformace, budováním demokracie, jakož i nenásilným odporem proti totalitnímu režimu, který zahájení demokratizace </a:t>
            </a:r>
            <a:r>
              <a:rPr lang="cs-CZ" dirty="0" smtClean="0"/>
              <a:t>předcházel</a:t>
            </a:r>
          </a:p>
          <a:p>
            <a:r>
              <a:rPr lang="cs-CZ" dirty="0" smtClean="0"/>
              <a:t>Pro země, </a:t>
            </a:r>
            <a:r>
              <a:rPr lang="cs-CZ" dirty="0"/>
              <a:t>kterou </a:t>
            </a:r>
            <a:r>
              <a:rPr lang="cs-CZ" dirty="0" smtClean="0"/>
              <a:t>jsou nám kulturně</a:t>
            </a:r>
            <a:r>
              <a:rPr lang="cs-CZ" dirty="0"/>
              <a:t>, geograficky, historicky nebo jinak </a:t>
            </a:r>
            <a:r>
              <a:rPr lang="cs-CZ" dirty="0" smtClean="0"/>
              <a:t>blízké (ale nejen pro ně)</a:t>
            </a:r>
          </a:p>
          <a:p>
            <a:r>
              <a:rPr lang="cs-CZ" dirty="0" smtClean="0"/>
              <a:t>Prioritní země:</a:t>
            </a:r>
          </a:p>
          <a:p>
            <a:pPr lvl="1"/>
            <a:r>
              <a:rPr lang="cs-CZ" dirty="0" smtClean="0"/>
              <a:t>Arménie, Barma/Myanmar, Bělorusko, Bosna </a:t>
            </a:r>
            <a:r>
              <a:rPr lang="cs-CZ" dirty="0"/>
              <a:t>a </a:t>
            </a:r>
            <a:r>
              <a:rPr lang="cs-CZ" dirty="0" smtClean="0"/>
              <a:t>Hercegovina, Gruzie, Kosovo, Kuba, Moldavsko, Srbsko, Ukrajina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99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ČR v Radě OSN pro lidská práva</a:t>
            </a:r>
            <a:br>
              <a:rPr lang="cs-CZ" b="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 období let 2019 až </a:t>
            </a:r>
            <a:r>
              <a:rPr lang="pl-PL" dirty="0" smtClean="0"/>
              <a:t>2021</a:t>
            </a:r>
          </a:p>
          <a:p>
            <a:r>
              <a:rPr lang="pl-PL" dirty="0" smtClean="0"/>
              <a:t>Pro ČR = o</a:t>
            </a:r>
            <a:r>
              <a:rPr lang="cs-CZ" dirty="0"/>
              <a:t>cenění svých aktivit v oblasti lidských práv a za závazek pokračovat v této politice i </a:t>
            </a:r>
            <a:r>
              <a:rPr lang="cs-CZ" dirty="0" smtClean="0"/>
              <a:t>nadále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526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Nevládní organizace z oblasti lidských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171576"/>
            <a:ext cx="10753200" cy="4139998"/>
          </a:xfrm>
        </p:spPr>
        <p:txBody>
          <a:bodyPr/>
          <a:lstStyle/>
          <a:p>
            <a:r>
              <a:rPr lang="cs-CZ" dirty="0" err="1"/>
              <a:t>Amnesty</a:t>
            </a:r>
            <a:r>
              <a:rPr lang="cs-CZ" dirty="0"/>
              <a:t> International v České republice</a:t>
            </a:r>
          </a:p>
          <a:p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Watch</a:t>
            </a:r>
            <a:endParaRPr lang="cs-CZ" dirty="0"/>
          </a:p>
          <a:p>
            <a:r>
              <a:rPr lang="cs-CZ" dirty="0"/>
              <a:t>Nadace Člověk v tísni</a:t>
            </a:r>
          </a:p>
          <a:p>
            <a:r>
              <a:rPr lang="cs-CZ" dirty="0"/>
              <a:t>Český helsinský výbor</a:t>
            </a:r>
          </a:p>
          <a:p>
            <a:r>
              <a:rPr lang="cs-CZ" dirty="0"/>
              <a:t>Romské nadace </a:t>
            </a:r>
            <a:endParaRPr lang="cs-CZ" dirty="0" smtClean="0"/>
          </a:p>
          <a:p>
            <a:r>
              <a:rPr lang="cs-CZ" dirty="0" smtClean="0"/>
              <a:t>Organizace </a:t>
            </a:r>
            <a:r>
              <a:rPr lang="cs-CZ" dirty="0"/>
              <a:t>pro pomoc uprchlíkům</a:t>
            </a:r>
          </a:p>
          <a:p>
            <a:r>
              <a:rPr lang="cs-CZ" dirty="0"/>
              <a:t>Poradna pro občanství, občanská a lidská práva </a:t>
            </a:r>
            <a:endParaRPr lang="cs-CZ" dirty="0" smtClean="0"/>
          </a:p>
          <a:p>
            <a:r>
              <a:rPr lang="cs-CZ" dirty="0" smtClean="0"/>
              <a:t>Společnost </a:t>
            </a:r>
            <a:r>
              <a:rPr lang="cs-CZ" dirty="0"/>
              <a:t>pro ochranu náboženské svobody</a:t>
            </a:r>
          </a:p>
        </p:txBody>
      </p:sp>
    </p:spTree>
    <p:extLst>
      <p:ext uri="{BB962C8B-B14F-4D97-AF65-F5344CB8AC3E}">
        <p14:creationId xmlns:p14="http://schemas.microsoft.com/office/powerpoint/2010/main" xmlns="" val="243677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3072" y="310675"/>
            <a:ext cx="10753200" cy="4139998"/>
          </a:xfrm>
        </p:spPr>
        <p:txBody>
          <a:bodyPr numCol="2"/>
          <a:lstStyle/>
          <a:p>
            <a:r>
              <a:rPr lang="cs-CZ" b="1" dirty="0" smtClean="0"/>
              <a:t>Český helsinský výbor</a:t>
            </a:r>
            <a:endParaRPr lang="cs-CZ" dirty="0" smtClean="0"/>
          </a:p>
          <a:p>
            <a:pPr lvl="1"/>
            <a:r>
              <a:rPr lang="cs-CZ" dirty="0" smtClean="0"/>
              <a:t>sledování zákonodárné činnosti, monitoring stavu lidských práv,</a:t>
            </a:r>
          </a:p>
          <a:p>
            <a:pPr lvl="1"/>
            <a:r>
              <a:rPr lang="cs-CZ" dirty="0" smtClean="0"/>
              <a:t>poradenství,diskuze a semináře k lidským právům, informační činnost</a:t>
            </a:r>
          </a:p>
          <a:p>
            <a:pPr lvl="1"/>
            <a:r>
              <a:rPr lang="cs-CZ" dirty="0" err="1" smtClean="0">
                <a:hlinkClick r:id="rId2"/>
              </a:rPr>
              <a:t>helcom.cz</a:t>
            </a:r>
            <a:endParaRPr lang="cs-CZ" dirty="0" smtClean="0"/>
          </a:p>
          <a:p>
            <a:r>
              <a:rPr lang="cs-CZ" b="1" dirty="0" smtClean="0"/>
              <a:t>Člověk v tísni</a:t>
            </a:r>
            <a:endParaRPr lang="cs-CZ" dirty="0" smtClean="0"/>
          </a:p>
          <a:p>
            <a:pPr lvl="1"/>
            <a:r>
              <a:rPr lang="cs-CZ" dirty="0" smtClean="0"/>
              <a:t>podpora rozvoje občanské společnosti, vzdělávací projekty,</a:t>
            </a:r>
          </a:p>
          <a:p>
            <a:pPr lvl="1"/>
            <a:r>
              <a:rPr lang="cs-CZ" dirty="0" smtClean="0"/>
              <a:t>projekt „Jeden svět na školách",</a:t>
            </a:r>
          </a:p>
          <a:p>
            <a:pPr lvl="1"/>
            <a:r>
              <a:rPr lang="cs-CZ" dirty="0" smtClean="0"/>
              <a:t>humanitární projekty</a:t>
            </a:r>
          </a:p>
          <a:p>
            <a:pPr lvl="1"/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clovekvtisni.cz</a:t>
            </a:r>
            <a:endParaRPr lang="cs-CZ" dirty="0" smtClean="0"/>
          </a:p>
          <a:p>
            <a:r>
              <a:rPr lang="cs-CZ" b="1" dirty="0" err="1" smtClean="0"/>
              <a:t>Amnesty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endParaRPr lang="cs-CZ" dirty="0" smtClean="0"/>
          </a:p>
          <a:p>
            <a:pPr lvl="1"/>
            <a:r>
              <a:rPr lang="cs-CZ" dirty="0" smtClean="0"/>
              <a:t>kampaně za dodržování lidských práv</a:t>
            </a:r>
          </a:p>
          <a:p>
            <a:pPr lvl="1"/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amnesty.cz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Liga </a:t>
            </a:r>
            <a:r>
              <a:rPr lang="cs-CZ" b="1" dirty="0" smtClean="0"/>
              <a:t>lidských práv</a:t>
            </a:r>
            <a:endParaRPr lang="cs-CZ" dirty="0" smtClean="0"/>
          </a:p>
          <a:p>
            <a:pPr lvl="1"/>
            <a:r>
              <a:rPr lang="cs-CZ" dirty="0" smtClean="0"/>
              <a:t> </a:t>
            </a:r>
            <a:r>
              <a:rPr lang="cs-CZ" dirty="0" smtClean="0"/>
              <a:t>monitoring </a:t>
            </a:r>
            <a:r>
              <a:rPr lang="cs-CZ" dirty="0" smtClean="0"/>
              <a:t>a analýzy situace v oblasti LP,</a:t>
            </a:r>
          </a:p>
          <a:p>
            <a:pPr lvl="1"/>
            <a:r>
              <a:rPr lang="cs-CZ" dirty="0" smtClean="0"/>
              <a:t>informování veřejnosti</a:t>
            </a:r>
          </a:p>
          <a:p>
            <a:pPr lvl="2"/>
            <a:r>
              <a:rPr lang="cs-CZ" dirty="0" smtClean="0"/>
              <a:t>pomoc klientům, vzdělávání</a:t>
            </a:r>
          </a:p>
          <a:p>
            <a:pPr lvl="1"/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llp.cz</a:t>
            </a:r>
            <a:endParaRPr lang="cs-CZ" dirty="0" smtClean="0"/>
          </a:p>
          <a:p>
            <a:r>
              <a:rPr lang="cs-CZ" b="1" dirty="0" smtClean="0"/>
              <a:t>Křesťanská  mezinárodní solidarita</a:t>
            </a:r>
            <a:endParaRPr lang="cs-CZ" dirty="0" smtClean="0"/>
          </a:p>
          <a:p>
            <a:pPr lvl="1"/>
            <a:r>
              <a:rPr lang="cs-CZ" dirty="0" smtClean="0"/>
              <a:t>nadkonfesijní organizace pro lidská práva</a:t>
            </a:r>
          </a:p>
          <a:p>
            <a:pPr lvl="1"/>
            <a:r>
              <a:rPr lang="cs-CZ" dirty="0" smtClean="0"/>
              <a:t>pomoc obětem náboženských represí, dětem a obětem katastrof</a:t>
            </a:r>
          </a:p>
          <a:p>
            <a:pPr lvl="1"/>
            <a:r>
              <a:rPr lang="cs-CZ" dirty="0" smtClean="0"/>
              <a:t> 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csi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cr.cz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223</TotalTime>
  <Words>655</Words>
  <Application>Microsoft Office PowerPoint</Application>
  <PresentationFormat>Vlastní</PresentationFormat>
  <Paragraphs>203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prezentace-edu-cz</vt:lpstr>
      <vt:lpstr>Lidská práva v ČR</vt:lpstr>
      <vt:lpstr>Lidská práva v ČR</vt:lpstr>
      <vt:lpstr>Zmocněnkyně vlády pro lidská práva  </vt:lpstr>
      <vt:lpstr>Agenda zmocněnkyně vlády pro lidská práva  </vt:lpstr>
      <vt:lpstr>Ministerstvo zahraničních věcí  (odbor lidských práv) </vt:lpstr>
      <vt:lpstr>Program transformační spolupráce  </vt:lpstr>
      <vt:lpstr>ČR v Radě OSN pro lidská práva  </vt:lpstr>
      <vt:lpstr>Nevládní organizace z oblasti lidských práv</vt:lpstr>
      <vt:lpstr>Snímek 9</vt:lpstr>
      <vt:lpstr>Dětská práva   </vt:lpstr>
      <vt:lpstr>Práva menšin   </vt:lpstr>
      <vt:lpstr>Další </vt:lpstr>
      <vt:lpstr>Ombudsman – veřejný ochránce práv</vt:lpstr>
      <vt:lpstr>Snímek 14</vt:lpstr>
      <vt:lpstr>Působnost ochránce</vt:lpstr>
      <vt:lpstr>Působnost ochránce</vt:lpstr>
      <vt:lpstr>Činnost ochránce</vt:lpstr>
      <vt:lpstr>Činnost ochránce</vt:lpstr>
      <vt:lpstr>Aktuální veřejná ochránkyně práv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32</cp:revision>
  <cp:lastPrinted>1601-01-01T00:00:00Z</cp:lastPrinted>
  <dcterms:created xsi:type="dcterms:W3CDTF">2019-06-11T20:19:30Z</dcterms:created>
  <dcterms:modified xsi:type="dcterms:W3CDTF">2020-02-05T13:31:33Z</dcterms:modified>
</cp:coreProperties>
</file>