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74" r:id="rId13"/>
    <p:sldId id="266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15" autoAdjust="0"/>
    <p:restoredTop sz="69310" autoAdjust="0"/>
  </p:normalViewPr>
  <p:slideViewPr>
    <p:cSldViewPr snapToGrid="0">
      <p:cViewPr varScale="1">
        <p:scale>
          <a:sx n="45" d="100"/>
          <a:sy n="45" d="100"/>
        </p:scale>
        <p:origin x="48" y="9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consularprotection/content/about-consular_cs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cs-CZ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Pobýváte-li v zemi, která není členem EU, a potřebujete pomoc, jako občan EU máte právo na </a:t>
            </a:r>
            <a:r>
              <a:rPr kumimoji="1" lang="cs-CZ" sz="1200" b="0" i="0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3"/>
              </a:rPr>
              <a:t>konzulární ochranu</a:t>
            </a:r>
            <a:r>
              <a:rPr kumimoji="1" lang="cs-CZ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ze strany pracovníků velvyslanectví nebo konzulátu kteréhokoli jiného členského státu (pokud váš členský stát zastoupení v dané zemi nemá).</a:t>
            </a:r>
          </a:p>
          <a:p>
            <a:r>
              <a:rPr kumimoji="1" lang="cs-CZ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Pomoc vám poskytnou v situacích, jako je úmrtí blízké osoby, nehoda nebo nemoc, zatčení nebo zadržení, stanete-li se obětí násilného trestného činu, a s repatriací.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3142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unie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lidská práva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EU se zaměřuje na 2 cíle: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Chránit lidská práva občanů EU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Podporovat lidská práva ve světě</a:t>
            </a:r>
          </a:p>
          <a:p>
            <a:pPr marL="781200" lvl="1" indent="-457200">
              <a:buFont typeface="+mj-lt"/>
              <a:buAutoNum type="arabicPeriod"/>
            </a:pPr>
            <a:endParaRPr lang="cs-CZ" dirty="0"/>
          </a:p>
          <a:p>
            <a:r>
              <a:rPr lang="cs-CZ" dirty="0" smtClean="0"/>
              <a:t>Centrální dokument = </a:t>
            </a:r>
            <a:r>
              <a:rPr lang="cs-CZ" b="1" dirty="0"/>
              <a:t>Listina základních práv </a:t>
            </a:r>
            <a:r>
              <a:rPr lang="cs-CZ" b="1" dirty="0" smtClean="0"/>
              <a:t>EU (charta)</a:t>
            </a:r>
          </a:p>
          <a:p>
            <a:pPr lvl="1"/>
            <a:r>
              <a:rPr lang="cs-CZ" dirty="0"/>
              <a:t>základní </a:t>
            </a:r>
            <a:r>
              <a:rPr lang="cs-CZ" dirty="0" smtClean="0"/>
              <a:t>práva závazná </a:t>
            </a:r>
            <a:r>
              <a:rPr lang="cs-CZ" dirty="0"/>
              <a:t>pro všechny orgány i instituce </a:t>
            </a:r>
            <a:r>
              <a:rPr lang="cs-CZ" dirty="0" smtClean="0"/>
              <a:t>EU</a:t>
            </a:r>
          </a:p>
          <a:p>
            <a:pPr lvl="1"/>
            <a:r>
              <a:rPr lang="cs-CZ" dirty="0"/>
              <a:t>platná pro vlády jednotlivých zemí při provádění legislativy </a:t>
            </a:r>
            <a:r>
              <a:rPr lang="cs-CZ" dirty="0" smtClean="0"/>
              <a:t>EU</a:t>
            </a:r>
          </a:p>
        </p:txBody>
      </p:sp>
    </p:spTree>
    <p:extLst>
      <p:ext uri="{BB962C8B-B14F-4D97-AF65-F5344CB8AC3E}">
        <p14:creationId xmlns:p14="http://schemas.microsoft.com/office/powerpoint/2010/main" val="4219784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Listina základních práv EU</a:t>
            </a:r>
            <a:br>
              <a:rPr lang="cs-CZ" b="0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171576"/>
            <a:ext cx="10753200" cy="4139998"/>
          </a:xfrm>
        </p:spPr>
        <p:txBody>
          <a:bodyPr/>
          <a:lstStyle/>
          <a:p>
            <a:r>
              <a:rPr lang="cs-CZ" dirty="0" smtClean="0"/>
              <a:t>O jejím vypracování bylo rozhodnuto 4. 6. 1999 Evropskou radou v Kolíně nad Rýnem</a:t>
            </a:r>
          </a:p>
          <a:p>
            <a:r>
              <a:rPr lang="cs-CZ" dirty="0" smtClean="0"/>
              <a:t>V r. 2000 byl vypracován návrh základních práv unie</a:t>
            </a:r>
          </a:p>
          <a:p>
            <a:r>
              <a:rPr lang="cs-CZ" dirty="0" smtClean="0"/>
              <a:t>V prosinci r. 2000 byla listina začleněna do evropského smluvního rámce</a:t>
            </a:r>
          </a:p>
          <a:p>
            <a:r>
              <a:rPr lang="cs-CZ" dirty="0" smtClean="0"/>
              <a:t>Nyní je součástí primárního práva EU</a:t>
            </a:r>
          </a:p>
          <a:p>
            <a:r>
              <a:rPr lang="cs-CZ" dirty="0"/>
              <a:t>vychází kromě jiného z Evropské úmluvy o ochraně lidských práv přijaté Radou Evropy v roce 1950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9851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LISTINA ZÁKLADNÍCH PRÁV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sjednocuje všechna základní práva platná na úrovni Evropské unie (EU</a:t>
            </a:r>
            <a:r>
              <a:rPr lang="cs-CZ" dirty="0" smtClean="0"/>
              <a:t>)</a:t>
            </a:r>
          </a:p>
          <a:p>
            <a:r>
              <a:rPr lang="cs-CZ" dirty="0"/>
              <a:t>širší dosah než Evropská úmluva o ochraně lidských práv a základních svobod </a:t>
            </a:r>
            <a:endParaRPr lang="cs-CZ" dirty="0" smtClean="0"/>
          </a:p>
          <a:p>
            <a:pPr lvl="1"/>
            <a:r>
              <a:rPr lang="cs-CZ" dirty="0"/>
              <a:t>Kromě ochrany občanských a politických práv pokrývá také sociální práva pracujících, ochranu údajů, bioetiku a právo na řádnou správu.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811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Prosazování lidskoprávní politiky EU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51760"/>
            <a:ext cx="10753200" cy="4139998"/>
          </a:xfrm>
        </p:spPr>
        <p:txBody>
          <a:bodyPr/>
          <a:lstStyle/>
          <a:p>
            <a:r>
              <a:rPr lang="cs-CZ" sz="2400" dirty="0"/>
              <a:t>usiluje o prosazování práv žen, dětí, menšin a vysídlených osob</a:t>
            </a:r>
          </a:p>
          <a:p>
            <a:r>
              <a:rPr lang="cs-CZ" sz="2400" dirty="0"/>
              <a:t>zavrhuje trest smrti, mučení, obchodování s lidmi a diskriminaci</a:t>
            </a:r>
          </a:p>
          <a:p>
            <a:r>
              <a:rPr lang="cs-CZ" sz="2400" dirty="0"/>
              <a:t>brání občanská, politická, hospodářská, sociální a kulturní práva</a:t>
            </a:r>
          </a:p>
          <a:p>
            <a:r>
              <a:rPr lang="cs-CZ" sz="2400" dirty="0"/>
              <a:t>brání povahu lidských práv tím, že spolupracuje s partnerskými zeměmi, mezinárodními organizacemi, regionálními organizacemi a skupinami a sdružení na všech úrovních občanské společnosti</a:t>
            </a:r>
          </a:p>
          <a:p>
            <a:r>
              <a:rPr lang="cs-CZ" sz="2400" dirty="0"/>
              <a:t>zahrnuje ustanovení o lidských právech do všech dohod o obchodu a spolupráci se třetími </a:t>
            </a:r>
            <a:r>
              <a:rPr lang="cs-CZ" sz="2400" dirty="0" smtClean="0"/>
              <a:t>zeměmi</a:t>
            </a:r>
            <a:endParaRPr lang="cs-CZ" sz="24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453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Nobelova cena za mír pro EU v r. 2012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dělena </a:t>
            </a:r>
            <a:r>
              <a:rPr lang="cs-CZ" dirty="0" smtClean="0"/>
              <a:t>za </a:t>
            </a:r>
            <a:r>
              <a:rPr lang="cs-CZ" dirty="0"/>
              <a:t>prosazování míru, demokracie, usmíření a lidských práv v </a:t>
            </a:r>
            <a:r>
              <a:rPr lang="cs-CZ" dirty="0" smtClean="0"/>
              <a:t>Evropě</a:t>
            </a:r>
          </a:p>
          <a:p>
            <a:r>
              <a:rPr lang="cs-CZ" dirty="0"/>
              <a:t>Průzkum ohledně udělení Nobelovy ceny za mír EU</a:t>
            </a:r>
          </a:p>
          <a:p>
            <a:pPr lvl="1"/>
            <a:r>
              <a:rPr lang="cs-CZ" dirty="0" smtClean="0"/>
              <a:t>75</a:t>
            </a:r>
            <a:r>
              <a:rPr lang="cs-CZ" dirty="0"/>
              <a:t> % respondentů souhlasí s názorem, že nejdůležitějšími úspěchy EU jsou demokracie a zachování míru</a:t>
            </a:r>
          </a:p>
          <a:p>
            <a:pPr lvl="1"/>
            <a:r>
              <a:rPr lang="cs-CZ" dirty="0"/>
              <a:t>66 % respondentů je hrdých na to, že Nobelova cena za mír byla udělena EU</a:t>
            </a:r>
          </a:p>
          <a:p>
            <a:pPr lvl="1"/>
            <a:r>
              <a:rPr lang="cs-CZ" dirty="0"/>
              <a:t>60 % lidí se domnívá, že Nobelova cena za mír byla EU udělena oprávněně a že díky ní bude veřejnost vnímat EU pozitivněji</a:t>
            </a:r>
          </a:p>
          <a:p>
            <a:pPr lvl="1"/>
            <a:r>
              <a:rPr lang="cs-CZ" dirty="0"/>
              <a:t>většina obyvatel Řecka, Rakouska, Slovinska, Nizozemska a Švédska s předchozím názorem nesouhlasí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901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33536"/>
            <a:ext cx="10753200" cy="451576"/>
          </a:xfrm>
        </p:spPr>
        <p:txBody>
          <a:bodyPr/>
          <a:lstStyle/>
          <a:p>
            <a:r>
              <a:rPr lang="cs-CZ" dirty="0" smtClean="0"/>
              <a:t>Občanství unie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785112"/>
            <a:ext cx="11472000" cy="4283496"/>
          </a:xfrm>
        </p:spPr>
        <p:txBody>
          <a:bodyPr/>
          <a:lstStyle/>
          <a:p>
            <a:r>
              <a:rPr lang="cs-CZ" dirty="0" smtClean="0"/>
              <a:t>Státní </a:t>
            </a:r>
            <a:r>
              <a:rPr lang="cs-CZ" dirty="0"/>
              <a:t>příslušníci členských států Unie jsou automaticky i občany </a:t>
            </a:r>
            <a:r>
              <a:rPr lang="cs-CZ" dirty="0" smtClean="0"/>
              <a:t>EU</a:t>
            </a:r>
          </a:p>
          <a:p>
            <a:r>
              <a:rPr lang="cs-CZ" dirty="0"/>
              <a:t>Z občanství EU vyplývají některá </a:t>
            </a:r>
            <a:r>
              <a:rPr lang="cs-CZ" b="1" dirty="0"/>
              <a:t>důležitá práva i </a:t>
            </a:r>
            <a:r>
              <a:rPr lang="cs-CZ" b="1" dirty="0" smtClean="0"/>
              <a:t>povinnosti</a:t>
            </a:r>
            <a:endParaRPr lang="cs-CZ" dirty="0"/>
          </a:p>
          <a:p>
            <a:r>
              <a:rPr lang="cs-CZ" dirty="0"/>
              <a:t>Svobodný pohyb a pobyt na území </a:t>
            </a:r>
            <a:r>
              <a:rPr lang="cs-CZ" dirty="0" smtClean="0"/>
              <a:t>EU</a:t>
            </a:r>
          </a:p>
          <a:p>
            <a:pPr lvl="1"/>
            <a:r>
              <a:rPr lang="cs-CZ" dirty="0" smtClean="0"/>
              <a:t>Včetně zákazu </a:t>
            </a:r>
            <a:r>
              <a:rPr lang="cs-CZ" dirty="0" err="1" smtClean="0"/>
              <a:t>diskriminiace</a:t>
            </a:r>
            <a:r>
              <a:rPr lang="cs-CZ" dirty="0" smtClean="0"/>
              <a:t> na </a:t>
            </a:r>
            <a:r>
              <a:rPr lang="cs-CZ" dirty="0" err="1" smtClean="0"/>
              <a:t>zakl</a:t>
            </a:r>
            <a:r>
              <a:rPr lang="cs-CZ" dirty="0" smtClean="0"/>
              <a:t>. Státní příslušnosti</a:t>
            </a:r>
          </a:p>
          <a:p>
            <a:pPr lvl="1"/>
            <a:r>
              <a:rPr lang="cs-CZ" dirty="0" smtClean="0"/>
              <a:t>Po splnění určitých podmínek (práce, studium) se můžete v zemi EU také usadit</a:t>
            </a:r>
            <a:endParaRPr lang="cs-CZ" dirty="0"/>
          </a:p>
          <a:p>
            <a:r>
              <a:rPr lang="cs-CZ" dirty="0"/>
              <a:t>Účast na politickém životě EU</a:t>
            </a:r>
          </a:p>
          <a:p>
            <a:pPr lvl="1"/>
            <a:r>
              <a:rPr lang="cs-CZ" dirty="0"/>
              <a:t>právo volit a kandidovat ve volbách do Evropského parlamentu nebo v místních </a:t>
            </a:r>
            <a:r>
              <a:rPr lang="cs-CZ" dirty="0" smtClean="0"/>
              <a:t>volbách</a:t>
            </a:r>
          </a:p>
          <a:p>
            <a:r>
              <a:rPr lang="cs-CZ" dirty="0"/>
              <a:t>Petice a stížnosti</a:t>
            </a:r>
          </a:p>
          <a:p>
            <a:pPr lvl="1"/>
            <a:r>
              <a:rPr lang="cs-CZ" dirty="0" err="1" smtClean="0"/>
              <a:t>Petinace</a:t>
            </a:r>
            <a:r>
              <a:rPr lang="cs-CZ" dirty="0" smtClean="0"/>
              <a:t> na:</a:t>
            </a:r>
          </a:p>
          <a:p>
            <a:pPr lvl="1"/>
            <a:r>
              <a:rPr lang="cs-CZ" dirty="0" smtClean="0"/>
              <a:t>Evropský parlament, evropského veřejného ochránce práv, orgány a instituce EU</a:t>
            </a:r>
          </a:p>
          <a:p>
            <a:r>
              <a:rPr lang="cs-CZ" dirty="0"/>
              <a:t>Konzulární ochrana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2009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Evropský parlament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zastánce </a:t>
            </a:r>
            <a:r>
              <a:rPr lang="cs-CZ" dirty="0"/>
              <a:t>základních lidských práv a </a:t>
            </a:r>
            <a:r>
              <a:rPr lang="cs-CZ" dirty="0" smtClean="0"/>
              <a:t>demokracie</a:t>
            </a:r>
          </a:p>
          <a:p>
            <a:r>
              <a:rPr lang="cs-CZ" dirty="0"/>
              <a:t>Ochrana základních práv v Unii </a:t>
            </a:r>
            <a:endParaRPr lang="cs-CZ" dirty="0" smtClean="0"/>
          </a:p>
          <a:p>
            <a:r>
              <a:rPr lang="pl-PL" dirty="0"/>
              <a:t>Obrana lidských práv za hranicemi </a:t>
            </a:r>
            <a:r>
              <a:rPr lang="pl-PL" dirty="0" smtClean="0"/>
              <a:t>EU</a:t>
            </a:r>
          </a:p>
          <a:p>
            <a:r>
              <a:rPr lang="pl-PL" dirty="0" smtClean="0"/>
              <a:t>Podpora </a:t>
            </a:r>
            <a:r>
              <a:rPr lang="pl-PL" dirty="0"/>
              <a:t>demokracie na celém světě</a:t>
            </a:r>
            <a:br>
              <a:rPr lang="pl-PL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289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Ochrana základních práv v Unii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práva platí pro všechny jednotlivce v EU nezávisle na jejich statusu či původu</a:t>
            </a:r>
            <a:r>
              <a:rPr lang="cs-CZ" dirty="0" smtClean="0"/>
              <a:t>.</a:t>
            </a:r>
          </a:p>
          <a:p>
            <a:r>
              <a:rPr lang="pt-BR" dirty="0"/>
              <a:t>život a svoboda, myšlení a </a:t>
            </a:r>
            <a:r>
              <a:rPr lang="pt-BR" dirty="0" smtClean="0"/>
              <a:t>projev</a:t>
            </a:r>
            <a:endParaRPr lang="cs-CZ" dirty="0" smtClean="0"/>
          </a:p>
          <a:p>
            <a:r>
              <a:rPr lang="cs-CZ" dirty="0" smtClean="0"/>
              <a:t>Ale i ochrana </a:t>
            </a:r>
            <a:r>
              <a:rPr lang="cs-CZ" dirty="0"/>
              <a:t>osobních údajů nebo </a:t>
            </a:r>
            <a:r>
              <a:rPr lang="cs-CZ" dirty="0" smtClean="0"/>
              <a:t>zákaz </a:t>
            </a:r>
            <a:r>
              <a:rPr lang="cs-CZ" dirty="0"/>
              <a:t>klonování lidských bytostí</a:t>
            </a:r>
          </a:p>
        </p:txBody>
      </p:sp>
    </p:spTree>
    <p:extLst>
      <p:ext uri="{BB962C8B-B14F-4D97-AF65-F5344CB8AC3E}">
        <p14:creationId xmlns:p14="http://schemas.microsoft.com/office/powerpoint/2010/main" val="2527197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Obrana lidských práv za hranicemi EU</a:t>
            </a:r>
            <a:r>
              <a:rPr lang="pl-PL" dirty="0"/>
              <a:t/>
            </a:r>
            <a:br>
              <a:rPr lang="pl-PL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lidská práva </a:t>
            </a:r>
            <a:r>
              <a:rPr lang="cs-CZ" dirty="0" smtClean="0"/>
              <a:t>nekončí </a:t>
            </a:r>
            <a:r>
              <a:rPr lang="cs-CZ" dirty="0"/>
              <a:t>na hranicích </a:t>
            </a:r>
            <a:r>
              <a:rPr lang="cs-CZ" dirty="0" smtClean="0"/>
              <a:t>EU</a:t>
            </a:r>
          </a:p>
          <a:p>
            <a:r>
              <a:rPr lang="cs-CZ" dirty="0" smtClean="0"/>
              <a:t>Poslanci EP se vyjadřují </a:t>
            </a:r>
            <a:r>
              <a:rPr lang="cs-CZ" dirty="0"/>
              <a:t>– samostatně i společně – k otázkám lidských práv v zemích, které nejsou členy </a:t>
            </a:r>
            <a:r>
              <a:rPr lang="cs-CZ" dirty="0" smtClean="0"/>
              <a:t>EU</a:t>
            </a:r>
          </a:p>
          <a:p>
            <a:pPr lvl="1"/>
            <a:r>
              <a:rPr lang="cs-CZ" dirty="0" smtClean="0"/>
              <a:t>Pákistán – boj za </a:t>
            </a:r>
            <a:r>
              <a:rPr lang="cs-CZ" dirty="0"/>
              <a:t>vzdělávání </a:t>
            </a:r>
            <a:r>
              <a:rPr lang="cs-CZ" dirty="0" smtClean="0"/>
              <a:t>dětí</a:t>
            </a:r>
          </a:p>
          <a:p>
            <a:pPr lvl="1"/>
            <a:r>
              <a:rPr lang="cs-CZ" dirty="0" err="1" smtClean="0"/>
              <a:t>Jezídské</a:t>
            </a:r>
            <a:r>
              <a:rPr lang="cs-CZ" dirty="0" smtClean="0"/>
              <a:t> ženy vězněny Islámským státem v Iráku</a:t>
            </a:r>
          </a:p>
          <a:p>
            <a:pPr lvl="1"/>
            <a:r>
              <a:rPr lang="cs-CZ" dirty="0" smtClean="0"/>
              <a:t>lékař </a:t>
            </a:r>
            <a:r>
              <a:rPr lang="cs-CZ" dirty="0"/>
              <a:t>z Demokratické republiky Kongo </a:t>
            </a:r>
            <a:endParaRPr lang="cs-CZ" dirty="0" smtClean="0"/>
          </a:p>
          <a:p>
            <a:pPr lvl="1"/>
            <a:r>
              <a:rPr lang="cs-CZ" dirty="0" smtClean="0"/>
              <a:t>političtí </a:t>
            </a:r>
            <a:r>
              <a:rPr lang="cs-CZ" dirty="0"/>
              <a:t>vězňové z Latinské Ameriky</a:t>
            </a:r>
          </a:p>
        </p:txBody>
      </p:sp>
    </p:spTree>
    <p:extLst>
      <p:ext uri="{BB962C8B-B14F-4D97-AF65-F5344CB8AC3E}">
        <p14:creationId xmlns:p14="http://schemas.microsoft.com/office/powerpoint/2010/main" val="9001819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Podpora demokracie na celém světě</a:t>
            </a:r>
            <a:r>
              <a:rPr lang="pl-PL" dirty="0"/>
              <a:t/>
            </a:r>
            <a:br>
              <a:rPr lang="pl-PL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zachování demokracie, jak objasňuje Všeobecná deklarace lidských </a:t>
            </a:r>
            <a:r>
              <a:rPr lang="cs-CZ" dirty="0" smtClean="0"/>
              <a:t>práv</a:t>
            </a:r>
          </a:p>
          <a:p>
            <a:r>
              <a:rPr lang="cs-CZ" dirty="0"/>
              <a:t>Poslanci EP brání demokratické systémy po celém světě. </a:t>
            </a:r>
            <a:endParaRPr lang="cs-CZ" dirty="0" smtClean="0"/>
          </a:p>
          <a:p>
            <a:r>
              <a:rPr lang="cs-CZ" dirty="0" smtClean="0"/>
              <a:t>Někteří </a:t>
            </a:r>
            <a:r>
              <a:rPr lang="cs-CZ" dirty="0"/>
              <a:t>z nich podnikají dlouhé </a:t>
            </a:r>
            <a:r>
              <a:rPr lang="cs-CZ" dirty="0" smtClean="0"/>
              <a:t>cesty</a:t>
            </a:r>
          </a:p>
          <a:p>
            <a:pPr lvl="1"/>
            <a:r>
              <a:rPr lang="cs-CZ" dirty="0" smtClean="0"/>
              <a:t>aby </a:t>
            </a:r>
            <a:r>
              <a:rPr lang="cs-CZ" dirty="0"/>
              <a:t>působili jako pozorovatelé voleb, </a:t>
            </a:r>
            <a:endParaRPr lang="cs-CZ" dirty="0" smtClean="0"/>
          </a:p>
          <a:p>
            <a:pPr lvl="1"/>
            <a:r>
              <a:rPr lang="cs-CZ" dirty="0" smtClean="0"/>
              <a:t>zprostředkovávali </a:t>
            </a:r>
            <a:r>
              <a:rPr lang="cs-CZ" dirty="0"/>
              <a:t>řešení konfliktů </a:t>
            </a:r>
            <a:endParaRPr lang="cs-CZ" dirty="0" smtClean="0"/>
          </a:p>
          <a:p>
            <a:pPr lvl="1"/>
            <a:r>
              <a:rPr lang="cs-CZ" dirty="0" smtClean="0"/>
              <a:t>a </a:t>
            </a:r>
            <a:r>
              <a:rPr lang="cs-CZ" dirty="0"/>
              <a:t>podporovali nově vznikající parlamenty.</a:t>
            </a:r>
          </a:p>
        </p:txBody>
      </p:sp>
    </p:spTree>
    <p:extLst>
      <p:ext uri="{BB962C8B-B14F-4D97-AF65-F5344CB8AC3E}">
        <p14:creationId xmlns:p14="http://schemas.microsoft.com/office/powerpoint/2010/main" val="1591470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unie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28 členských </a:t>
            </a:r>
            <a:r>
              <a:rPr lang="cs-CZ" dirty="0" smtClean="0"/>
              <a:t>států</a:t>
            </a:r>
          </a:p>
          <a:p>
            <a:r>
              <a:rPr lang="cs-CZ" dirty="0" smtClean="0"/>
              <a:t>svrchované </a:t>
            </a:r>
            <a:r>
              <a:rPr lang="cs-CZ" dirty="0"/>
              <a:t>a </a:t>
            </a:r>
            <a:r>
              <a:rPr lang="cs-CZ" dirty="0" smtClean="0"/>
              <a:t>nezávislé země</a:t>
            </a:r>
          </a:p>
          <a:p>
            <a:r>
              <a:rPr lang="cs-CZ" dirty="0"/>
              <a:t>smysluplná </a:t>
            </a:r>
            <a:r>
              <a:rPr lang="cs-CZ" dirty="0" smtClean="0"/>
              <a:t>spolupráce</a:t>
            </a:r>
          </a:p>
          <a:p>
            <a:r>
              <a:rPr lang="cs-CZ" dirty="0" smtClean="0"/>
              <a:t>svěřili </a:t>
            </a:r>
            <a:r>
              <a:rPr lang="cs-CZ" dirty="0"/>
              <a:t>některé ze svých rozhodovacích pravomocí společným orgánům, které </a:t>
            </a:r>
            <a:r>
              <a:rPr lang="cs-CZ" dirty="0" smtClean="0"/>
              <a:t>vytvořily</a:t>
            </a:r>
          </a:p>
          <a:p>
            <a:pPr lvl="1"/>
            <a:r>
              <a:rPr lang="cs-CZ" dirty="0" smtClean="0"/>
              <a:t>aby </a:t>
            </a:r>
            <a:r>
              <a:rPr lang="cs-CZ" dirty="0"/>
              <a:t>bylo možno o konkrétních záležitostech společného zájmu rozhodovat demokraticky na úrovni </a:t>
            </a:r>
            <a:r>
              <a:rPr lang="cs-CZ" dirty="0" smtClean="0"/>
              <a:t>EU</a:t>
            </a:r>
          </a:p>
          <a:p>
            <a:endParaRPr lang="cs-CZ" dirty="0" smtClean="0"/>
          </a:p>
          <a:p>
            <a:pPr lvl="2"/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188" t="13012" r="24067" b="5078"/>
          <a:stretch/>
        </p:blipFill>
        <p:spPr>
          <a:xfrm>
            <a:off x="2360428" y="-125089"/>
            <a:ext cx="7208874" cy="699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EU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Evropský parlament</a:t>
            </a:r>
          </a:p>
          <a:p>
            <a:pPr lvl="1"/>
            <a:r>
              <a:rPr lang="cs-CZ" dirty="0" smtClean="0"/>
              <a:t>zastupuje </a:t>
            </a:r>
            <a:r>
              <a:rPr lang="cs-CZ" dirty="0"/>
              <a:t>občany EU a je jimi přímo </a:t>
            </a:r>
            <a:r>
              <a:rPr lang="cs-CZ" dirty="0" smtClean="0"/>
              <a:t>volen</a:t>
            </a:r>
          </a:p>
          <a:p>
            <a:r>
              <a:rPr lang="cs-CZ" dirty="0" smtClean="0"/>
              <a:t>Evropská rada</a:t>
            </a:r>
          </a:p>
          <a:p>
            <a:pPr lvl="1"/>
            <a:r>
              <a:rPr lang="cs-CZ" dirty="0" smtClean="0"/>
              <a:t>tvoří </a:t>
            </a:r>
            <a:r>
              <a:rPr lang="cs-CZ" dirty="0"/>
              <a:t>hlavy států nebo předsedové vlád členských států </a:t>
            </a:r>
            <a:r>
              <a:rPr lang="cs-CZ" dirty="0" smtClean="0"/>
              <a:t>EU</a:t>
            </a:r>
          </a:p>
          <a:p>
            <a:r>
              <a:rPr lang="cs-CZ" dirty="0" smtClean="0"/>
              <a:t>Rada</a:t>
            </a:r>
          </a:p>
          <a:p>
            <a:pPr lvl="1"/>
            <a:r>
              <a:rPr lang="cs-CZ" dirty="0" smtClean="0"/>
              <a:t>zastupuje </a:t>
            </a:r>
            <a:r>
              <a:rPr lang="cs-CZ" dirty="0"/>
              <a:t>vlády členských států </a:t>
            </a:r>
            <a:r>
              <a:rPr lang="cs-CZ" dirty="0" smtClean="0"/>
              <a:t>EU</a:t>
            </a:r>
          </a:p>
          <a:p>
            <a:r>
              <a:rPr lang="cs-CZ" dirty="0" smtClean="0"/>
              <a:t>Evropská komise</a:t>
            </a:r>
          </a:p>
          <a:p>
            <a:pPr lvl="1"/>
            <a:r>
              <a:rPr lang="cs-CZ" dirty="0" smtClean="0"/>
              <a:t>zastupuje </a:t>
            </a:r>
            <a:r>
              <a:rPr lang="cs-CZ" dirty="0"/>
              <a:t>zájmy celé EU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835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Vydávání rozhodnutí v EU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Evropská komise</a:t>
            </a:r>
          </a:p>
          <a:p>
            <a:pPr lvl="1"/>
            <a:r>
              <a:rPr lang="cs-CZ" dirty="0" smtClean="0"/>
              <a:t>Navrhuje nové </a:t>
            </a:r>
            <a:r>
              <a:rPr lang="cs-CZ" dirty="0"/>
              <a:t>právní </a:t>
            </a:r>
            <a:r>
              <a:rPr lang="cs-CZ" dirty="0" smtClean="0"/>
              <a:t>předpisy</a:t>
            </a:r>
            <a:endParaRPr lang="cs-CZ" dirty="0"/>
          </a:p>
          <a:p>
            <a:r>
              <a:rPr lang="cs-CZ" dirty="0" smtClean="0"/>
              <a:t>Evropský </a:t>
            </a:r>
            <a:r>
              <a:rPr lang="cs-CZ" dirty="0"/>
              <a:t>parlament a Rada </a:t>
            </a:r>
            <a:r>
              <a:rPr lang="cs-CZ" dirty="0" smtClean="0"/>
              <a:t>(též Rada </a:t>
            </a:r>
            <a:r>
              <a:rPr lang="cs-CZ" dirty="0"/>
              <a:t>Evropské unie) </a:t>
            </a:r>
            <a:endParaRPr lang="cs-CZ" dirty="0" smtClean="0"/>
          </a:p>
          <a:p>
            <a:pPr lvl="1"/>
            <a:r>
              <a:rPr lang="cs-CZ" dirty="0" smtClean="0"/>
              <a:t>je přijímají</a:t>
            </a:r>
          </a:p>
          <a:p>
            <a:r>
              <a:rPr lang="cs-CZ" dirty="0" smtClean="0"/>
              <a:t>Členské </a:t>
            </a:r>
            <a:r>
              <a:rPr lang="cs-CZ" dirty="0"/>
              <a:t>státy a dotčený orgán nebo orgány EU je poté provádějí</a:t>
            </a:r>
          </a:p>
        </p:txBody>
      </p:sp>
    </p:spTree>
    <p:extLst>
      <p:ext uri="{BB962C8B-B14F-4D97-AF65-F5344CB8AC3E}">
        <p14:creationId xmlns:p14="http://schemas.microsoft.com/office/powerpoint/2010/main" val="2718175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294698"/>
            <a:ext cx="10753200" cy="451576"/>
          </a:xfrm>
        </p:spPr>
        <p:txBody>
          <a:bodyPr/>
          <a:lstStyle/>
          <a:p>
            <a:r>
              <a:rPr lang="cs-CZ" dirty="0" smtClean="0"/>
              <a:t>Úspěchy EU – jednotný trh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746274"/>
            <a:ext cx="10753200" cy="4139998"/>
          </a:xfrm>
        </p:spPr>
        <p:txBody>
          <a:bodyPr/>
          <a:lstStyle/>
          <a:p>
            <a:r>
              <a:rPr lang="cs-CZ" dirty="0"/>
              <a:t>jednotný </a:t>
            </a:r>
            <a:r>
              <a:rPr lang="cs-CZ" dirty="0" smtClean="0"/>
              <a:t>trh založený </a:t>
            </a:r>
            <a:r>
              <a:rPr lang="cs-CZ" dirty="0"/>
              <a:t>na „čtyřech svobodách“ </a:t>
            </a:r>
            <a:r>
              <a:rPr lang="cs-CZ" dirty="0" smtClean="0"/>
              <a:t>s </a:t>
            </a:r>
            <a:r>
              <a:rPr lang="cs-CZ" dirty="0"/>
              <a:t>volným pohybem </a:t>
            </a:r>
            <a:endParaRPr lang="cs-CZ" dirty="0" smtClean="0"/>
          </a:p>
          <a:p>
            <a:pPr lvl="1"/>
            <a:r>
              <a:rPr lang="cs-CZ" dirty="0" smtClean="0"/>
              <a:t>osob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zboží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služeb </a:t>
            </a:r>
          </a:p>
          <a:p>
            <a:pPr lvl="1"/>
            <a:r>
              <a:rPr lang="cs-CZ" dirty="0" smtClean="0"/>
              <a:t>a </a:t>
            </a:r>
            <a:r>
              <a:rPr lang="cs-CZ" dirty="0"/>
              <a:t>kapitálu mezi všemi členskými </a:t>
            </a:r>
            <a:r>
              <a:rPr lang="cs-CZ" dirty="0" smtClean="0"/>
              <a:t>státy</a:t>
            </a:r>
          </a:p>
          <a:p>
            <a:r>
              <a:rPr lang="cs-CZ" dirty="0" smtClean="0"/>
              <a:t>jednotný </a:t>
            </a:r>
            <a:r>
              <a:rPr lang="cs-CZ" dirty="0"/>
              <a:t>trh znamená, že se více než 500 milionů občanů EU může volně pohybovat a usazovat kdekoli v Unii podle svého </a:t>
            </a:r>
            <a:r>
              <a:rPr lang="cs-CZ" dirty="0" smtClean="0"/>
              <a:t>přání</a:t>
            </a:r>
          </a:p>
          <a:p>
            <a:r>
              <a:rPr lang="cs-CZ" dirty="0" smtClean="0"/>
              <a:t>22 </a:t>
            </a:r>
            <a:r>
              <a:rPr lang="cs-CZ" dirty="0"/>
              <a:t>členských států je členy schengenského prostoru, který umožňuje volný pohyb bez cestovního </a:t>
            </a:r>
            <a:r>
              <a:rPr lang="cs-CZ" dirty="0" smtClean="0"/>
              <a:t>pasu</a:t>
            </a:r>
          </a:p>
          <a:p>
            <a:r>
              <a:rPr lang="cs-CZ" dirty="0" smtClean="0"/>
              <a:t>6 </a:t>
            </a:r>
            <a:r>
              <a:rPr lang="cs-CZ" dirty="0"/>
              <a:t>členských států zachovalo své vlastní hraniční kontroly</a:t>
            </a:r>
          </a:p>
        </p:txBody>
      </p:sp>
    </p:spTree>
    <p:extLst>
      <p:ext uri="{BB962C8B-B14F-4D97-AF65-F5344CB8AC3E}">
        <p14:creationId xmlns:p14="http://schemas.microsoft.com/office/powerpoint/2010/main" val="1609829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Úspěchy EU - euro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EU vytvořila jednotnou měnu, </a:t>
            </a:r>
            <a:r>
              <a:rPr lang="cs-CZ" dirty="0" smtClean="0"/>
              <a:t>euro</a:t>
            </a:r>
          </a:p>
          <a:p>
            <a:r>
              <a:rPr lang="cs-CZ" dirty="0" smtClean="0"/>
              <a:t>je </a:t>
            </a:r>
            <a:r>
              <a:rPr lang="cs-CZ" dirty="0"/>
              <a:t>nyní důležitou světovou měnou </a:t>
            </a:r>
            <a:endParaRPr lang="cs-CZ" dirty="0" smtClean="0"/>
          </a:p>
          <a:p>
            <a:r>
              <a:rPr lang="cs-CZ" dirty="0" smtClean="0"/>
              <a:t>zajišťuje </a:t>
            </a:r>
            <a:r>
              <a:rPr lang="cs-CZ" dirty="0"/>
              <a:t>vyšší účinnost jednotného </a:t>
            </a:r>
            <a:r>
              <a:rPr lang="cs-CZ" dirty="0" smtClean="0"/>
              <a:t>trhu</a:t>
            </a:r>
          </a:p>
          <a:p>
            <a:r>
              <a:rPr lang="cs-CZ" dirty="0" smtClean="0"/>
              <a:t>eurozóna </a:t>
            </a:r>
            <a:r>
              <a:rPr lang="cs-CZ" dirty="0"/>
              <a:t>má v současnosti </a:t>
            </a:r>
            <a:r>
              <a:rPr lang="cs-CZ" dirty="0" smtClean="0"/>
              <a:t>19 členských států</a:t>
            </a:r>
          </a:p>
          <a:p>
            <a:pPr lvl="1"/>
            <a:r>
              <a:rPr lang="cs-CZ" dirty="0" smtClean="0"/>
              <a:t>2 </a:t>
            </a:r>
            <a:r>
              <a:rPr lang="cs-CZ" dirty="0"/>
              <a:t>členské státy se rozhodly pro neúčast </a:t>
            </a:r>
            <a:endParaRPr lang="cs-CZ" dirty="0" smtClean="0"/>
          </a:p>
          <a:p>
            <a:pPr lvl="1"/>
            <a:r>
              <a:rPr lang="cs-CZ" dirty="0" smtClean="0"/>
              <a:t>zbývající </a:t>
            </a:r>
            <a:r>
              <a:rPr lang="cs-CZ" dirty="0"/>
              <a:t>země dosud nesplňují kritéria pro vstup do eurozóny</a:t>
            </a:r>
          </a:p>
        </p:txBody>
      </p:sp>
    </p:spTree>
    <p:extLst>
      <p:ext uri="{BB962C8B-B14F-4D97-AF65-F5344CB8AC3E}">
        <p14:creationId xmlns:p14="http://schemas.microsoft.com/office/powerpoint/2010/main" val="2990694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Úspěchy EU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EU vypracovala </a:t>
            </a:r>
            <a:r>
              <a:rPr lang="cs-CZ" dirty="0" smtClean="0"/>
              <a:t>Listinu </a:t>
            </a:r>
            <a:r>
              <a:rPr lang="cs-CZ" dirty="0"/>
              <a:t>základních práv Evropské </a:t>
            </a:r>
            <a:r>
              <a:rPr lang="cs-CZ" dirty="0" smtClean="0"/>
              <a:t>unie</a:t>
            </a:r>
          </a:p>
          <a:p>
            <a:r>
              <a:rPr lang="cs-CZ" dirty="0" smtClean="0"/>
              <a:t>chrání </a:t>
            </a:r>
            <a:r>
              <a:rPr lang="cs-CZ" dirty="0"/>
              <a:t>určitá politická, sociální a ekonomická práva občanů EU a osob trvale pobývajících v </a:t>
            </a:r>
            <a:r>
              <a:rPr lang="cs-CZ" dirty="0" smtClean="0"/>
              <a:t>EU</a:t>
            </a:r>
          </a:p>
          <a:p>
            <a:r>
              <a:rPr lang="cs-CZ" dirty="0" smtClean="0"/>
              <a:t>EU </a:t>
            </a:r>
            <a:r>
              <a:rPr lang="cs-CZ" dirty="0"/>
              <a:t>jde příkladem </a:t>
            </a:r>
            <a:r>
              <a:rPr lang="cs-CZ" dirty="0" smtClean="0"/>
              <a:t>v </a:t>
            </a:r>
            <a:r>
              <a:rPr lang="cs-CZ" dirty="0"/>
              <a:t>oblasti ochrany životního prostředí a řešení změny </a:t>
            </a:r>
            <a:r>
              <a:rPr lang="cs-CZ" dirty="0" smtClean="0"/>
              <a:t>klimatu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9303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Hodnoty Unie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sdílí </a:t>
            </a:r>
            <a:r>
              <a:rPr lang="cs-CZ" dirty="0" smtClean="0"/>
              <a:t>všechny </a:t>
            </a:r>
            <a:r>
              <a:rPr lang="cs-CZ" dirty="0"/>
              <a:t>členské </a:t>
            </a:r>
            <a:r>
              <a:rPr lang="cs-CZ" dirty="0" smtClean="0"/>
              <a:t>státy</a:t>
            </a:r>
          </a:p>
          <a:p>
            <a:r>
              <a:rPr lang="cs-CZ" dirty="0"/>
              <a:t>Lidská </a:t>
            </a:r>
            <a:r>
              <a:rPr lang="cs-CZ" dirty="0" smtClean="0"/>
              <a:t>důstojnost</a:t>
            </a:r>
          </a:p>
          <a:p>
            <a:r>
              <a:rPr lang="cs-CZ" dirty="0" smtClean="0"/>
              <a:t>Svoboda</a:t>
            </a:r>
          </a:p>
          <a:p>
            <a:r>
              <a:rPr lang="cs-CZ" dirty="0" smtClean="0"/>
              <a:t>Demokracie</a:t>
            </a:r>
          </a:p>
          <a:p>
            <a:r>
              <a:rPr lang="cs-CZ" dirty="0" smtClean="0"/>
              <a:t>Rovnost</a:t>
            </a:r>
          </a:p>
          <a:p>
            <a:r>
              <a:rPr lang="cs-CZ" dirty="0"/>
              <a:t>Právní </a:t>
            </a:r>
            <a:r>
              <a:rPr lang="cs-CZ" dirty="0" smtClean="0"/>
              <a:t>stát</a:t>
            </a:r>
          </a:p>
          <a:p>
            <a:r>
              <a:rPr lang="cs-CZ" b="1" dirty="0" smtClean="0"/>
              <a:t>Lidská </a:t>
            </a:r>
            <a:r>
              <a:rPr lang="cs-CZ" b="1" dirty="0"/>
              <a:t>práva</a:t>
            </a:r>
            <a:br>
              <a:rPr lang="cs-CZ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2890982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167</TotalTime>
  <Words>815</Words>
  <Application>Microsoft Office PowerPoint</Application>
  <PresentationFormat>Širokoúhlá obrazovka</PresentationFormat>
  <Paragraphs>157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prezentace-edu-cz</vt:lpstr>
      <vt:lpstr>Evropská unie</vt:lpstr>
      <vt:lpstr>Evropská unie</vt:lpstr>
      <vt:lpstr>Prezentace aplikace PowerPoint</vt:lpstr>
      <vt:lpstr>Orgány EU</vt:lpstr>
      <vt:lpstr>Vydávání rozhodnutí v EU</vt:lpstr>
      <vt:lpstr>Úspěchy EU – jednotný trh</vt:lpstr>
      <vt:lpstr>Úspěchy EU - euro</vt:lpstr>
      <vt:lpstr>Úspěchy EU</vt:lpstr>
      <vt:lpstr>Hodnoty Unie</vt:lpstr>
      <vt:lpstr>EU a lidská práva</vt:lpstr>
      <vt:lpstr>Listina základních práv EU </vt:lpstr>
      <vt:lpstr>LISTINA ZÁKLADNÍCH PRÁV</vt:lpstr>
      <vt:lpstr>Prosazování lidskoprávní politiky EU</vt:lpstr>
      <vt:lpstr>Nobelova cena za mír pro EU v r. 2012</vt:lpstr>
      <vt:lpstr>Občanství unie</vt:lpstr>
      <vt:lpstr>Evropský parlament</vt:lpstr>
      <vt:lpstr>Ochrana základních práv v Unii </vt:lpstr>
      <vt:lpstr>Obrana lidských práv za hranicemi EU </vt:lpstr>
      <vt:lpstr>Podpora demokracie na celém světě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Student</cp:lastModifiedBy>
  <cp:revision>24</cp:revision>
  <cp:lastPrinted>1601-01-01T00:00:00Z</cp:lastPrinted>
  <dcterms:created xsi:type="dcterms:W3CDTF">2019-06-11T20:19:30Z</dcterms:created>
  <dcterms:modified xsi:type="dcterms:W3CDTF">2020-01-30T09:47:52Z</dcterms:modified>
</cp:coreProperties>
</file>