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96" autoAdjust="0"/>
    <p:restoredTop sz="69310" autoAdjust="0"/>
  </p:normalViewPr>
  <p:slideViewPr>
    <p:cSldViewPr snapToGrid="0">
      <p:cViewPr varScale="1">
        <p:scale>
          <a:sx n="30" d="100"/>
          <a:sy n="30" d="100"/>
        </p:scale>
        <p:origin x="-84" y="-31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radaevropy.cz/sidlo-rady-evrop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comat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</a:t>
            </a:r>
            <a:r>
              <a:rPr lang="cs-CZ" dirty="0"/>
              <a:t>S</a:t>
            </a:r>
            <a:r>
              <a:rPr lang="cs-CZ" dirty="0" smtClean="0"/>
              <a:t>traková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58289" y="1112529"/>
            <a:ext cx="5938257" cy="474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769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85463"/>
            <a:ext cx="10753200" cy="451576"/>
          </a:xfrm>
        </p:spPr>
        <p:txBody>
          <a:bodyPr/>
          <a:lstStyle/>
          <a:p>
            <a:r>
              <a:rPr lang="en-US" dirty="0"/>
              <a:t>Rada </a:t>
            </a:r>
            <a:r>
              <a:rPr lang="en-US" dirty="0" err="1"/>
              <a:t>Evropy</a:t>
            </a:r>
            <a:r>
              <a:rPr lang="en-US" dirty="0"/>
              <a:t> (RE), </a:t>
            </a:r>
            <a:r>
              <a:rPr lang="en-US" dirty="0" err="1"/>
              <a:t>anglicky</a:t>
            </a:r>
            <a:r>
              <a:rPr lang="en-US" dirty="0"/>
              <a:t> Council of Europe (</a:t>
            </a:r>
            <a:r>
              <a:rPr lang="en-US" dirty="0" err="1"/>
              <a:t>CoE</a:t>
            </a:r>
            <a:r>
              <a:rPr lang="en-US" dirty="0"/>
              <a:t>)</a:t>
            </a:r>
            <a:br>
              <a:rPr lang="en-US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62520"/>
            <a:ext cx="10753200" cy="4139998"/>
          </a:xfrm>
        </p:spPr>
        <p:txBody>
          <a:bodyPr/>
          <a:lstStyle/>
          <a:p>
            <a:r>
              <a:rPr lang="cs-CZ" b="1" dirty="0"/>
              <a:t>mezinárodní celoevropská </a:t>
            </a:r>
            <a:r>
              <a:rPr lang="cs-CZ" b="1" dirty="0" smtClean="0"/>
              <a:t>organizace</a:t>
            </a:r>
          </a:p>
          <a:p>
            <a:r>
              <a:rPr lang="cs-CZ" dirty="0" smtClean="0"/>
              <a:t>spolupráci </a:t>
            </a:r>
            <a:r>
              <a:rPr lang="cs-CZ" dirty="0"/>
              <a:t>členských států zejména v oblasti podpory demokracie a ochrany lidských i sociálních práv a </a:t>
            </a:r>
            <a:r>
              <a:rPr lang="cs-CZ" dirty="0" smtClean="0"/>
              <a:t>svobod</a:t>
            </a:r>
          </a:p>
          <a:p>
            <a:r>
              <a:rPr lang="cs-CZ" dirty="0" smtClean="0"/>
              <a:t>založena </a:t>
            </a:r>
            <a:r>
              <a:rPr lang="cs-CZ" b="1" dirty="0" smtClean="0"/>
              <a:t>5</a:t>
            </a:r>
            <a:r>
              <a:rPr lang="cs-CZ" b="1" dirty="0"/>
              <a:t>. května 1949</a:t>
            </a:r>
            <a:r>
              <a:rPr lang="cs-CZ" dirty="0"/>
              <a:t> </a:t>
            </a:r>
            <a:endParaRPr lang="cs-CZ" dirty="0" smtClean="0"/>
          </a:p>
          <a:p>
            <a:pPr lvl="1"/>
            <a:r>
              <a:rPr lang="cs-CZ" dirty="0" smtClean="0"/>
              <a:t>podpisem </a:t>
            </a:r>
            <a:r>
              <a:rPr lang="cs-CZ" dirty="0"/>
              <a:t>zakládací listiny, tzv. </a:t>
            </a:r>
            <a:r>
              <a:rPr lang="cs-CZ" b="1" dirty="0"/>
              <a:t>Londýnské </a:t>
            </a:r>
            <a:r>
              <a:rPr lang="cs-CZ" b="1" dirty="0" smtClean="0"/>
              <a:t>dohody</a:t>
            </a:r>
            <a:endParaRPr lang="cs-CZ" dirty="0"/>
          </a:p>
          <a:p>
            <a:r>
              <a:rPr lang="cs-CZ" dirty="0" smtClean="0">
                <a:hlinkClick r:id="rId2"/>
              </a:rPr>
              <a:t>Sídlo</a:t>
            </a:r>
            <a:r>
              <a:rPr lang="cs-CZ" dirty="0" smtClean="0"/>
              <a:t>: francouzský</a:t>
            </a:r>
            <a:r>
              <a:rPr lang="cs-CZ" dirty="0"/>
              <a:t> </a:t>
            </a:r>
            <a:r>
              <a:rPr lang="cs-CZ" b="1" dirty="0" smtClean="0"/>
              <a:t>Štrasburk</a:t>
            </a:r>
            <a:endParaRPr lang="cs-CZ" dirty="0"/>
          </a:p>
          <a:p>
            <a:r>
              <a:rPr lang="cs-CZ" b="1" dirty="0" smtClean="0"/>
              <a:t>47 </a:t>
            </a:r>
            <a:r>
              <a:rPr lang="cs-CZ" b="1" dirty="0"/>
              <a:t>členských států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Česká </a:t>
            </a:r>
            <a:r>
              <a:rPr lang="cs-CZ" dirty="0"/>
              <a:t>republika se k Radě Evropy připojila 30. června </a:t>
            </a:r>
            <a:r>
              <a:rPr lang="cs-CZ" dirty="0" smtClean="0"/>
              <a:t>1993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7434" y="3321055"/>
            <a:ext cx="4059044" cy="228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7702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Členové 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Evropské země s výjimkou:</a:t>
            </a:r>
          </a:p>
          <a:p>
            <a:pPr lvl="1"/>
            <a:r>
              <a:rPr lang="cs-CZ" dirty="0" smtClean="0"/>
              <a:t>Běloruska </a:t>
            </a:r>
            <a:r>
              <a:rPr lang="cs-CZ" dirty="0"/>
              <a:t>– Rada Evropy tento stát nepřijala kvůli pochybám RE o demokratičnosti běloruských parlamentních voleb v roce 1996 a kvůli omezené svobodě slova, na což si stěžují běloruská média.</a:t>
            </a:r>
          </a:p>
          <a:p>
            <a:pPr lvl="1"/>
            <a:r>
              <a:rPr lang="cs-CZ" dirty="0"/>
              <a:t>Kazachstánu – 4% území Kazachstánu leží v Evropě. Kazachstán si požádal o členství a rada Evropy umožní Kazachstánu být členem, pokud se více zasadí o zlepšení na poli demokracie a lidských práv.</a:t>
            </a:r>
          </a:p>
          <a:p>
            <a:pPr lvl="1"/>
            <a:r>
              <a:rPr lang="cs-CZ" dirty="0"/>
              <a:t>Vatikánu – Vatikán má v Radě Evropy status pozorovatelské země.</a:t>
            </a:r>
          </a:p>
          <a:p>
            <a:pPr lvl="1"/>
            <a:r>
              <a:rPr lang="cs-CZ" dirty="0"/>
              <a:t>a sporných evropských států – Abcházie, Jižní </a:t>
            </a:r>
            <a:r>
              <a:rPr lang="cs-CZ" dirty="0" err="1"/>
              <a:t>Osetie</a:t>
            </a:r>
            <a:r>
              <a:rPr lang="cs-CZ" dirty="0"/>
              <a:t>, Kosovo, Náhorní Karabach, Podněstří a Severní Kypr.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0418" y="95293"/>
            <a:ext cx="3822313" cy="21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368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Pozorovatelé 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přispěly k demokratizaci </a:t>
            </a:r>
            <a:r>
              <a:rPr lang="cs-CZ" dirty="0" smtClean="0"/>
              <a:t>Evropy</a:t>
            </a:r>
          </a:p>
          <a:p>
            <a:pPr lvl="1"/>
            <a:r>
              <a:rPr lang="cs-CZ" b="1" dirty="0"/>
              <a:t>Pozorovatelé při Výboru ministrů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Japonsko, Kanada, Mexiko, Spojené státy americké a Vatikán. Tito Pozorovatelé mají přístup do Výboru ministrů a všech mezivládních výborů.</a:t>
            </a:r>
          </a:p>
          <a:p>
            <a:pPr lvl="1"/>
            <a:r>
              <a:rPr lang="cs-CZ" b="1" dirty="0"/>
              <a:t>Pozorovatelské státy při Parlamentním shromáždění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Izrael, Kanada a Mexiko mají status Pozorovatele v Parlamentním shromáždění. Delegace těchto států se mohou účastnit zasedání Shromáždění a schůzí Výborů.</a:t>
            </a:r>
            <a:br>
              <a:rPr lang="cs-CZ" dirty="0"/>
            </a:br>
            <a:r>
              <a:rPr lang="cs-CZ" dirty="0"/>
              <a:t>Představitelé Palestinské legislativní rady se mohou účastnit zasedání Shromáždění a debat týkajících se Středního Východu.</a:t>
            </a:r>
            <a:br>
              <a:rPr lang="cs-CZ" dirty="0"/>
            </a:br>
            <a:r>
              <a:rPr lang="cs-CZ" dirty="0"/>
              <a:t>Představitelé Turecka a Kypru se zase mohou účastnit zasedání Shromáždění týkajících se Kypru.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9987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vytvoření společného demokratického a právního prostoru, který zaručuje dodržování lidských práv, demokracii a respektování </a:t>
            </a:r>
            <a:r>
              <a:rPr lang="cs-CZ" b="1" dirty="0" smtClean="0"/>
              <a:t>zákonů</a:t>
            </a:r>
            <a:endParaRPr lang="cs-CZ" dirty="0"/>
          </a:p>
          <a:p>
            <a:r>
              <a:rPr lang="cs-CZ" dirty="0" smtClean="0"/>
              <a:t>Snaha najít </a:t>
            </a:r>
            <a:r>
              <a:rPr lang="cs-CZ" dirty="0"/>
              <a:t>společné řešení hlavních problémů Evropy, jako </a:t>
            </a:r>
            <a:r>
              <a:rPr lang="cs-CZ" dirty="0" smtClean="0"/>
              <a:t>jsou:</a:t>
            </a:r>
          </a:p>
          <a:p>
            <a:pPr lvl="1"/>
            <a:r>
              <a:rPr lang="cs-CZ" dirty="0" smtClean="0"/>
              <a:t>organizovaný </a:t>
            </a:r>
            <a:r>
              <a:rPr lang="cs-CZ" dirty="0"/>
              <a:t>zločin, korupce, terorismus, klonování lidí (bioetika), počítačové trestné činnosti (</a:t>
            </a:r>
            <a:r>
              <a:rPr lang="cs-CZ" dirty="0" err="1"/>
              <a:t>cyberzločiny</a:t>
            </a:r>
            <a:r>
              <a:rPr lang="cs-CZ" dirty="0"/>
              <a:t>), násilí na dětech a ženách a obchodování s lidmi</a:t>
            </a:r>
          </a:p>
        </p:txBody>
      </p:sp>
    </p:spTree>
    <p:extLst>
      <p:ext uri="{BB962C8B-B14F-4D97-AF65-F5344CB8AC3E}">
        <p14:creationId xmlns:p14="http://schemas.microsoft.com/office/powerpoint/2010/main" xmlns="" val="3186666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73952"/>
            <a:ext cx="10753200" cy="451576"/>
          </a:xfrm>
        </p:spPr>
        <p:txBody>
          <a:bodyPr/>
          <a:lstStyle/>
          <a:p>
            <a:r>
              <a:rPr lang="cs-CZ" dirty="0" smtClean="0"/>
              <a:t>Instituce 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725528"/>
            <a:ext cx="10753200" cy="4139998"/>
          </a:xfrm>
        </p:spPr>
        <p:txBody>
          <a:bodyPr/>
          <a:lstStyle/>
          <a:p>
            <a:r>
              <a:rPr lang="cs-CZ" sz="2000" dirty="0"/>
              <a:t>Výbor ministrů </a:t>
            </a:r>
            <a:r>
              <a:rPr lang="cs-CZ" sz="2000" dirty="0" smtClean="0"/>
              <a:t>- </a:t>
            </a:r>
            <a:r>
              <a:rPr lang="cs-CZ" sz="2000" dirty="0"/>
              <a:t>rozhoduje, skládá se z ministrů zahraničních věcí nebo zástupců členských států při Radě Evropy,</a:t>
            </a:r>
          </a:p>
          <a:p>
            <a:r>
              <a:rPr lang="cs-CZ" sz="2000" dirty="0"/>
              <a:t>Parlamentní </a:t>
            </a:r>
            <a:r>
              <a:rPr lang="cs-CZ" sz="2000" dirty="0" smtClean="0"/>
              <a:t>shromáždění– </a:t>
            </a:r>
            <a:r>
              <a:rPr lang="cs-CZ" sz="2000" dirty="0"/>
              <a:t>má pouze poradní funkci a zasedají v něm delegace parlamentů členských států,</a:t>
            </a:r>
          </a:p>
          <a:p>
            <a:r>
              <a:rPr lang="cs-CZ" sz="2000" dirty="0"/>
              <a:t>Kongres místních a regionálních </a:t>
            </a:r>
            <a:r>
              <a:rPr lang="cs-CZ" sz="2000" dirty="0" smtClean="0"/>
              <a:t>orgánů– </a:t>
            </a:r>
            <a:r>
              <a:rPr lang="cs-CZ" sz="2000" dirty="0"/>
              <a:t>složený ze zástupců územní samosprávy členských států. Jedná se o poradní orgán Rady Evropy,</a:t>
            </a:r>
          </a:p>
          <a:p>
            <a:r>
              <a:rPr lang="cs-CZ" sz="2000" dirty="0"/>
              <a:t>Komisař pro lidská </a:t>
            </a:r>
            <a:r>
              <a:rPr lang="cs-CZ" sz="2000" dirty="0" smtClean="0"/>
              <a:t>práva</a:t>
            </a:r>
            <a:endParaRPr lang="cs-CZ" sz="2000" dirty="0"/>
          </a:p>
          <a:p>
            <a:r>
              <a:rPr lang="cs-CZ" sz="2000" dirty="0"/>
              <a:t>Sekretariát – řídí činnost Rady Evropy. V čele stojí generální </a:t>
            </a:r>
            <a:r>
              <a:rPr lang="cs-CZ" sz="2000" dirty="0" smtClean="0"/>
              <a:t>tajemník, který </a:t>
            </a:r>
            <a:r>
              <a:rPr lang="cs-CZ" sz="2000" dirty="0"/>
              <a:t>zároveň reprezentuje Radu Evropy navenek,</a:t>
            </a:r>
          </a:p>
          <a:p>
            <a:r>
              <a:rPr lang="cs-CZ" sz="2000" b="1" dirty="0"/>
              <a:t>Evropský soud pro lidská </a:t>
            </a:r>
            <a:r>
              <a:rPr lang="cs-CZ" sz="2000" b="1" dirty="0" smtClean="0"/>
              <a:t>práva – </a:t>
            </a:r>
            <a:r>
              <a:rPr lang="cs-CZ" sz="2000" b="1" dirty="0"/>
              <a:t>dohlíží na dodržování Úmluvy o ochraně lidských práv a základních svobod.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4293" y="5317102"/>
            <a:ext cx="2787550" cy="156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8257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Úmluva o ochraně lidských práv a základních svobod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Podepsána v r. 1950</a:t>
            </a:r>
          </a:p>
          <a:p>
            <a:r>
              <a:rPr lang="cs-CZ" dirty="0"/>
              <a:t>mezinárodní </a:t>
            </a:r>
            <a:r>
              <a:rPr lang="cs-CZ" dirty="0" smtClean="0"/>
              <a:t>smlouva </a:t>
            </a:r>
            <a:r>
              <a:rPr lang="cs-CZ" dirty="0"/>
              <a:t>na ochranu lidských práv a základních svobod v Evropě</a:t>
            </a:r>
            <a:endParaRPr lang="cs-CZ" dirty="0" smtClean="0"/>
          </a:p>
          <a:p>
            <a:r>
              <a:rPr lang="cs-CZ" dirty="0"/>
              <a:t>stanovila Evropský soud pro lidská práva, který má chránit jednotlivce před porušováním lidských práv</a:t>
            </a:r>
          </a:p>
        </p:txBody>
      </p:sp>
    </p:spTree>
    <p:extLst>
      <p:ext uri="{BB962C8B-B14F-4D97-AF65-F5344CB8AC3E}">
        <p14:creationId xmlns:p14="http://schemas.microsoft.com/office/powerpoint/2010/main" xmlns="" val="1677600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 numCol="2"/>
          <a:lstStyle/>
          <a:p>
            <a:r>
              <a:rPr lang="cs-CZ" dirty="0"/>
              <a:t>Zrušení trestu smrti</a:t>
            </a:r>
          </a:p>
          <a:p>
            <a:r>
              <a:rPr lang="cs-CZ" dirty="0"/>
              <a:t>Posilování lidských práv</a:t>
            </a:r>
          </a:p>
          <a:p>
            <a:r>
              <a:rPr lang="it-IT" dirty="0"/>
              <a:t>Nediskriminace a boj proti rasismu</a:t>
            </a:r>
          </a:p>
          <a:p>
            <a:r>
              <a:rPr lang="cs-CZ" dirty="0"/>
              <a:t>Prosazování svobody slova</a:t>
            </a:r>
          </a:p>
          <a:p>
            <a:r>
              <a:rPr lang="cs-CZ" dirty="0"/>
              <a:t>Rovnost pohlaví</a:t>
            </a:r>
          </a:p>
          <a:p>
            <a:r>
              <a:rPr lang="cs-CZ" dirty="0"/>
              <a:t>Ochrana práv dětí</a:t>
            </a:r>
          </a:p>
          <a:p>
            <a:r>
              <a:rPr lang="cs-CZ" dirty="0"/>
              <a:t>Ochrana kulturní diverzity</a:t>
            </a:r>
          </a:p>
          <a:p>
            <a:r>
              <a:rPr lang="cs-CZ" dirty="0"/>
              <a:t>Volby a pozorovatelé</a:t>
            </a:r>
          </a:p>
          <a:p>
            <a:r>
              <a:rPr lang="pl-PL" dirty="0"/>
              <a:t>Výchova k lidským právům a demokracii</a:t>
            </a:r>
          </a:p>
          <a:p>
            <a:r>
              <a:rPr lang="cs-CZ" dirty="0"/>
              <a:t>Kvalita léků a zdravotní </a:t>
            </a:r>
            <a:r>
              <a:rPr lang="cs-CZ" dirty="0" smtClean="0"/>
              <a:t>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32117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 a Česko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714304"/>
            <a:ext cx="10753200" cy="4139998"/>
          </a:xfrm>
        </p:spPr>
        <p:txBody>
          <a:bodyPr/>
          <a:lstStyle/>
          <a:p>
            <a:r>
              <a:rPr lang="cs-CZ" dirty="0" smtClean="0"/>
              <a:t>RE kritizuje ČR za nedostatečnou legislativu </a:t>
            </a:r>
            <a:r>
              <a:rPr lang="cs-CZ" dirty="0"/>
              <a:t>řešící vztah </a:t>
            </a:r>
            <a:r>
              <a:rPr lang="cs-CZ" dirty="0" err="1" smtClean="0"/>
              <a:t>zam-ců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 smtClean="0"/>
              <a:t>zam-telů</a:t>
            </a:r>
            <a:r>
              <a:rPr lang="cs-CZ" dirty="0" smtClean="0"/>
              <a:t> v zákoníku práce</a:t>
            </a:r>
          </a:p>
          <a:p>
            <a:pPr lvl="1"/>
            <a:r>
              <a:rPr lang="cs-CZ" dirty="0"/>
              <a:t>Špatně je </a:t>
            </a:r>
            <a:r>
              <a:rPr lang="cs-CZ" dirty="0" smtClean="0"/>
              <a:t>nedostatečná </a:t>
            </a:r>
            <a:r>
              <a:rPr lang="cs-CZ" dirty="0"/>
              <a:t>úprava délky přesčasů. </a:t>
            </a:r>
            <a:endParaRPr lang="cs-CZ" dirty="0" smtClean="0"/>
          </a:p>
          <a:p>
            <a:pPr lvl="1"/>
            <a:r>
              <a:rPr lang="cs-CZ" dirty="0" smtClean="0"/>
              <a:t>Teoreticky </a:t>
            </a:r>
            <a:r>
              <a:rPr lang="cs-CZ" dirty="0"/>
              <a:t>se totiž může stát, že </a:t>
            </a:r>
            <a:r>
              <a:rPr lang="cs-CZ" dirty="0" err="1" smtClean="0"/>
              <a:t>zam-nec</a:t>
            </a:r>
            <a:r>
              <a:rPr lang="cs-CZ" dirty="0" smtClean="0"/>
              <a:t> </a:t>
            </a:r>
            <a:r>
              <a:rPr lang="cs-CZ" dirty="0"/>
              <a:t>bude mít díky přesčasům v jednom dni méně než 8 hodin na odpočinek. </a:t>
            </a:r>
            <a:endParaRPr lang="cs-CZ" dirty="0" smtClean="0"/>
          </a:p>
          <a:p>
            <a:pPr lvl="1"/>
            <a:r>
              <a:rPr lang="cs-CZ" dirty="0" smtClean="0"/>
              <a:t>Na </a:t>
            </a:r>
            <a:r>
              <a:rPr lang="cs-CZ" dirty="0"/>
              <a:t>to ale čeští zákonodárci nechtějí slyšet, protože omezení přesčasů by podle nich mohlo vést k nižšímu počtu </a:t>
            </a:r>
            <a:r>
              <a:rPr lang="cs-CZ" dirty="0">
                <a:hlinkClick r:id="rId2"/>
              </a:rPr>
              <a:t>nabídek práce</a:t>
            </a:r>
            <a:r>
              <a:rPr lang="cs-CZ" dirty="0"/>
              <a:t> na trhu a tím vyšší nezaměstnanosti</a:t>
            </a:r>
          </a:p>
        </p:txBody>
      </p:sp>
    </p:spTree>
    <p:extLst>
      <p:ext uri="{BB962C8B-B14F-4D97-AF65-F5344CB8AC3E}">
        <p14:creationId xmlns:p14="http://schemas.microsoft.com/office/powerpoint/2010/main" xmlns="" val="379775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157</TotalTime>
  <Words>524</Words>
  <Application>Microsoft Office PowerPoint</Application>
  <PresentationFormat>Vlastní</PresentationFormat>
  <Paragraphs>69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prezentace-edu-cz</vt:lpstr>
      <vt:lpstr>Rada Evropy</vt:lpstr>
      <vt:lpstr>Rada Evropy (RE), anglicky Council of Europe (CoE) </vt:lpstr>
      <vt:lpstr>Členové RE</vt:lpstr>
      <vt:lpstr>Pozorovatelé RE</vt:lpstr>
      <vt:lpstr>Cíl RE</vt:lpstr>
      <vt:lpstr>Instituce RE</vt:lpstr>
      <vt:lpstr>Úmluva o ochraně lidských práv a základních svobod</vt:lpstr>
      <vt:lpstr>Činnosti RE</vt:lpstr>
      <vt:lpstr>RE a Česko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25</cp:revision>
  <cp:lastPrinted>1601-01-01T00:00:00Z</cp:lastPrinted>
  <dcterms:created xsi:type="dcterms:W3CDTF">2019-06-11T20:19:30Z</dcterms:created>
  <dcterms:modified xsi:type="dcterms:W3CDTF">2020-02-18T14:51:19Z</dcterms:modified>
</cp:coreProperties>
</file>