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03" autoAdjust="0"/>
    <p:restoredTop sz="76421" autoAdjust="0"/>
  </p:normalViewPr>
  <p:slideViewPr>
    <p:cSldViewPr snapToGrid="0">
      <p:cViewPr varScale="1">
        <p:scale>
          <a:sx n="39" d="100"/>
          <a:sy n="39" d="100"/>
        </p:scale>
        <p:origin x="-132" y="-53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management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znalostí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jakýkoliv proces nebo postup vytváření, získávání, ovládání, sdílení a využívání znalostí, ať už jsou kdekoliv, směřující ke zlepšování učení se a zlepšování výkonu v organizaci</a:t>
            </a:r>
          </a:p>
          <a:p>
            <a:pPr lvl="0"/>
            <a:r>
              <a:rPr lang="cs-CZ" dirty="0" smtClean="0"/>
              <a:t>Cíl: podporovat rozvoj specifických znalostí a dovedností důležitých pro 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odměňování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 smtClean="0"/>
              <a:t>= hodnocení a odměňování lidí za to:</a:t>
            </a:r>
          </a:p>
          <a:p>
            <a:pPr lvl="1"/>
            <a:r>
              <a:rPr lang="cs-CZ" dirty="0" smtClean="0"/>
              <a:t>Co dělají,</a:t>
            </a:r>
          </a:p>
          <a:p>
            <a:pPr lvl="1"/>
            <a:r>
              <a:rPr lang="cs-CZ" dirty="0" smtClean="0"/>
              <a:t>Čeho dosahují,</a:t>
            </a:r>
          </a:p>
          <a:p>
            <a:pPr lvl="1"/>
            <a:r>
              <a:rPr lang="cs-CZ" dirty="0" smtClean="0"/>
              <a:t>Za úroveň znalostí a dovedností, které mají nebo si osvojují</a:t>
            </a:r>
          </a:p>
          <a:p>
            <a:pPr lvl="0"/>
            <a:r>
              <a:rPr lang="cs-CZ" dirty="0" smtClean="0"/>
              <a:t>Cíl ŘLZ: usilování o zvyšování motivace, pracovní angažovanosti, oddanosti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Zaměstnanecké vztahy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 ŘLZ: vytvářet klima udržující produktivní a harmonické vztahy</a:t>
            </a:r>
          </a:p>
          <a:p>
            <a:pPr lvl="0"/>
            <a:r>
              <a:rPr lang="cs-CZ" dirty="0" smtClean="0"/>
              <a:t>Partnerství mezi managementem + pracovníky + odbory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Uspokojování rozdílných potřeb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 ŘLZ: vyvažovat a respektovat potřeby všech zainteresovaných stran</a:t>
            </a:r>
          </a:p>
          <a:p>
            <a:pPr lvl="1"/>
            <a:r>
              <a:rPr lang="cs-CZ" dirty="0" smtClean="0"/>
              <a:t>Zabezpečit pro management různorodé pracovní síly</a:t>
            </a:r>
          </a:p>
          <a:p>
            <a:pPr lvl="1"/>
            <a:r>
              <a:rPr lang="cs-CZ" dirty="0" smtClean="0"/>
              <a:t>Brát v úvahu individuální i skupinové rozdíly v zaměstnání, v osobních potřebách, ve stylu práce, v aspiracích</a:t>
            </a:r>
          </a:p>
          <a:p>
            <a:pPr lvl="1"/>
            <a:r>
              <a:rPr lang="cs-CZ" dirty="0" smtClean="0"/>
              <a:t>Poskytovat stejné příležitosti všem pracovníkům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ŘLZ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Rozmanitost</a:t>
            </a:r>
          </a:p>
          <a:p>
            <a:pPr lvl="0"/>
            <a:r>
              <a:rPr lang="cs-CZ" dirty="0" smtClean="0"/>
              <a:t>Strategické řízení s důrazem na integraci</a:t>
            </a:r>
          </a:p>
          <a:p>
            <a:pPr lvl="0"/>
            <a:r>
              <a:rPr lang="cs-CZ" dirty="0" smtClean="0"/>
              <a:t>Orientovanost na oddanost a angažovanost</a:t>
            </a:r>
          </a:p>
          <a:p>
            <a:pPr lvl="0"/>
            <a:r>
              <a:rPr lang="cs-CZ" dirty="0" smtClean="0"/>
              <a:t>Lidé = bohatství</a:t>
            </a:r>
          </a:p>
          <a:p>
            <a:pPr lvl="0"/>
            <a:r>
              <a:rPr lang="cs-CZ" dirty="0" smtClean="0"/>
              <a:t>Přístup k zaměstnancům spíš individualisticky než kolektivistický</a:t>
            </a:r>
          </a:p>
          <a:p>
            <a:pPr lvl="0"/>
            <a:r>
              <a:rPr lang="cs-CZ" dirty="0" smtClean="0"/>
              <a:t>Linioví manažeři jsou ti, kteří uvádějí politiku ŘLZ do života</a:t>
            </a:r>
          </a:p>
          <a:p>
            <a:pPr lvl="0"/>
            <a:r>
              <a:rPr lang="cs-CZ" dirty="0" smtClean="0"/>
              <a:t>Zaměřenost na podnikové hodnoty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Rozmanitost ŘLZ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Mnoho modelů a postupů</a:t>
            </a:r>
          </a:p>
          <a:p>
            <a:pPr lvl="0"/>
            <a:r>
              <a:rPr lang="cs-CZ" dirty="0" smtClean="0"/>
              <a:t>Různé v různých organizacích</a:t>
            </a:r>
          </a:p>
          <a:p>
            <a:pPr lvl="0"/>
            <a:r>
              <a:rPr lang="cs-CZ" dirty="0" smtClean="0"/>
              <a:t>Tvrdá x měkká podoba ŘLZ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45860" y="398724"/>
            <a:ext cx="10753200" cy="451576"/>
          </a:xfrm>
        </p:spPr>
        <p:txBody>
          <a:bodyPr/>
          <a:lstStyle/>
          <a:p>
            <a:r>
              <a:rPr lang="cs-CZ" dirty="0" smtClean="0"/>
              <a:t>Tvrdá podoba ŘLZ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68411" y="988539"/>
            <a:ext cx="11623589" cy="4472757"/>
          </a:xfrm>
        </p:spPr>
        <p:txBody>
          <a:bodyPr/>
          <a:lstStyle/>
          <a:p>
            <a:pPr lvl="0"/>
            <a:r>
              <a:rPr lang="cs-CZ" dirty="0" smtClean="0"/>
              <a:t>Lidé = významný zdroj, prostředek k získání konkurenční výhody</a:t>
            </a:r>
          </a:p>
          <a:p>
            <a:pPr lvl="1"/>
            <a:r>
              <a:rPr lang="cs-CZ" dirty="0" smtClean="0"/>
              <a:t>Získávání, rozvíjení a rozmisťování  lidských zdrojů tak, aby z nich organizace měla pospěch</a:t>
            </a:r>
          </a:p>
          <a:p>
            <a:pPr lvl="0"/>
            <a:r>
              <a:rPr lang="cs-CZ" dirty="0" smtClean="0"/>
              <a:t>V centru pozornosti jsou kvantitativní, praktické a podnikatelsky strategické stránky ŘLZ</a:t>
            </a:r>
          </a:p>
          <a:p>
            <a:pPr lvl="0"/>
            <a:r>
              <a:rPr lang="cs-CZ" dirty="0" smtClean="0"/>
              <a:t>Důraz na racionální způsob řízení lidí </a:t>
            </a:r>
          </a:p>
          <a:p>
            <a:pPr lvl="1"/>
            <a:r>
              <a:rPr lang="cs-CZ" dirty="0" smtClean="0"/>
              <a:t>(stejně jako u ostatních ekonomických faktorů – technika, technologie)</a:t>
            </a:r>
          </a:p>
          <a:p>
            <a:pPr lvl="0"/>
            <a:r>
              <a:rPr lang="cs-CZ" dirty="0" smtClean="0"/>
              <a:t>Důraz na zájmy managementu, propojení s podnikovou strategií, získání přidané hodnoty, řízení pracovního výkonu</a:t>
            </a:r>
          </a:p>
          <a:p>
            <a:pPr lvl="0"/>
            <a:r>
              <a:rPr lang="cs-CZ" dirty="0" smtClean="0"/>
              <a:t>Potřeba silné podnikové kultury</a:t>
            </a:r>
          </a:p>
          <a:p>
            <a:pPr lvl="0"/>
            <a:r>
              <a:rPr lang="cs-CZ" dirty="0" smtClean="0"/>
              <a:t>Zájmy organizace převažují před zájmy jedince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71719" y="324584"/>
            <a:ext cx="10753200" cy="451576"/>
          </a:xfrm>
        </p:spPr>
        <p:txBody>
          <a:bodyPr/>
          <a:lstStyle/>
          <a:p>
            <a:r>
              <a:rPr lang="cs-CZ" dirty="0" smtClean="0"/>
              <a:t>Měkká podoba ŘLZ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48150" y="876457"/>
            <a:ext cx="10753200" cy="4139998"/>
          </a:xfrm>
        </p:spPr>
        <p:txBody>
          <a:bodyPr/>
          <a:lstStyle/>
          <a:p>
            <a:pPr lvl="0"/>
            <a:r>
              <a:rPr lang="cs-CZ" dirty="0" smtClean="0"/>
              <a:t>Klade důraz na komunikaci, motivování a vedení</a:t>
            </a:r>
          </a:p>
          <a:p>
            <a:pPr lvl="0"/>
            <a:r>
              <a:rPr lang="cs-CZ" dirty="0" smtClean="0"/>
              <a:t>Jednání s pracovníky jako s vysoce ceněným aktivem organizace, který je zdrojem konkurenční výhody plynoucí z oddanosti a angažovanosti pracovníků, jejich adaptability a vysoké kvality.</a:t>
            </a:r>
          </a:p>
          <a:p>
            <a:pPr lvl="0"/>
            <a:r>
              <a:rPr lang="cs-CZ" dirty="0" smtClean="0"/>
              <a:t>Zdůrazňuje potřebu získat oddanost – „srdce a myšlení“</a:t>
            </a:r>
          </a:p>
          <a:p>
            <a:pPr lvl="0"/>
            <a:r>
              <a:rPr lang="cs-CZ" dirty="0" smtClean="0"/>
              <a:t>Využívá k tomu zapojení pracovníků do rozhodování a spoluodpovědnosti, komunikace s nimi</a:t>
            </a:r>
          </a:p>
          <a:p>
            <a:pPr lvl="0"/>
            <a:r>
              <a:rPr lang="cs-CZ" dirty="0" smtClean="0"/>
              <a:t>Klíčovou úlohu představuje kultura organizace</a:t>
            </a:r>
          </a:p>
          <a:p>
            <a:pPr lvl="0"/>
            <a:r>
              <a:rPr lang="cs-CZ" dirty="0" smtClean="0"/>
              <a:t>Zájmy jedince převažují před zájmy organizace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ŘZL jako aktivita prováděná manažery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„ŘLZ je příliš důležité na to, aby bylo ponecháno na personálních manažerech.“</a:t>
            </a:r>
            <a:endParaRPr lang="cs-CZ" dirty="0" smtClean="0"/>
          </a:p>
          <a:p>
            <a:pPr lvl="0"/>
            <a:r>
              <a:rPr lang="cs-CZ" dirty="0" smtClean="0"/>
              <a:t>ŘLZ je vyšším managementem řízená strategická aktivita.</a:t>
            </a:r>
          </a:p>
          <a:p>
            <a:pPr lvl="1"/>
            <a:r>
              <a:rPr lang="cs-CZ" dirty="0" smtClean="0"/>
              <a:t>Management ji rozvíjí, vlastní, předkládá, aby podporovala a prosazovala zájmy organizace, které slouží.</a:t>
            </a:r>
          </a:p>
          <a:p>
            <a:pPr lvl="1"/>
            <a:r>
              <a:rPr lang="cs-CZ" dirty="0" smtClean="0"/>
              <a:t>Podřizuje se celopodnikovým hodnotám a mění se v souladu s podnikovými cíli a podmínkami, v nichž podnik funguje</a:t>
            </a:r>
          </a:p>
          <a:p>
            <a:pPr lvl="0"/>
            <a:r>
              <a:rPr lang="cs-CZ" dirty="0" smtClean="0"/>
              <a:t>Politika lidských zdrojů je uváděna do života prostřednictvím liniových manažerů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ŘLZ na výkon organizace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Závěry z několika průzkumů zaměřených na otázky:</a:t>
            </a:r>
          </a:p>
          <a:p>
            <a:pPr marL="781200" lvl="1" indent="-457200">
              <a:buAutoNum type="alphaLcParenR"/>
            </a:pPr>
            <a:r>
              <a:rPr lang="cs-CZ" dirty="0" smtClean="0"/>
              <a:t>Mají postupy v oblasti ŘLZ pozitivní dopad na výkon organizace?</a:t>
            </a:r>
          </a:p>
          <a:p>
            <a:pPr marL="781200" lvl="1" indent="-457200">
              <a:buAutoNum type="alphaLcParenR"/>
            </a:pPr>
            <a:r>
              <a:rPr lang="cs-CZ" dirty="0" smtClean="0"/>
              <a:t>Co je možné udělat pro to, aby ŘLZ mělo pozitivní dopad na výkon organizace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termín nahrazující personální řízení (personální management)</a:t>
            </a:r>
          </a:p>
          <a:p>
            <a:pPr>
              <a:buNone/>
            </a:pPr>
            <a:r>
              <a:rPr lang="cs-CZ" dirty="0" smtClean="0"/>
              <a:t>= označení procesů týkajících se řízení lidí v organizaci</a:t>
            </a:r>
          </a:p>
          <a:p>
            <a:r>
              <a:rPr lang="cs-CZ" dirty="0" smtClean="0"/>
              <a:t>Definice:</a:t>
            </a:r>
          </a:p>
          <a:p>
            <a:pPr>
              <a:buNone/>
            </a:pPr>
            <a:r>
              <a:rPr lang="cs-CZ" i="1" dirty="0" smtClean="0"/>
              <a:t>ŘLZ je strategický a logicky promyšlený přístup k řízení toho nejcennějšího, co organizace mají – lidi, kteří v organizaci pracují a kteří individuálně i kolektivně přispívají k dosažení cílů organizace.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Výsledky průzkumů: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Firmy se strategií vysoké oddanosti  měli významně vyšší úroveň  jak produktivity, tak kvality než firmy se strategií kontroly. </a:t>
            </a:r>
          </a:p>
          <a:p>
            <a:pPr algn="r">
              <a:buNone/>
            </a:pPr>
            <a:r>
              <a:rPr lang="cs-CZ" dirty="0" smtClean="0"/>
              <a:t>(</a:t>
            </a:r>
            <a:r>
              <a:rPr lang="cs-CZ" dirty="0" err="1" smtClean="0"/>
              <a:t>Arthur</a:t>
            </a:r>
            <a:r>
              <a:rPr lang="cs-CZ" dirty="0" smtClean="0"/>
              <a:t>, 1990, 1992, 1994)</a:t>
            </a:r>
          </a:p>
          <a:p>
            <a:r>
              <a:rPr lang="cs-CZ" dirty="0" smtClean="0"/>
              <a:t>Produktivitu ovlivňuje motivace pracovníků, finanční výkon je ovlivňován kvalifikací a motivací pracovníků a organizační strukturou. </a:t>
            </a:r>
          </a:p>
          <a:p>
            <a:pPr algn="r">
              <a:buNone/>
            </a:pPr>
            <a:r>
              <a:rPr lang="cs-CZ" dirty="0" smtClean="0"/>
              <a:t>(</a:t>
            </a:r>
            <a:r>
              <a:rPr lang="cs-CZ" dirty="0" err="1" smtClean="0"/>
              <a:t>Huselid</a:t>
            </a:r>
            <a:r>
              <a:rPr lang="cs-CZ" dirty="0" smtClean="0"/>
              <a:t>, 1995)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345989"/>
            <a:ext cx="10753200" cy="5486011"/>
          </a:xfrm>
        </p:spPr>
        <p:txBody>
          <a:bodyPr/>
          <a:lstStyle/>
          <a:p>
            <a:r>
              <a:rPr lang="cs-CZ" dirty="0" smtClean="0"/>
              <a:t>Existuje silná souvislost mezi ŘLZ na jedné straně a postoji pracovníků a výkonem pracoviště na straně druhé. </a:t>
            </a:r>
          </a:p>
          <a:p>
            <a:pPr algn="r">
              <a:buNone/>
            </a:pP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Workplace</a:t>
            </a:r>
            <a:r>
              <a:rPr lang="cs-CZ" dirty="0" smtClean="0"/>
              <a:t> </a:t>
            </a:r>
            <a:r>
              <a:rPr lang="cs-CZ" dirty="0" err="1" smtClean="0"/>
              <a:t>Employee</a:t>
            </a:r>
            <a:r>
              <a:rPr lang="cs-CZ" dirty="0" smtClean="0"/>
              <a:t> Relations </a:t>
            </a:r>
            <a:r>
              <a:rPr lang="cs-CZ" dirty="0" err="1" smtClean="0"/>
              <a:t>Survey</a:t>
            </a:r>
            <a:r>
              <a:rPr lang="cs-CZ" dirty="0" smtClean="0"/>
              <a:t>, 1998)</a:t>
            </a:r>
          </a:p>
          <a:p>
            <a:r>
              <a:rPr lang="cs-CZ" dirty="0" smtClean="0"/>
              <a:t>Větší míra používání postupů v oblasti lidských zdrojů souvisela s vyšší úrovní oddanosti pracovníků a jejich přispění k dosažení cílů organizace, na druhé straně to bylo provázáno s vyšší úrovní produktivity a kvality služeb. </a:t>
            </a:r>
          </a:p>
          <a:p>
            <a:pPr algn="r">
              <a:buNone/>
            </a:pPr>
            <a:r>
              <a:rPr lang="cs-CZ" dirty="0" smtClean="0"/>
              <a:t>(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survey</a:t>
            </a:r>
            <a:r>
              <a:rPr lang="cs-CZ" dirty="0" smtClean="0"/>
              <a:t>, </a:t>
            </a:r>
            <a:r>
              <a:rPr lang="cs-CZ" dirty="0" err="1" smtClean="0"/>
              <a:t>Guest</a:t>
            </a:r>
            <a:r>
              <a:rPr lang="cs-CZ" dirty="0" smtClean="0"/>
              <a:t> a kol., 2000)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ŘLZ x personální řízení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Synonyma i rozdílné pojmy</a:t>
            </a:r>
          </a:p>
          <a:p>
            <a:pPr lvl="0"/>
            <a:r>
              <a:rPr lang="cs-CZ" dirty="0" smtClean="0"/>
              <a:t>Personální řízení se rozvinula a zahrnuje spoustu dalších věcí.</a:t>
            </a:r>
          </a:p>
          <a:p>
            <a:pPr lvl="0"/>
            <a:r>
              <a:rPr lang="cs-CZ" dirty="0" smtClean="0"/>
              <a:t>ŘLZ není žádnou revolucí, ale další dimenzí </a:t>
            </a:r>
          </a:p>
          <a:p>
            <a:pPr lvl="0"/>
            <a:r>
              <a:rPr lang="cs-CZ" dirty="0" smtClean="0"/>
              <a:t>ŘZL = jiný název pro personální řízení</a:t>
            </a:r>
          </a:p>
          <a:p>
            <a:pPr lvl="0"/>
            <a:r>
              <a:rPr lang="cs-CZ" dirty="0" smtClean="0"/>
              <a:t>Rozdíly v důrazu a přístupu spíše než jako podstatné rozdíly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518984"/>
          </a:xfrm>
        </p:spPr>
        <p:txBody>
          <a:bodyPr/>
          <a:lstStyle/>
          <a:p>
            <a:r>
              <a:rPr lang="cs-CZ" dirty="0" smtClean="0"/>
              <a:t>Shodné rysy a rozdíly mezi ŘLZ a personálním řízení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41040" t="36725" r="20030" b="6568"/>
          <a:stretch>
            <a:fillRect/>
          </a:stretch>
        </p:blipFill>
        <p:spPr bwMode="auto">
          <a:xfrm>
            <a:off x="2199503" y="452088"/>
            <a:ext cx="7982466" cy="653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ŘLZ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5335" t="29562" r="18017" b="5971"/>
          <a:stretch>
            <a:fillRect/>
          </a:stretch>
        </p:blipFill>
        <p:spPr bwMode="auto">
          <a:xfrm>
            <a:off x="3113903" y="1"/>
            <a:ext cx="9078097" cy="7053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ŘLZ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Obecný cíl: Zajistit, aby organizace byla schopna prostřednictvím lidí úspěšně plnit své cíle.</a:t>
            </a:r>
          </a:p>
          <a:p>
            <a:r>
              <a:rPr lang="cs-CZ" b="1" dirty="0" smtClean="0"/>
              <a:t>Cíle jednotlivých oblastí ŘLZ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organizace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286" y="1346013"/>
            <a:ext cx="11496713" cy="4139998"/>
          </a:xfrm>
        </p:spPr>
        <p:txBody>
          <a:bodyPr/>
          <a:lstStyle/>
          <a:p>
            <a:pPr lvl="0"/>
            <a:r>
              <a:rPr lang="cs-CZ" dirty="0" smtClean="0"/>
              <a:t>postupy v oblasti ŘLZ vytvářejí klíčové schopnosti, které rozhodují o tom, jak budou firmy konkurenceschopné</a:t>
            </a:r>
          </a:p>
          <a:p>
            <a:pPr lvl="0"/>
            <a:r>
              <a:rPr lang="cs-CZ" dirty="0" smtClean="0"/>
              <a:t>vliv na výkon organizace</a:t>
            </a:r>
          </a:p>
          <a:p>
            <a:pPr lvl="0"/>
            <a:r>
              <a:rPr lang="cs-CZ" dirty="0" smtClean="0"/>
              <a:t>využívání nových příležitostí</a:t>
            </a:r>
          </a:p>
          <a:p>
            <a:pPr lvl="0">
              <a:buNone/>
            </a:pPr>
            <a:r>
              <a:rPr lang="cs-CZ" dirty="0" smtClean="0"/>
              <a:t>=&gt; řízení znalostí, talentů, vytváření „skvělého pracoviště“ (podnětného pro pracovníky)</a:t>
            </a:r>
          </a:p>
          <a:p>
            <a:pPr lvl="0">
              <a:buNone/>
            </a:pPr>
            <a:r>
              <a:rPr lang="cs-CZ" dirty="0" smtClean="0"/>
              <a:t>=&gt; politika soustavného zlepšování a vytváření vztahů se zákazníky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lidského kapitálů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Lidský kapitál = lidé pracující v organizaci a na nichž závidí úspěšnost podnikání</a:t>
            </a:r>
          </a:p>
          <a:p>
            <a:pPr lvl="1"/>
            <a:r>
              <a:rPr lang="cs-CZ" dirty="0" smtClean="0"/>
              <a:t>Kombinace inteligence, dovedností a zkušeností</a:t>
            </a:r>
          </a:p>
          <a:p>
            <a:pPr lvl="1"/>
            <a:r>
              <a:rPr lang="cs-CZ" dirty="0" smtClean="0"/>
              <a:t>Lidé jsou schopni učit se, dělat změny, inovovat, být kreativní</a:t>
            </a:r>
          </a:p>
          <a:p>
            <a:pPr lvl="1"/>
            <a:r>
              <a:rPr lang="cs-CZ" dirty="0" smtClean="0"/>
              <a:t>= nutnost pro dlouhodobé přežití organizace</a:t>
            </a:r>
          </a:p>
          <a:p>
            <a:pPr lvl="0"/>
            <a:r>
              <a:rPr lang="cs-CZ" dirty="0" smtClean="0"/>
              <a:t>Lidský kapitál = bohatství organizace, do kterého je potřeba investovat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lidského kapitálů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Cíl: zabezpečení a udržení kvalifikované, oddané a dobře motivované pracovní síly</a:t>
            </a:r>
          </a:p>
          <a:p>
            <a:pPr lvl="0">
              <a:buNone/>
            </a:pPr>
            <a:r>
              <a:rPr lang="cs-CZ" dirty="0" smtClean="0"/>
              <a:t>=&gt; pečlivý a přísný postup při získávání a výběru pracovníků, systém pobídkového odměňování založeného na výkonu, rozvoj manažerů a způsobů řízení, vzdělávací aktivity odrážející potřeby podnikání, řízení talentů, plánování následovnictví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106</TotalTime>
  <Words>605</Words>
  <Application>Microsoft Office PowerPoint</Application>
  <PresentationFormat>Vlastní</PresentationFormat>
  <Paragraphs>138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prezentace-edu-cz</vt:lpstr>
      <vt:lpstr>Personální management</vt:lpstr>
      <vt:lpstr>Řízení lidských zdrojů</vt:lpstr>
      <vt:lpstr>ŘLZ x personální řízení </vt:lpstr>
      <vt:lpstr>Shodné rysy a rozdíly mezi ŘLZ a personálním řízení </vt:lpstr>
      <vt:lpstr>Aktivity  ŘLZ</vt:lpstr>
      <vt:lpstr>Cíle ŘLZ </vt:lpstr>
      <vt:lpstr>Efektivnost organizace </vt:lpstr>
      <vt:lpstr>Řízení lidského kapitálů</vt:lpstr>
      <vt:lpstr>Řízení lidského kapitálů</vt:lpstr>
      <vt:lpstr>Řízení znalostí </vt:lpstr>
      <vt:lpstr>Řízení odměňování </vt:lpstr>
      <vt:lpstr>Zaměstnanecké vztahy </vt:lpstr>
      <vt:lpstr>Uspokojování rozdílných potřeb </vt:lpstr>
      <vt:lpstr>Charakteristiky ŘLZ</vt:lpstr>
      <vt:lpstr>Rozmanitost ŘLZ </vt:lpstr>
      <vt:lpstr>Tvrdá podoba ŘLZ </vt:lpstr>
      <vt:lpstr>Měkká podoba ŘLZ</vt:lpstr>
      <vt:lpstr>ŘZL jako aktivita prováděná manažery </vt:lpstr>
      <vt:lpstr>Vliv ŘLZ na výkon organizace</vt:lpstr>
      <vt:lpstr>Výsledky průzkumů: 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16</cp:revision>
  <cp:lastPrinted>1601-01-01T00:00:00Z</cp:lastPrinted>
  <dcterms:created xsi:type="dcterms:W3CDTF">2019-06-11T20:19:30Z</dcterms:created>
  <dcterms:modified xsi:type="dcterms:W3CDTF">2020-02-10T14:26:13Z</dcterms:modified>
</cp:coreProperties>
</file>