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12" autoAdjust="0"/>
    <p:restoredTop sz="77258" autoAdjust="0"/>
  </p:normalViewPr>
  <p:slideViewPr>
    <p:cSldViewPr snapToGrid="0">
      <p:cViewPr varScale="1">
        <p:scale>
          <a:sx n="40" d="100"/>
          <a:sy n="40" d="100"/>
        </p:scale>
        <p:origin x="-114" y="-53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Trh práce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Tlak konkurence a snaha dosáhnout nejnižších možných nákladů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Snižování počtu pracovních míst a pracovníků</a:t>
            </a:r>
          </a:p>
          <a:p>
            <a:pPr lvl="0"/>
            <a:r>
              <a:rPr lang="cs-CZ" dirty="0" smtClean="0"/>
              <a:t>Uzavírání krátkodobých smluv</a:t>
            </a:r>
          </a:p>
          <a:p>
            <a:pPr lvl="0"/>
            <a:r>
              <a:rPr lang="cs-CZ" dirty="0" smtClean="0"/>
              <a:t>Snaha dosáhnout pouze aktuálních cílů organizace</a:t>
            </a:r>
          </a:p>
          <a:p>
            <a:pPr lvl="0"/>
            <a:r>
              <a:rPr lang="cs-CZ" dirty="0" smtClean="0"/>
              <a:t>Přesvědčení, že si můžou organizace koupit talenty kdykoli a </a:t>
            </a:r>
            <a:r>
              <a:rPr lang="cs-CZ" dirty="0" err="1" smtClean="0"/>
              <a:t>jakokoli</a:t>
            </a:r>
            <a:endParaRPr lang="cs-CZ" dirty="0" smtClean="0"/>
          </a:p>
          <a:p>
            <a:pPr lvl="0"/>
            <a:r>
              <a:rPr lang="cs-CZ" dirty="0" smtClean="0"/>
              <a:t>Lidé, ať se postarají o svou budoucnost sami</a:t>
            </a:r>
          </a:p>
          <a:p>
            <a:pPr lvl="0"/>
            <a:r>
              <a:rPr lang="cs-CZ" dirty="0" smtClean="0"/>
              <a:t>Krátkozraký pohled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Celoživotní zaměstnání pomalu mizí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telé</a:t>
            </a:r>
            <a:r>
              <a:rPr lang="cs-CZ" dirty="0" smtClean="0"/>
              <a:t> jsou méně oddaní a loajální ke svým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cům</a:t>
            </a:r>
            <a:endParaRPr lang="cs-CZ" dirty="0" smtClean="0"/>
          </a:p>
          <a:p>
            <a:pPr lvl="0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jsou méně oddaní a loajální ke svým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telům</a:t>
            </a:r>
            <a:r>
              <a:rPr lang="cs-CZ" dirty="0" smtClean="0"/>
              <a:t> a i ke svým kariérám</a:t>
            </a:r>
          </a:p>
          <a:p>
            <a:pPr lvl="1"/>
            <a:r>
              <a:rPr lang="cs-CZ" dirty="0" smtClean="0"/>
              <a:t>Svůj pokrok v kariéře </a:t>
            </a:r>
            <a:r>
              <a:rPr lang="cs-CZ" dirty="0" err="1" smtClean="0"/>
              <a:t>vídí</a:t>
            </a:r>
            <a:r>
              <a:rPr lang="cs-CZ" dirty="0" smtClean="0"/>
              <a:t> spíše ve změně </a:t>
            </a:r>
            <a:r>
              <a:rPr lang="cs-CZ" dirty="0" err="1" smtClean="0"/>
              <a:t>zam</a:t>
            </a:r>
            <a:r>
              <a:rPr lang="cs-CZ" dirty="0" smtClean="0"/>
              <a:t>-tele než v pokračování u jednoho </a:t>
            </a:r>
            <a:r>
              <a:rPr lang="cs-CZ" dirty="0" err="1" smtClean="0"/>
              <a:t>zam</a:t>
            </a:r>
            <a:r>
              <a:rPr lang="cs-CZ" dirty="0" smtClean="0"/>
              <a:t>-tele</a:t>
            </a:r>
          </a:p>
          <a:p>
            <a:pPr lvl="1"/>
            <a:r>
              <a:rPr lang="cs-CZ" dirty="0" smtClean="0"/>
              <a:t>U svého současného </a:t>
            </a:r>
            <a:r>
              <a:rPr lang="cs-CZ" dirty="0" err="1" smtClean="0"/>
              <a:t>zam.tele</a:t>
            </a:r>
            <a:r>
              <a:rPr lang="cs-CZ" dirty="0" smtClean="0"/>
              <a:t> chtějí získat maximální hodnotu (peníze, zkušenosti, znalosti, kontakty)a tím si zabezpečit budoucnost kdekoli jinde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v pohybu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Pracovníci mohou pracovat v kanceláři, doma ale také v pohybu z místa na místo</a:t>
            </a:r>
          </a:p>
          <a:p>
            <a:pPr lvl="0"/>
            <a:r>
              <a:rPr lang="cs-CZ" dirty="0" smtClean="0"/>
              <a:t>Na letišti, na parkovišti u dálnice, v kavárně, na procházce</a:t>
            </a:r>
          </a:p>
          <a:p>
            <a:pPr lvl="0"/>
            <a:r>
              <a:rPr lang="cs-CZ" dirty="0" smtClean="0"/>
              <a:t>Laptopy, mobilní telefony, tablety</a:t>
            </a:r>
          </a:p>
          <a:p>
            <a:pPr lvl="0"/>
            <a:r>
              <a:rPr lang="cs-CZ" dirty="0" smtClean="0"/>
              <a:t>Manažeři musejí hledat nové způsoby kontroly a řízení mobilních pracovníků</a:t>
            </a:r>
          </a:p>
          <a:p>
            <a:pPr lvl="1"/>
            <a:r>
              <a:rPr lang="cs-CZ" dirty="0" smtClean="0"/>
              <a:t>Zajistit kulturu pilné práce</a:t>
            </a:r>
          </a:p>
          <a:p>
            <a:pPr lvl="1"/>
            <a:r>
              <a:rPr lang="cs-CZ" dirty="0" smtClean="0"/>
              <a:t>Ovládnutím jejich srdcí a myslí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34990"/>
            <a:ext cx="10753200" cy="451576"/>
          </a:xfrm>
        </p:spPr>
        <p:txBody>
          <a:bodyPr/>
          <a:lstStyle/>
          <a:p>
            <a:r>
              <a:rPr lang="cs-CZ" dirty="0" smtClean="0"/>
              <a:t>Postoje k práci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1874" y="1018234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Výzkum britského institute </a:t>
            </a:r>
            <a:r>
              <a:rPr lang="cs-CZ" dirty="0" err="1" smtClean="0"/>
              <a:t>of</a:t>
            </a:r>
            <a:r>
              <a:rPr lang="cs-CZ" dirty="0" smtClean="0"/>
              <a:t> personál </a:t>
            </a:r>
            <a:r>
              <a:rPr lang="cs-CZ" dirty="0" err="1" smtClean="0"/>
              <a:t>development</a:t>
            </a:r>
            <a:endParaRPr lang="cs-CZ" dirty="0" smtClean="0"/>
          </a:p>
          <a:p>
            <a:pPr lvl="0"/>
            <a:r>
              <a:rPr lang="cs-CZ" dirty="0" smtClean="0"/>
              <a:t>Práce je v životě lidí předmětem nevyššího zájmu</a:t>
            </a:r>
          </a:p>
          <a:p>
            <a:pPr lvl="0"/>
            <a:r>
              <a:rPr lang="cs-CZ" dirty="0" smtClean="0"/>
              <a:t>V případě výhry v loterii by 39 % respondentů opustilo práci, ostatní by v práci pokračovali</a:t>
            </a:r>
          </a:p>
          <a:p>
            <a:pPr lvl="0"/>
            <a:r>
              <a:rPr lang="cs-CZ" dirty="0" smtClean="0"/>
              <a:t>Tři nejdůležitější věci, které lidé hledají v práci</a:t>
            </a:r>
          </a:p>
          <a:p>
            <a:pPr lvl="1"/>
            <a:r>
              <a:rPr lang="cs-CZ" dirty="0" smtClean="0"/>
              <a:t>70 % respondentů – plat</a:t>
            </a:r>
          </a:p>
          <a:p>
            <a:pPr lvl="1"/>
            <a:r>
              <a:rPr lang="cs-CZ" dirty="0" smtClean="0"/>
              <a:t>62 % respondentů – zajímavou a rozmanitou práci</a:t>
            </a:r>
          </a:p>
          <a:p>
            <a:pPr lvl="1"/>
            <a:r>
              <a:rPr lang="cs-CZ" dirty="0" smtClean="0"/>
              <a:t>22 % respondentů – jistotu zaměstnání</a:t>
            </a:r>
          </a:p>
          <a:p>
            <a:pPr lvl="0"/>
            <a:r>
              <a:rPr lang="cs-CZ" dirty="0" smtClean="0"/>
              <a:t>35 % respondentů tvrdilo, že pracují tak pilně, že už víc ani nemůžou, 34 % tvrdilo, že pracují velmi pilně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to je práce?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Účelové vynakládání úsilí a aplikace znalostí a dovedností</a:t>
            </a:r>
          </a:p>
          <a:p>
            <a:pPr lvl="0"/>
            <a:r>
              <a:rPr lang="cs-CZ" dirty="0" smtClean="0"/>
              <a:t>Cíl: vydělat si na živobytí, získat peníze</a:t>
            </a:r>
          </a:p>
          <a:p>
            <a:pPr lvl="0"/>
            <a:r>
              <a:rPr lang="cs-CZ" dirty="0" smtClean="0"/>
              <a:t>Ale také upokojit své potřeby</a:t>
            </a:r>
          </a:p>
          <a:p>
            <a:pPr lvl="2"/>
            <a:r>
              <a:rPr lang="cs-CZ" sz="1600" dirty="0" smtClean="0"/>
              <a:t>Dělat něco užitečného</a:t>
            </a:r>
          </a:p>
          <a:p>
            <a:pPr lvl="2"/>
            <a:r>
              <a:rPr lang="cs-CZ" sz="1600" dirty="0" smtClean="0"/>
              <a:t>Pocit úspěchu</a:t>
            </a:r>
          </a:p>
          <a:p>
            <a:pPr lvl="2"/>
            <a:r>
              <a:rPr lang="cs-CZ" sz="1600" dirty="0" smtClean="0"/>
              <a:t>Prestiž, uznání</a:t>
            </a:r>
          </a:p>
          <a:p>
            <a:pPr lvl="2"/>
            <a:r>
              <a:rPr lang="cs-CZ" sz="1600" dirty="0" smtClean="0"/>
              <a:t>Využívat a rozvíjet své vlastnosti</a:t>
            </a:r>
          </a:p>
          <a:p>
            <a:pPr lvl="2"/>
            <a:r>
              <a:rPr lang="cs-CZ" sz="1600" dirty="0" smtClean="0"/>
              <a:t>Pocit moci</a:t>
            </a:r>
          </a:p>
          <a:p>
            <a:pPr lvl="2"/>
            <a:r>
              <a:rPr lang="cs-CZ" sz="1600" dirty="0" smtClean="0"/>
              <a:t>Zařazení do společnosti</a:t>
            </a:r>
            <a:endParaRPr lang="cs-CZ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práce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Pracovní teorie hodnoty</a:t>
            </a:r>
          </a:p>
          <a:p>
            <a:pPr lvl="0"/>
            <a:r>
              <a:rPr lang="cs-CZ" dirty="0" smtClean="0"/>
              <a:t>Teorie činitele</a:t>
            </a:r>
          </a:p>
          <a:p>
            <a:pPr lvl="0"/>
            <a:r>
              <a:rPr lang="cs-CZ" dirty="0" smtClean="0"/>
              <a:t>Teorie výměny a směny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teorie hodnoty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Zformulovaná Karlem Marxem</a:t>
            </a:r>
          </a:p>
          <a:p>
            <a:r>
              <a:rPr lang="cs-CZ" dirty="0" smtClean="0"/>
              <a:t>Přebytek plyne z pracovní síly tím, že se jí platí méně, než je hodnota, kterou vkládá do pracovního procesu</a:t>
            </a:r>
          </a:p>
          <a:p>
            <a:r>
              <a:rPr lang="cs-CZ" dirty="0" smtClean="0"/>
              <a:t>Kapitalisté utvářejí pracovní proces tak, aby zajistili vytěžení nadhodnoty</a:t>
            </a:r>
          </a:p>
          <a:p>
            <a:r>
              <a:rPr lang="cs-CZ" dirty="0" smtClean="0"/>
              <a:t>Kapitalisté = vykořisťovatelé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Pracovní teorie podle </a:t>
            </a:r>
            <a:r>
              <a:rPr lang="cs-CZ" dirty="0" err="1" smtClean="0"/>
              <a:t>Bravermana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5306" y="1186676"/>
            <a:ext cx="10753200" cy="4139998"/>
          </a:xfrm>
        </p:spPr>
        <p:txBody>
          <a:bodyPr/>
          <a:lstStyle/>
          <a:p>
            <a:r>
              <a:rPr lang="cs-CZ" dirty="0" smtClean="0"/>
              <a:t>Období mechanizace a automatizace</a:t>
            </a:r>
          </a:p>
          <a:p>
            <a:r>
              <a:rPr lang="cs-CZ" dirty="0" smtClean="0"/>
              <a:t>Zbavení pracovníka všech forem kontroly nad prací i nad sebou samým = ideál, ke kterému má management sklon</a:t>
            </a:r>
          </a:p>
          <a:p>
            <a:r>
              <a:rPr lang="cs-CZ" dirty="0" smtClean="0"/>
              <a:t>Maximální využití všech tvůrčích a produktivních inovací vytvořených vědou</a:t>
            </a:r>
          </a:p>
          <a:p>
            <a:r>
              <a:rPr lang="cs-CZ" dirty="0" smtClean="0"/>
              <a:t>Zredukování pracovníků na úroveň efektivně fungujících strojů</a:t>
            </a:r>
          </a:p>
          <a:p>
            <a:r>
              <a:rPr lang="cs-CZ" dirty="0" smtClean="0"/>
              <a:t>Kritika vzhledem k technologickému pokroku, intenzitě odporu pracovníků a podmínkám na trhu nových výrobků a trhu práce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zprostředkování/teorie vykonavatele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Čistě manažerské hledisko</a:t>
            </a:r>
          </a:p>
          <a:p>
            <a:pPr lvl="0"/>
            <a:r>
              <a:rPr lang="cs-CZ" dirty="0" smtClean="0"/>
              <a:t>Pracovníci = objekty, které musejí být motivovány metodou cukru a biče</a:t>
            </a:r>
          </a:p>
          <a:p>
            <a:pPr lvl="0"/>
            <a:r>
              <a:rPr lang="cs-CZ" dirty="0" smtClean="0"/>
              <a:t>„lidem nelze věřit“</a:t>
            </a:r>
          </a:p>
          <a:p>
            <a:pPr lvl="0"/>
            <a:r>
              <a:rPr lang="cs-CZ" dirty="0" smtClean="0"/>
              <a:t>Manažeři vytvářejí způsoby monitorování a kontrolování činností svých pracovníků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75621" y="310927"/>
            <a:ext cx="10753200" cy="451576"/>
          </a:xfrm>
        </p:spPr>
        <p:txBody>
          <a:bodyPr/>
          <a:lstStyle/>
          <a:p>
            <a:r>
              <a:rPr lang="cs-CZ" dirty="0" smtClean="0"/>
              <a:t>Teorie výměny/směny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99683" y="866274"/>
            <a:ext cx="11143137" cy="4604779"/>
          </a:xfrm>
        </p:spPr>
        <p:txBody>
          <a:bodyPr/>
          <a:lstStyle/>
          <a:p>
            <a:pPr lvl="0"/>
            <a:r>
              <a:rPr lang="cs-CZ" dirty="0" smtClean="0"/>
              <a:t>Snaží se vysvětlit chování v organizaci z hlediska odměn a </a:t>
            </a:r>
            <a:r>
              <a:rPr lang="cs-CZ" dirty="0" smtClean="0"/>
              <a:t>nákladů</a:t>
            </a:r>
            <a:endParaRPr lang="cs-CZ" dirty="0" smtClean="0"/>
          </a:p>
          <a:p>
            <a:pPr lvl="0"/>
            <a:r>
              <a:rPr lang="cs-CZ" dirty="0" smtClean="0"/>
              <a:t>Odměna = výplaty uspokojující potřeby vycházející ze vzájemné součinnosti mezi jedinci a jejich organizacemi</a:t>
            </a:r>
          </a:p>
          <a:p>
            <a:pPr lvl="0"/>
            <a:r>
              <a:rPr lang="cs-CZ" dirty="0" smtClean="0"/>
              <a:t>Náklady = únava, stres, úzkost, strach, tresty a hodnota odměn ušlých příležitostí</a:t>
            </a:r>
          </a:p>
          <a:p>
            <a:pPr lvl="0"/>
            <a:r>
              <a:rPr lang="cs-CZ" dirty="0" smtClean="0"/>
              <a:t>Výsledky = odměny – náklady</a:t>
            </a:r>
          </a:p>
          <a:p>
            <a:pPr lvl="1"/>
            <a:r>
              <a:rPr lang="cs-CZ" dirty="0" smtClean="0"/>
              <a:t>Kladné = vzájemná součinnost plodí „zisk“</a:t>
            </a:r>
          </a:p>
          <a:p>
            <a:pPr lvl="1"/>
            <a:r>
              <a:rPr lang="cs-CZ" dirty="0" smtClean="0"/>
              <a:t>Zisk by měl překračovat minimální úroveň očekávání</a:t>
            </a:r>
          </a:p>
          <a:p>
            <a:pPr lvl="0"/>
            <a:r>
              <a:rPr lang="cs-CZ" dirty="0" smtClean="0"/>
              <a:t>Úroveň porovnávání = lidé hodnotí výsledky vzájemné součinnosti se ziskem, kterého by dosáhli jinde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Unitaristické a pluralistické hledisko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Unitaristické hledisko</a:t>
            </a:r>
          </a:p>
          <a:p>
            <a:pPr lvl="1"/>
            <a:r>
              <a:rPr lang="cs-CZ" dirty="0" smtClean="0"/>
              <a:t>Harmonické a integrované organizace</a:t>
            </a:r>
          </a:p>
          <a:p>
            <a:pPr lvl="1"/>
            <a:r>
              <a:rPr lang="cs-CZ" dirty="0" smtClean="0"/>
              <a:t>Všichni pracovníci vyznávají cíle organizace a pracují jako členové jednoho týmu</a:t>
            </a:r>
          </a:p>
          <a:p>
            <a:endParaRPr lang="cs-CZ" dirty="0" smtClean="0"/>
          </a:p>
          <a:p>
            <a:r>
              <a:rPr lang="cs-CZ" dirty="0" smtClean="0"/>
              <a:t>Pluralistické </a:t>
            </a:r>
            <a:r>
              <a:rPr lang="cs-CZ" dirty="0" smtClean="0"/>
              <a:t>hledisko</a:t>
            </a:r>
          </a:p>
          <a:p>
            <a:pPr lvl="1"/>
            <a:r>
              <a:rPr lang="cs-CZ" dirty="0" smtClean="0"/>
              <a:t>Organizace = koalice zájmových skupin vyznávajících různé zájmy a hodnoty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Měnící se způsoby práce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Růst zaměstnávání pracovníků na částečný úvazek</a:t>
            </a:r>
          </a:p>
          <a:p>
            <a:pPr lvl="0"/>
            <a:r>
              <a:rPr lang="cs-CZ" dirty="0" smtClean="0"/>
              <a:t>Tendence zabezpečovat práci dodavatelským způsobem</a:t>
            </a:r>
          </a:p>
          <a:p>
            <a:pPr lvl="0"/>
            <a:r>
              <a:rPr lang="cs-CZ" dirty="0" smtClean="0"/>
              <a:t>Využívání outsourcingů</a:t>
            </a:r>
          </a:p>
          <a:p>
            <a:pPr lvl="0"/>
            <a:r>
              <a:rPr lang="cs-CZ" dirty="0" smtClean="0"/>
              <a:t>Zvýšená potřeba specialistů (pracují se znalostmi a informacemi)</a:t>
            </a:r>
          </a:p>
          <a:p>
            <a:pPr lvl="0"/>
            <a:r>
              <a:rPr lang="cs-CZ" dirty="0" smtClean="0"/>
              <a:t>Zvýšená potřeba odborníků</a:t>
            </a:r>
          </a:p>
          <a:p>
            <a:pPr lvl="0"/>
            <a:r>
              <a:rPr lang="cs-CZ" dirty="0" smtClean="0"/>
              <a:t>Zvýšení používání distanční práce (</a:t>
            </a:r>
            <a:r>
              <a:rPr lang="cs-CZ" dirty="0" err="1" smtClean="0"/>
              <a:t>home</a:t>
            </a:r>
            <a:r>
              <a:rPr lang="cs-CZ" dirty="0" smtClean="0"/>
              <a:t> office)</a:t>
            </a:r>
          </a:p>
          <a:p>
            <a:pPr lvl="0"/>
            <a:r>
              <a:rPr lang="cs-CZ" dirty="0" smtClean="0"/>
              <a:t>Práce pomocí kontaktních středisek (nárůst </a:t>
            </a:r>
            <a:r>
              <a:rPr lang="cs-CZ" dirty="0" err="1" smtClean="0"/>
              <a:t>call</a:t>
            </a:r>
            <a:r>
              <a:rPr lang="cs-CZ" dirty="0" smtClean="0"/>
              <a:t> center)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116</TotalTime>
  <Words>432</Words>
  <Application>Microsoft Office PowerPoint</Application>
  <PresentationFormat>Vlastní</PresentationFormat>
  <Paragraphs>109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prezentace-edu-cz</vt:lpstr>
      <vt:lpstr>Trh práce</vt:lpstr>
      <vt:lpstr>Co to je práce? </vt:lpstr>
      <vt:lpstr>Teorie práce </vt:lpstr>
      <vt:lpstr>Pracovní teorie hodnoty </vt:lpstr>
      <vt:lpstr>Pracovní teorie podle Bravermana</vt:lpstr>
      <vt:lpstr>Teorie zprostředkování/teorie vykonavatele </vt:lpstr>
      <vt:lpstr>Teorie výměny/směny </vt:lpstr>
      <vt:lpstr>Unitaristické a pluralistické hledisko </vt:lpstr>
      <vt:lpstr>Měnící se způsoby práce</vt:lpstr>
      <vt:lpstr>Tlak konkurence a snaha dosáhnout nejnižších možných nákladů</vt:lpstr>
      <vt:lpstr>Celoživotní zaměstnání pomalu mizí </vt:lpstr>
      <vt:lpstr>Práce v pohybu </vt:lpstr>
      <vt:lpstr>Postoje k práci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16</cp:revision>
  <cp:lastPrinted>1601-01-01T00:00:00Z</cp:lastPrinted>
  <dcterms:created xsi:type="dcterms:W3CDTF">2019-06-11T20:19:30Z</dcterms:created>
  <dcterms:modified xsi:type="dcterms:W3CDTF">2020-02-10T14:28:57Z</dcterms:modified>
</cp:coreProperties>
</file>