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0" autoAdjust="0"/>
    <p:restoredTop sz="69310" autoAdjust="0"/>
  </p:normalViewPr>
  <p:slideViewPr>
    <p:cSldViewPr snapToGrid="0">
      <p:cViewPr varScale="1">
        <p:scale>
          <a:sx n="39" d="100"/>
          <a:sy n="39" d="100"/>
        </p:scale>
        <p:origin x="-132" y="-4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</a:t>
            </a:r>
            <a:r>
              <a:rPr lang="cs-CZ" dirty="0" smtClean="0"/>
              <a:t>a výběr pracovníků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</a:t>
            </a:r>
            <a:r>
              <a:rPr lang="cs-CZ" dirty="0" smtClean="0"/>
              <a:t>zdroje - výhody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výběru z většího počtu uchazečů</a:t>
            </a:r>
          </a:p>
          <a:p>
            <a:r>
              <a:rPr lang="cs-CZ" dirty="0" smtClean="0"/>
              <a:t>pracovníci nemají podnikovou slepotu</a:t>
            </a:r>
          </a:p>
          <a:p>
            <a:r>
              <a:rPr lang="cs-CZ" dirty="0" smtClean="0"/>
              <a:t>obsazení místa podle plánu a potřeby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zdroje - </a:t>
            </a:r>
            <a:r>
              <a:rPr lang="cs-CZ" dirty="0" smtClean="0"/>
              <a:t>nevýhody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vyšší náklady na nábor a přijetí</a:t>
            </a:r>
          </a:p>
          <a:p>
            <a:r>
              <a:rPr lang="cs-CZ" dirty="0" smtClean="0"/>
              <a:t>delší čas a vyšší administrativa</a:t>
            </a:r>
          </a:p>
          <a:p>
            <a:r>
              <a:rPr lang="cs-CZ" dirty="0" smtClean="0"/>
              <a:t>riziko zkušební lhůty</a:t>
            </a:r>
          </a:p>
          <a:p>
            <a:r>
              <a:rPr lang="cs-CZ" dirty="0" smtClean="0"/>
              <a:t>čas na zapracování</a:t>
            </a:r>
          </a:p>
          <a:p>
            <a:r>
              <a:rPr lang="cs-CZ" dirty="0" smtClean="0"/>
              <a:t>čas na poznání organizace</a:t>
            </a:r>
          </a:p>
          <a:p>
            <a:r>
              <a:rPr lang="cs-CZ" dirty="0" smtClean="0"/>
              <a:t>stres spojený se změnou zaměstnání</a:t>
            </a:r>
          </a:p>
          <a:p>
            <a:r>
              <a:rPr lang="cs-CZ" dirty="0" smtClean="0"/>
              <a:t>blokování kariéry stávajících zaměstnanců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cesty při náboru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Jedná se o cesty, které volí organizace při vyhledávání a získávání pracovníků.</a:t>
            </a:r>
          </a:p>
          <a:p>
            <a:pPr lvl="0"/>
            <a:r>
              <a:rPr lang="cs-CZ" dirty="0" smtClean="0"/>
              <a:t>Interní komunikační cesty: výzvy, sdělení, nástěnky, porady, letáky.</a:t>
            </a:r>
          </a:p>
          <a:p>
            <a:pPr lvl="0"/>
            <a:r>
              <a:rPr lang="cs-CZ" dirty="0" smtClean="0"/>
              <a:t>Externí komunikační cesty: inzeráty, vnější zdroje.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pracovníků z vnějších zdrojů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09816"/>
            <a:ext cx="10753200" cy="4522184"/>
          </a:xfrm>
        </p:spPr>
        <p:txBody>
          <a:bodyPr/>
          <a:lstStyle/>
          <a:p>
            <a:pPr lvl="0"/>
            <a:r>
              <a:rPr lang="cs-CZ" dirty="0" smtClean="0"/>
              <a:t>pisatelé – osoby, které píší organizaci, nabízí práci a žádají informace</a:t>
            </a:r>
          </a:p>
          <a:p>
            <a:pPr lvl="0"/>
            <a:r>
              <a:rPr lang="cs-CZ" dirty="0" smtClean="0"/>
              <a:t>příchozí – uchazeči, kteří podnik navštíví (např.: dny otevřených dveří)</a:t>
            </a:r>
          </a:p>
          <a:p>
            <a:pPr lvl="0"/>
            <a:r>
              <a:rPr lang="cs-CZ" dirty="0" smtClean="0"/>
              <a:t>doporučení zaměstnanců – uchazeči byli doporučeni zaměstnanci, kteří v podniku pracují. </a:t>
            </a:r>
          </a:p>
          <a:p>
            <a:pPr lvl="1"/>
            <a:r>
              <a:rPr lang="cs-CZ" dirty="0" smtClean="0"/>
              <a:t>nízké a náklady</a:t>
            </a:r>
          </a:p>
          <a:p>
            <a:pPr lvl="1"/>
            <a:r>
              <a:rPr lang="cs-CZ" dirty="0" smtClean="0"/>
              <a:t>zrychlení obsazování místa</a:t>
            </a:r>
          </a:p>
          <a:p>
            <a:pPr lvl="1"/>
            <a:r>
              <a:rPr lang="cs-CZ" dirty="0" smtClean="0"/>
              <a:t>osvědčuje se při osazování speciálních míst</a:t>
            </a:r>
          </a:p>
          <a:p>
            <a:pPr lvl="1"/>
            <a:r>
              <a:rPr lang="cs-CZ" dirty="0" smtClean="0"/>
              <a:t>Ti, kteří pracovníka doporučují, ho dobře znají. Ten, kdo je doporučen, zná organizaci. Doporučení uchazeči mají stejný postoj k práci jako ti, kdo ho doporučují.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0"/>
            <a:ext cx="10753200" cy="5832000"/>
          </a:xfrm>
        </p:spPr>
        <p:txBody>
          <a:bodyPr/>
          <a:lstStyle/>
          <a:p>
            <a:pPr lvl="0"/>
            <a:r>
              <a:rPr lang="cs-CZ" dirty="0" smtClean="0"/>
              <a:t>Inzerce – účinná metoda, inzeráty mohou být:</a:t>
            </a:r>
          </a:p>
          <a:p>
            <a:pPr lvl="1"/>
            <a:r>
              <a:rPr lang="cs-CZ" dirty="0" smtClean="0"/>
              <a:t>pracovní – popisují pracovní činnost, informují o zaměstnavateli a požadavcích na zaměstnance</a:t>
            </a:r>
          </a:p>
          <a:p>
            <a:pPr lvl="1"/>
            <a:r>
              <a:rPr lang="cs-CZ" dirty="0" smtClean="0"/>
              <a:t>utajovací – pracovní inzerát, ale neuvádí se jméno zaměstnavatele. Inzerát je uveden pod číslem nebo je uveden prostředník. Účelem je zabránit telefonátům a vyhnutí se problémům spojeným s odmítnutím pracovníka.</a:t>
            </a:r>
          </a:p>
          <a:p>
            <a:pPr lvl="0"/>
            <a:r>
              <a:rPr lang="cs-CZ" dirty="0" smtClean="0"/>
              <a:t>Úřady zprostředkující zaměstnání</a:t>
            </a:r>
          </a:p>
          <a:p>
            <a:pPr lvl="1"/>
            <a:r>
              <a:rPr lang="cs-CZ" dirty="0" smtClean="0"/>
              <a:t>státní</a:t>
            </a:r>
          </a:p>
          <a:p>
            <a:pPr lvl="1"/>
            <a:r>
              <a:rPr lang="cs-CZ" dirty="0" smtClean="0"/>
              <a:t>Soukromé</a:t>
            </a:r>
          </a:p>
          <a:p>
            <a:pPr lvl="1"/>
            <a:r>
              <a:rPr lang="cs-CZ" dirty="0" smtClean="0"/>
              <a:t>odborové</a:t>
            </a:r>
          </a:p>
          <a:p>
            <a:pPr lvl="0"/>
            <a:r>
              <a:rPr lang="cs-CZ" dirty="0" smtClean="0"/>
              <a:t>Školy – střední, vysoké, speciální</a:t>
            </a:r>
          </a:p>
          <a:p>
            <a:pPr lvl="0"/>
            <a:r>
              <a:rPr lang="cs-CZ" dirty="0" smtClean="0"/>
              <a:t>Bývalí zaměstnanci </a:t>
            </a:r>
            <a:r>
              <a:rPr lang="cs-CZ" dirty="0" smtClean="0"/>
              <a:t>organizace</a:t>
            </a:r>
          </a:p>
          <a:p>
            <a:pPr lvl="1"/>
            <a:r>
              <a:rPr lang="cs-CZ" dirty="0" smtClean="0"/>
              <a:t>zaměstnanci</a:t>
            </a:r>
            <a:r>
              <a:rPr lang="cs-CZ" dirty="0" smtClean="0"/>
              <a:t>, kteří by se rádi vrátili, a nebo bývalí zaměstnanci doporučují přátele. </a:t>
            </a:r>
          </a:p>
          <a:p>
            <a:pPr lvl="0"/>
            <a:r>
              <a:rPr lang="cs-CZ" dirty="0" smtClean="0"/>
              <a:t>Zpětná koupě bývalých zaměstnanců, kteří byli propuštěni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smtClean="0"/>
              <a:t>nabízím vyšší mzdu).</a:t>
            </a:r>
          </a:p>
          <a:p>
            <a:pPr lvl="0"/>
            <a:r>
              <a:rPr lang="cs-CZ" dirty="0" smtClean="0"/>
              <a:t>Využitím internetu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zaměstnání z hlediska pracovníka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Zahrnuje pět kroků: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výběr povolání</a:t>
            </a:r>
          </a:p>
          <a:p>
            <a:pPr lvl="0"/>
            <a:r>
              <a:rPr lang="cs-CZ" dirty="0" smtClean="0"/>
              <a:t>sběr informací o pracovních místech</a:t>
            </a:r>
          </a:p>
          <a:p>
            <a:pPr lvl="0"/>
            <a:r>
              <a:rPr lang="cs-CZ" dirty="0" smtClean="0"/>
              <a:t>výběr pracovního místa</a:t>
            </a:r>
          </a:p>
          <a:p>
            <a:pPr lvl="0"/>
            <a:r>
              <a:rPr lang="cs-CZ" dirty="0" smtClean="0"/>
              <a:t>příprava na získání zaměstnání</a:t>
            </a:r>
          </a:p>
          <a:p>
            <a:pPr lvl="0"/>
            <a:r>
              <a:rPr lang="cs-CZ" dirty="0" smtClean="0"/>
              <a:t>přihláška o zaměstnání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povolání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individuální zájmy, vnější prostředí</a:t>
            </a:r>
          </a:p>
          <a:p>
            <a:r>
              <a:rPr lang="cs-CZ" dirty="0" smtClean="0"/>
              <a:t>povolání odpovídající jeho osobnostnímu typu</a:t>
            </a:r>
          </a:p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ovlivněn situací na trhu práce, </a:t>
            </a:r>
          </a:p>
          <a:p>
            <a:r>
              <a:rPr lang="cs-CZ" dirty="0" smtClean="0"/>
              <a:t>hodnotová </a:t>
            </a:r>
            <a:r>
              <a:rPr lang="cs-CZ" dirty="0" smtClean="0"/>
              <a:t>orientace</a:t>
            </a:r>
          </a:p>
          <a:p>
            <a:pPr>
              <a:buNone/>
            </a:pPr>
            <a:r>
              <a:rPr lang="cs-CZ" dirty="0" smtClean="0"/>
              <a:t>Volba </a:t>
            </a:r>
            <a:r>
              <a:rPr lang="cs-CZ" dirty="0" smtClean="0"/>
              <a:t>povolání zužuje okruh míst, ze kterých si lze vybírat a závisí také na jeho adaptabilitě a mobilitě.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Sběr informací o pracovních místech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 nutné shromažďovat a analyzovat informace o pracovních možnostech.</a:t>
            </a:r>
          </a:p>
          <a:p>
            <a:pPr lvl="0"/>
            <a:r>
              <a:rPr lang="cs-CZ" dirty="0" smtClean="0"/>
              <a:t>Zdroje:</a:t>
            </a:r>
          </a:p>
          <a:p>
            <a:pPr lvl="1"/>
            <a:r>
              <a:rPr lang="cs-CZ" dirty="0" smtClean="0"/>
              <a:t>přátelé a příbuzní</a:t>
            </a:r>
          </a:p>
          <a:p>
            <a:pPr lvl="1"/>
            <a:r>
              <a:rPr lang="cs-CZ" dirty="0" smtClean="0"/>
              <a:t>osobní kontakty v podnicích</a:t>
            </a:r>
          </a:p>
          <a:p>
            <a:pPr lvl="1"/>
            <a:r>
              <a:rPr lang="cs-CZ" dirty="0" smtClean="0"/>
              <a:t>úřady</a:t>
            </a:r>
          </a:p>
          <a:p>
            <a:pPr lvl="1"/>
            <a:r>
              <a:rPr lang="cs-CZ" dirty="0" smtClean="0"/>
              <a:t>inzeráty</a:t>
            </a:r>
          </a:p>
          <a:p>
            <a:pPr>
              <a:buNone/>
            </a:pPr>
            <a:r>
              <a:rPr lang="cs-CZ" dirty="0" smtClean="0"/>
              <a:t>Ti, co hledají déle a intenzivněji, najdou lepší místo. Studenti s lepšími výsledky mají větší sebevědomí.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pracovního místa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Vybírat hlavně takové, které mu nejvíce vyhovuje.</a:t>
            </a:r>
          </a:p>
          <a:p>
            <a:pPr lvl="0"/>
            <a:r>
              <a:rPr lang="cs-CZ" dirty="0" smtClean="0"/>
              <a:t>Je dobré odpovědět si předem na otázky:</a:t>
            </a:r>
          </a:p>
          <a:p>
            <a:pPr lvl="1"/>
            <a:r>
              <a:rPr lang="cs-CZ" dirty="0" smtClean="0"/>
              <a:t>o práci: </a:t>
            </a:r>
          </a:p>
          <a:p>
            <a:pPr lvl="3"/>
            <a:r>
              <a:rPr lang="cs-CZ" sz="1600" dirty="0" smtClean="0"/>
              <a:t>chci tvrdě pracovat?</a:t>
            </a:r>
          </a:p>
          <a:p>
            <a:pPr lvl="3"/>
            <a:r>
              <a:rPr lang="cs-CZ" sz="1600" dirty="0" smtClean="0"/>
              <a:t>chci pracovat jako vedoucí či podřízený?</a:t>
            </a:r>
          </a:p>
          <a:p>
            <a:pPr lvl="3"/>
            <a:r>
              <a:rPr lang="cs-CZ" sz="1600" dirty="0" smtClean="0"/>
              <a:t>chci pracovat sám, v malém nebo velkém kolektivu?</a:t>
            </a:r>
          </a:p>
          <a:p>
            <a:pPr lvl="3"/>
            <a:r>
              <a:rPr lang="cs-CZ" sz="1600" dirty="0" smtClean="0"/>
              <a:t>chci pracovat nárazově nebo pozvolna a rovnoměrně?</a:t>
            </a:r>
          </a:p>
          <a:p>
            <a:pPr lvl="3"/>
            <a:r>
              <a:rPr lang="cs-CZ" sz="1600" dirty="0" smtClean="0"/>
              <a:t>je důležitá vzdálenost pracoviště od bydliště?</a:t>
            </a:r>
          </a:p>
          <a:p>
            <a:pPr lvl="3"/>
            <a:r>
              <a:rPr lang="cs-CZ" sz="1600" dirty="0" smtClean="0"/>
              <a:t>kolik chci peněz?</a:t>
            </a:r>
          </a:p>
          <a:p>
            <a:pPr lvl="3"/>
            <a:r>
              <a:rPr lang="cs-CZ" sz="1600" dirty="0" smtClean="0"/>
              <a:t>chci pracovat na jednom místě nebo cestovat?</a:t>
            </a:r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získávání a výběru pracovníků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Cíl: získat s vynaložením </a:t>
            </a:r>
            <a:r>
              <a:rPr lang="cs-CZ" b="1" dirty="0" smtClean="0"/>
              <a:t>minimálních nákladů </a:t>
            </a:r>
            <a:r>
              <a:rPr lang="cs-CZ" dirty="0" smtClean="0"/>
              <a:t>takové </a:t>
            </a:r>
            <a:r>
              <a:rPr lang="cs-CZ" b="1" dirty="0" smtClean="0"/>
              <a:t>množství</a:t>
            </a:r>
            <a:r>
              <a:rPr lang="cs-CZ" dirty="0" smtClean="0"/>
              <a:t> a takovou </a:t>
            </a:r>
            <a:r>
              <a:rPr lang="cs-CZ" b="1" dirty="0" smtClean="0"/>
              <a:t>kvalitu pracovníků</a:t>
            </a:r>
            <a:r>
              <a:rPr lang="cs-CZ" dirty="0" smtClean="0"/>
              <a:t>, které jsou žádoucí pro uspokojení podnikové potřeby lidských zdrojů </a:t>
            </a:r>
          </a:p>
          <a:p>
            <a:pPr>
              <a:buNone/>
            </a:pPr>
            <a:r>
              <a:rPr lang="cs-CZ" dirty="0" smtClean="0"/>
              <a:t>1.	posuzuje se z hlediska poptávky po práci (hledisko organizace)</a:t>
            </a:r>
          </a:p>
          <a:p>
            <a:pPr>
              <a:buNone/>
            </a:pPr>
            <a:r>
              <a:rPr lang="cs-CZ" dirty="0" smtClean="0"/>
              <a:t>2.	posuzuje se z hlediska nabídky práce (hledisko zaměstnance)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o zaměstnavateli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preferuji určitou velikost podniku nebo organizace?</a:t>
            </a:r>
          </a:p>
          <a:p>
            <a:pPr lvl="1"/>
            <a:r>
              <a:rPr lang="cs-CZ" dirty="0" smtClean="0"/>
              <a:t>jaký preferuji sektor (nezisková, státní organizace, soukromá)?</a:t>
            </a:r>
          </a:p>
          <a:p>
            <a:pPr lvl="1"/>
            <a:r>
              <a:rPr lang="cs-CZ" dirty="0" smtClean="0"/>
              <a:t>v jaké organizaci chci pracovat?</a:t>
            </a:r>
          </a:p>
          <a:p>
            <a:pPr lvl="1"/>
            <a:r>
              <a:rPr lang="cs-CZ" dirty="0" smtClean="0"/>
              <a:t>má organizace perspektivu?</a:t>
            </a:r>
          </a:p>
          <a:p>
            <a:pPr lvl="1"/>
            <a:r>
              <a:rPr lang="cs-CZ" dirty="0" smtClean="0"/>
              <a:t>poskytuje mi prostor pro můj vlastní rozvoj?</a:t>
            </a:r>
          </a:p>
          <a:p>
            <a:r>
              <a:rPr lang="cs-CZ" dirty="0" smtClean="0"/>
              <a:t>I při tomto výběru místa mohu využít SWOT analýzu.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získání </a:t>
            </a:r>
            <a:r>
              <a:rPr lang="cs-CZ" dirty="0" smtClean="0"/>
              <a:t>zaměstnání</a:t>
            </a:r>
            <a:br>
              <a:rPr lang="cs-CZ" dirty="0" smtClean="0"/>
            </a:br>
            <a:r>
              <a:rPr lang="cs-CZ" dirty="0" smtClean="0"/>
              <a:t>Od uchazeče jsou nejčastěji vyžadovány následující dokumenty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397210"/>
            <a:ext cx="10753200" cy="3434789"/>
          </a:xfrm>
        </p:spPr>
        <p:txBody>
          <a:bodyPr numCol="2"/>
          <a:lstStyle/>
          <a:p>
            <a:pPr lvl="0"/>
            <a:r>
              <a:rPr lang="cs-CZ" dirty="0" smtClean="0"/>
              <a:t>motivační dopis – žádost o přijetí do zaměstnání</a:t>
            </a:r>
          </a:p>
          <a:p>
            <a:pPr lvl="0"/>
            <a:r>
              <a:rPr lang="cs-CZ" dirty="0" smtClean="0"/>
              <a:t>osobní dotazník</a:t>
            </a:r>
          </a:p>
          <a:p>
            <a:pPr lvl="0"/>
            <a:r>
              <a:rPr lang="cs-CZ" dirty="0" smtClean="0"/>
              <a:t>životopis</a:t>
            </a:r>
          </a:p>
          <a:p>
            <a:pPr lvl="0"/>
            <a:r>
              <a:rPr lang="cs-CZ" dirty="0" smtClean="0"/>
              <a:t>doklady o vzdělání, praxi, certifikáty</a:t>
            </a:r>
          </a:p>
          <a:p>
            <a:pPr lvl="0"/>
            <a:r>
              <a:rPr lang="cs-CZ" dirty="0" smtClean="0"/>
              <a:t>reference a pracovní posudky</a:t>
            </a:r>
          </a:p>
          <a:p>
            <a:pPr lvl="0"/>
            <a:r>
              <a:rPr lang="cs-CZ" dirty="0" smtClean="0"/>
              <a:t>potvrzení o zdravotní způsobilosti k výkonu požadované a nabízené práce</a:t>
            </a:r>
          </a:p>
          <a:p>
            <a:pPr lvl="0"/>
            <a:r>
              <a:rPr lang="cs-CZ" dirty="0" smtClean="0"/>
              <a:t>výpis z rejstříku trestů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Požadované dokumenty se mohou zdát obtěžující, zbytečné, ale: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usnadňují práci obou stranám při přijímacím pohovoru</a:t>
            </a:r>
          </a:p>
          <a:p>
            <a:pPr lvl="0"/>
            <a:r>
              <a:rPr lang="cs-CZ" dirty="0" smtClean="0"/>
              <a:t>indiskrétní údaje má právo uchazeč nevyplňovat</a:t>
            </a:r>
          </a:p>
          <a:p>
            <a:pPr lvl="0"/>
            <a:r>
              <a:rPr lang="cs-CZ" dirty="0" smtClean="0"/>
              <a:t>tvoří první dojem o uchazeči -&gt; vhodné jim věnovat zvýšenou pozornost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Zaměstnavatel sleduje určitá kriteria: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osobní vlastnosti – iniciativa, vytrvalost, duševní rozvaha, snaha vzdělávat se</a:t>
            </a:r>
          </a:p>
          <a:p>
            <a:pPr lvl="0"/>
            <a:r>
              <a:rPr lang="cs-CZ" dirty="0" smtClean="0"/>
              <a:t>rozhodovací vlastnosti – analytické myšlení, reálný úsudek, rozhodovací schopnosti, samostatné rozhodování</a:t>
            </a:r>
          </a:p>
          <a:p>
            <a:pPr lvl="0"/>
            <a:r>
              <a:rPr lang="cs-CZ" dirty="0" smtClean="0"/>
              <a:t>mezilidské vztahy – nekonfliktnost, přizpůsobivost, flexibilita, budování vztahů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518984"/>
            <a:ext cx="10753200" cy="5313016"/>
          </a:xfrm>
        </p:spPr>
        <p:txBody>
          <a:bodyPr/>
          <a:lstStyle/>
          <a:p>
            <a:pPr lvl="0"/>
            <a:r>
              <a:rPr lang="cs-CZ" dirty="0" smtClean="0"/>
              <a:t>motivační oblast – zájem o povolání, dobrý výkon, přesvědčovací schopnost, motivace k administrativním činnostem </a:t>
            </a:r>
          </a:p>
          <a:p>
            <a:pPr lvl="0"/>
            <a:r>
              <a:rPr lang="cs-CZ" dirty="0" smtClean="0"/>
              <a:t>komunikace – dobrá ústní i písemná, přenášet odborné znalosti, schopnost naslouchat, dobré vyjadřování</a:t>
            </a:r>
          </a:p>
          <a:p>
            <a:pPr lvl="0"/>
            <a:r>
              <a:rPr lang="cs-CZ" dirty="0" smtClean="0"/>
              <a:t>vedení – schopnost vést a zastupovat, umění koordinace pracovníků, umění kontroly a dozoru</a:t>
            </a:r>
          </a:p>
          <a:p>
            <a:pPr lvl="0"/>
            <a:r>
              <a:rPr lang="cs-CZ" dirty="0" smtClean="0"/>
              <a:t>znalosti a schopnosti – ovládání metod řízení lidí, znalost obsluhy strojů, schopnost učit se, znalosti z oboru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Všechny kritéria nemají stejnou váhu a rozdělují se do tří oblastí: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bezpodmínečně požadované – chybí-li není přijat</a:t>
            </a:r>
          </a:p>
          <a:p>
            <a:pPr lvl="0"/>
            <a:r>
              <a:rPr lang="cs-CZ" dirty="0" smtClean="0"/>
              <a:t>důležité – chybí-li může být přesto přijat</a:t>
            </a:r>
          </a:p>
          <a:p>
            <a:pPr lvl="0"/>
            <a:r>
              <a:rPr lang="cs-CZ" smtClean="0"/>
              <a:t>užitečné – nejsou důležité a nejsou rozhodující, ale počítají se k dobru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fáze získávání a výběru pracovníků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Definování požadavků</a:t>
            </a:r>
          </a:p>
          <a:p>
            <a:pPr lvl="1"/>
            <a:r>
              <a:rPr lang="cs-CZ" dirty="0" smtClean="0"/>
              <a:t>Příprava popisů a specifikací pracovního místa</a:t>
            </a:r>
          </a:p>
          <a:p>
            <a:pPr lvl="1"/>
            <a:r>
              <a:rPr lang="cs-CZ" dirty="0" smtClean="0"/>
              <a:t>Rozhodnutí o požadavcích a podmínkách zaměstnání</a:t>
            </a:r>
          </a:p>
          <a:p>
            <a:pPr lvl="0"/>
            <a:r>
              <a:rPr lang="cs-CZ" dirty="0" smtClean="0"/>
              <a:t>Přilákání uchazečů</a:t>
            </a:r>
          </a:p>
          <a:p>
            <a:pPr lvl="1"/>
            <a:r>
              <a:rPr lang="cs-CZ" dirty="0" smtClean="0"/>
              <a:t>Prozkoumání a vyhodnocení různých zdrojů uchazečů (uvnitř podniku i mimo něj)</a:t>
            </a:r>
          </a:p>
          <a:p>
            <a:pPr lvl="1"/>
            <a:r>
              <a:rPr lang="cs-CZ" dirty="0" smtClean="0"/>
              <a:t>Inzerování, využití agentur a poradců</a:t>
            </a:r>
          </a:p>
          <a:p>
            <a:pPr lvl="0"/>
            <a:r>
              <a:rPr lang="cs-CZ" dirty="0" smtClean="0"/>
              <a:t>Vybírání uchazečů</a:t>
            </a:r>
          </a:p>
          <a:p>
            <a:pPr lvl="1"/>
            <a:r>
              <a:rPr lang="cs-CZ" dirty="0" smtClean="0"/>
              <a:t>Třídění žádostí</a:t>
            </a:r>
          </a:p>
          <a:p>
            <a:pPr lvl="1"/>
            <a:r>
              <a:rPr lang="cs-CZ" dirty="0" smtClean="0"/>
              <a:t>Pohovory, testování, hodnocení uchazečů</a:t>
            </a:r>
          </a:p>
          <a:p>
            <a:pPr lvl="1"/>
            <a:r>
              <a:rPr lang="cs-CZ" dirty="0" smtClean="0"/>
              <a:t>AC, nabízení zaměstnání, získávání referencí, příprava pracovní smlouvy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pracovníků z hlediska organizace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= proces, při kterém se vyhledávají a lákají schopní uchazeči o zaměstnání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pracovníků z hlediska organizace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Začíná vyhledáváním nových zaměstnanců a končí předložením jejich žádosti o zaměstnání.</a:t>
            </a:r>
          </a:p>
          <a:p>
            <a:pPr lvl="0"/>
            <a:r>
              <a:rPr lang="cs-CZ" dirty="0" smtClean="0"/>
              <a:t>Provádí útvar ŘLZ a vychází ze:</a:t>
            </a:r>
          </a:p>
          <a:p>
            <a:pPr lvl="1"/>
            <a:r>
              <a:rPr lang="cs-CZ" sz="2100" dirty="0" smtClean="0"/>
              <a:t> zvyklostí a zásad organizace, </a:t>
            </a:r>
          </a:p>
          <a:p>
            <a:pPr lvl="1"/>
            <a:r>
              <a:rPr lang="cs-CZ" sz="2100" dirty="0" smtClean="0"/>
              <a:t>dále z personálního plánu, </a:t>
            </a:r>
          </a:p>
          <a:p>
            <a:pPr lvl="1"/>
            <a:r>
              <a:rPr lang="cs-CZ" sz="2100" dirty="0" smtClean="0"/>
              <a:t>z právních podmínek (min. mzda, pracovní doba, zaměstnávání cizinců), </a:t>
            </a:r>
          </a:p>
          <a:p>
            <a:pPr lvl="1"/>
            <a:r>
              <a:rPr lang="cs-CZ" sz="2100" dirty="0" smtClean="0"/>
              <a:t>z pracovních a kvalifikačních požadavků, </a:t>
            </a:r>
          </a:p>
          <a:p>
            <a:pPr lvl="1"/>
            <a:r>
              <a:rPr lang="cs-CZ" sz="2100" dirty="0" smtClean="0"/>
              <a:t>z finančních možností organizace. </a:t>
            </a:r>
          </a:p>
          <a:p>
            <a:r>
              <a:rPr lang="cs-CZ" dirty="0" smtClean="0"/>
              <a:t>Základním východiskem pro nábor je určité pracovní místo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pracovníků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Vnitřní zdroje</a:t>
            </a:r>
          </a:p>
          <a:p>
            <a:r>
              <a:rPr lang="cs-CZ" dirty="0" smtClean="0"/>
              <a:t>Vnější zdroje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vnitřní </a:t>
            </a:r>
            <a:r>
              <a:rPr lang="cs-CZ" dirty="0" smtClean="0"/>
              <a:t>zdroje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tvořeny </a:t>
            </a:r>
            <a:r>
              <a:rPr lang="cs-CZ" dirty="0" err="1" smtClean="0"/>
              <a:t>pracovníkyorg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 nabízené místo může být pracovník umístěn:</a:t>
            </a:r>
          </a:p>
          <a:p>
            <a:pPr lvl="1"/>
            <a:r>
              <a:rPr lang="cs-CZ" dirty="0" smtClean="0"/>
              <a:t>povýšením</a:t>
            </a:r>
          </a:p>
          <a:p>
            <a:pPr lvl="1"/>
            <a:r>
              <a:rPr lang="cs-CZ" dirty="0" smtClean="0"/>
              <a:t>přeřazením</a:t>
            </a:r>
          </a:p>
          <a:p>
            <a:pPr lvl="1"/>
            <a:r>
              <a:rPr lang="cs-CZ" dirty="0" smtClean="0"/>
              <a:t>na základě interního výběrového </a:t>
            </a:r>
            <a:r>
              <a:rPr lang="cs-CZ" dirty="0" smtClean="0"/>
              <a:t>řízení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dirty="0" smtClean="0"/>
              <a:t>Tento způsob se upřednostňuje, neboť zvyšuje výkonnost organizace a posiluje jistoty zaměstnance.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pracovníci mají perspektivu pracovního postupu</a:t>
            </a:r>
          </a:p>
          <a:p>
            <a:r>
              <a:rPr lang="cs-CZ" dirty="0" smtClean="0"/>
              <a:t>zlepšuje morálku a udržuje zaměstnance v organizaci</a:t>
            </a:r>
          </a:p>
          <a:p>
            <a:r>
              <a:rPr lang="cs-CZ" dirty="0" smtClean="0"/>
              <a:t>snižuje náklady na nábor a zapracování</a:t>
            </a:r>
          </a:p>
          <a:p>
            <a:r>
              <a:rPr lang="cs-CZ" dirty="0" smtClean="0"/>
              <a:t>zkracuje čas náboru a zjednodušuje administrativu</a:t>
            </a:r>
          </a:p>
          <a:p>
            <a:r>
              <a:rPr lang="cs-CZ" dirty="0" smtClean="0"/>
              <a:t>pracovník zná organizaci a spolupracovníky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2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smtClean="0"/>
              <a:t>omezený počet pracovníků</a:t>
            </a:r>
          </a:p>
          <a:p>
            <a:pPr marL="252000" lvl="2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smtClean="0"/>
              <a:t>pracovníci, kteří nebyli povýšeni, jsou zklamáni</a:t>
            </a:r>
          </a:p>
          <a:p>
            <a:pPr marL="252000" lvl="2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smtClean="0"/>
              <a:t>podniková slepota vlastního </a:t>
            </a:r>
            <a:r>
              <a:rPr lang="cs-CZ" sz="2800" dirty="0" err="1" smtClean="0"/>
              <a:t>zam</a:t>
            </a:r>
            <a:r>
              <a:rPr lang="cs-CZ" sz="2800" dirty="0" smtClean="0"/>
              <a:t>-</a:t>
            </a:r>
            <a:r>
              <a:rPr lang="cs-CZ" sz="2800" dirty="0" err="1" smtClean="0"/>
              <a:t>ce</a:t>
            </a:r>
            <a:endParaRPr lang="cs-CZ" sz="2800" dirty="0" smtClean="0"/>
          </a:p>
          <a:p>
            <a:pPr marL="252000" lvl="2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smtClean="0"/>
              <a:t>pracovníci povýšení z vlastních zdrojů si velmi obtížně získávají autoritu</a:t>
            </a:r>
          </a:p>
          <a:p>
            <a:pPr marL="252000" lvl="2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102</TotalTime>
  <Words>1214</Words>
  <Application>Microsoft Office PowerPoint</Application>
  <PresentationFormat>Vlastní</PresentationFormat>
  <Paragraphs>200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prezentace-edu-cz</vt:lpstr>
      <vt:lpstr>Získávání a výběr pracovníků</vt:lpstr>
      <vt:lpstr>Proces získávání a výběru pracovníků </vt:lpstr>
      <vt:lpstr>Tři fáze získávání a výběru pracovníků</vt:lpstr>
      <vt:lpstr>Získávání pracovníků z hlediska organizace</vt:lpstr>
      <vt:lpstr>Získávání pracovníků z hlediska organizace </vt:lpstr>
      <vt:lpstr>Zdroje pracovníků </vt:lpstr>
      <vt:lpstr>vnitřní zdroje </vt:lpstr>
      <vt:lpstr>Výhody</vt:lpstr>
      <vt:lpstr>Nevýhody</vt:lpstr>
      <vt:lpstr>Vnější zdroje - výhody </vt:lpstr>
      <vt:lpstr>Vnější zdroje - nevýhody </vt:lpstr>
      <vt:lpstr>Komunikační cesty při náboru </vt:lpstr>
      <vt:lpstr>Získávání pracovníků z vnějších zdrojů</vt:lpstr>
      <vt:lpstr>Snímek 14</vt:lpstr>
      <vt:lpstr>Hledání zaměstnání z hlediska pracovníka</vt:lpstr>
      <vt:lpstr>Zahrnuje pět kroků: </vt:lpstr>
      <vt:lpstr>Výběr povolání</vt:lpstr>
      <vt:lpstr>Sběr informací o pracovních místech </vt:lpstr>
      <vt:lpstr>Výběr pracovního místa </vt:lpstr>
      <vt:lpstr>Snímek 20</vt:lpstr>
      <vt:lpstr>Příprava na získání zaměstnání Od uchazeče jsou nejčastěji vyžadovány následující dokumenty  </vt:lpstr>
      <vt:lpstr>Požadované dokumenty se mohou zdát obtěžující, zbytečné, ale: </vt:lpstr>
      <vt:lpstr>Zaměstnavatel sleduje určitá kriteria: </vt:lpstr>
      <vt:lpstr>Snímek 24</vt:lpstr>
      <vt:lpstr>Všechny kritéria nemají stejnou váhu a rozdělují se do tří oblastí: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15</cp:revision>
  <cp:lastPrinted>1601-01-01T00:00:00Z</cp:lastPrinted>
  <dcterms:created xsi:type="dcterms:W3CDTF">2019-06-11T20:19:30Z</dcterms:created>
  <dcterms:modified xsi:type="dcterms:W3CDTF">2020-02-10T14:45:40Z</dcterms:modified>
</cp:coreProperties>
</file>