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 autoAdjust="0"/>
    <p:restoredTop sz="77592" autoAdjust="0"/>
  </p:normalViewPr>
  <p:slideViewPr>
    <p:cSldViewPr snapToGrid="0">
      <p:cViewPr varScale="1">
        <p:scale>
          <a:sx n="39" d="100"/>
          <a:sy n="39" d="100"/>
        </p:scale>
        <p:origin x="-114" y="-5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</a:t>
            </a:r>
            <a:r>
              <a:rPr lang="cs-CZ" dirty="0" smtClean="0"/>
              <a:t>pracovníků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Přijímací testy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Testy způsobilosti a schopností pro přijetí do zaměstnání. </a:t>
            </a:r>
          </a:p>
          <a:p>
            <a:pPr lvl="0"/>
            <a:r>
              <a:rPr lang="cs-CZ" dirty="0" smtClean="0"/>
              <a:t>Slouží pro posouzení obecných a speciálních údajů.</a:t>
            </a:r>
          </a:p>
          <a:p>
            <a:pPr lvl="1"/>
            <a:r>
              <a:rPr lang="cs-CZ" dirty="0" smtClean="0"/>
              <a:t>Psychometrické – kvalifikovaní psychologové</a:t>
            </a:r>
          </a:p>
          <a:p>
            <a:pPr lvl="1"/>
            <a:r>
              <a:rPr lang="cs-CZ" dirty="0" smtClean="0"/>
              <a:t>Schopností - IQ</a:t>
            </a:r>
          </a:p>
          <a:p>
            <a:pPr lvl="1"/>
            <a:r>
              <a:rPr lang="cs-CZ" dirty="0" smtClean="0"/>
              <a:t>Osobnosti</a:t>
            </a:r>
          </a:p>
          <a:p>
            <a:pPr lvl="1"/>
            <a:r>
              <a:rPr lang="cs-CZ" dirty="0" smtClean="0"/>
              <a:t>Speciální schopnosti a dovednosti - znalostní a vědomostní, fyzické </a:t>
            </a:r>
            <a:r>
              <a:rPr lang="cs-CZ" dirty="0" smtClean="0"/>
              <a:t>předpoklady</a:t>
            </a:r>
          </a:p>
          <a:p>
            <a:pPr lvl="1"/>
            <a:r>
              <a:rPr lang="cs-CZ" dirty="0" smtClean="0"/>
              <a:t>drogová </a:t>
            </a:r>
            <a:r>
              <a:rPr lang="cs-CZ" dirty="0" smtClean="0"/>
              <a:t>a alkoholická závislost, </a:t>
            </a:r>
            <a:r>
              <a:rPr lang="cs-CZ" dirty="0" smtClean="0"/>
              <a:t>AIDS</a:t>
            </a:r>
            <a:endParaRPr lang="cs-CZ" dirty="0" smtClean="0"/>
          </a:p>
          <a:p>
            <a:pPr lvl="1"/>
            <a:r>
              <a:rPr lang="cs-CZ" dirty="0" smtClean="0"/>
              <a:t>grafologické</a:t>
            </a:r>
          </a:p>
          <a:p>
            <a:r>
              <a:rPr lang="cs-CZ" dirty="0" smtClean="0"/>
              <a:t>Slouží jako doplněk k přijímacím pohovorům.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přijetí a pracovní smlouva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poslední krok výběrového procesu</a:t>
            </a:r>
          </a:p>
          <a:p>
            <a:pPr lvl="0"/>
            <a:r>
              <a:rPr lang="cs-CZ" dirty="0" smtClean="0"/>
              <a:t>uchazeč nejlépe splňuje podmínky pracovního místa a funkce</a:t>
            </a:r>
          </a:p>
          <a:p>
            <a:pPr lvl="0"/>
            <a:r>
              <a:rPr lang="cs-CZ" dirty="0" smtClean="0"/>
              <a:t>po přijetí následuje uzavření pracovní smlouvy – náležitosti viz zákoník práce</a:t>
            </a:r>
          </a:p>
          <a:p>
            <a:pPr lvl="0"/>
            <a:r>
              <a:rPr lang="cs-CZ" dirty="0" smtClean="0"/>
              <a:t>před uzavřením pracovní smlouvy je zaměstnavatel povinen:</a:t>
            </a:r>
          </a:p>
          <a:p>
            <a:pPr lvl="1"/>
            <a:r>
              <a:rPr lang="cs-CZ" dirty="0" smtClean="0"/>
              <a:t>seznámit uchazeče s povinnostmi a právy, které pro něj ze smlouvy plynou</a:t>
            </a:r>
          </a:p>
          <a:p>
            <a:pPr lvl="1"/>
            <a:r>
              <a:rPr lang="cs-CZ" dirty="0" smtClean="0"/>
              <a:t>seznámit uchazeče s pracovními a platovými/mzdovými podmínkami</a:t>
            </a:r>
          </a:p>
          <a:p>
            <a:pPr lvl="1"/>
            <a:r>
              <a:rPr lang="cs-CZ" smtClean="0"/>
              <a:t>v předepsaných oborech upozornit na nutnost povinné lékařské prohlídky před nástupem do zaměstnání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</a:t>
            </a:r>
            <a:r>
              <a:rPr lang="cs-CZ" dirty="0" smtClean="0"/>
              <a:t>pracovníků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rozhodující proces, jehož výsledkem je přijetí zaměstnance (1/3 dobré rozhodnutí).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7578" y="349297"/>
            <a:ext cx="10753200" cy="451576"/>
          </a:xfrm>
        </p:spPr>
        <p:txBody>
          <a:bodyPr/>
          <a:lstStyle/>
          <a:p>
            <a:r>
              <a:rPr lang="cs-CZ" dirty="0" smtClean="0"/>
              <a:t>Zásady pro výběr podle </a:t>
            </a:r>
            <a:r>
              <a:rPr lang="cs-CZ" dirty="0" err="1" smtClean="0"/>
              <a:t>Druckera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96432" y="802315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pohlížet na kandidáty nejen z hlediska toho, co umí a neumí, ale také jaké jsou přednosti každého pro úkoly, které bude po přijetí vykonávat.</a:t>
            </a:r>
          </a:p>
          <a:p>
            <a:pPr lvl="1"/>
            <a:r>
              <a:rPr lang="cs-CZ" dirty="0" smtClean="0"/>
              <a:t>výzkum a vývoj </a:t>
            </a:r>
            <a:endParaRPr lang="cs-CZ" dirty="0" smtClean="0"/>
          </a:p>
          <a:p>
            <a:pPr lvl="2"/>
            <a:r>
              <a:rPr lang="cs-CZ" dirty="0" smtClean="0"/>
              <a:t>– </a:t>
            </a:r>
            <a:r>
              <a:rPr lang="cs-CZ" dirty="0" smtClean="0"/>
              <a:t>tvůrčí pracovníci, kteří nacházejí největší uspokojení v hledání nových metod, postupů,... Potřebují čas a klid, uvažují perspektivně, nezajímají je denní problémy, ochotně přijímají složité úkoly, spolupracují v malých týmech, často předkládají mnoho nerealizovatelných návrhů, věnují více času úvahám než realizaci. </a:t>
            </a:r>
          </a:p>
          <a:p>
            <a:pPr lvl="1"/>
            <a:r>
              <a:rPr lang="cs-CZ" dirty="0" smtClean="0"/>
              <a:t>vedení organizace </a:t>
            </a:r>
            <a:endParaRPr lang="cs-CZ" dirty="0" smtClean="0"/>
          </a:p>
          <a:p>
            <a:pPr lvl="2"/>
            <a:r>
              <a:rPr lang="cs-CZ" dirty="0" smtClean="0"/>
              <a:t>– </a:t>
            </a:r>
            <a:r>
              <a:rPr lang="cs-CZ" dirty="0" smtClean="0"/>
              <a:t>největší uspokojení ve vedení lidí a jejich ovlivňování. Mají potřebu vést jiné, dovedou řešit více úkolů a problémů, dobře a rádi pracují v časové tísni, chápou problémy v širších souvislostech.</a:t>
            </a:r>
          </a:p>
          <a:p>
            <a:pPr lvl="1"/>
            <a:r>
              <a:rPr lang="cs-CZ" dirty="0" smtClean="0"/>
              <a:t>výroba a služby </a:t>
            </a:r>
            <a:endParaRPr lang="cs-CZ" dirty="0" smtClean="0"/>
          </a:p>
          <a:p>
            <a:pPr lvl="2"/>
            <a:r>
              <a:rPr lang="cs-CZ" dirty="0" smtClean="0"/>
              <a:t>– </a:t>
            </a:r>
            <a:r>
              <a:rPr lang="cs-CZ" dirty="0" smtClean="0"/>
              <a:t>největší uspokojení v praktické činnosti, jde o realizátory. Krátkodobé a konkrétní úkoly, zajímají se o detaily, neradi zavádí novinky, podceňují koncepce, upřednostňují techniku, podceňují sociální vztahy.</a:t>
            </a:r>
          </a:p>
          <a:p>
            <a:pPr lvl="1"/>
            <a:r>
              <a:rPr lang="cs-CZ" dirty="0" smtClean="0"/>
              <a:t>marketing a </a:t>
            </a:r>
            <a:r>
              <a:rPr lang="cs-CZ" dirty="0" smtClean="0"/>
              <a:t>prodej</a:t>
            </a:r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– propagátoři a prodejci. Největší uspokojení nachází v přesvědčování jiných lidí, v prosazování myšlenek, názorů a výrobků. Mají komunikační schopnosti, flexibilní, rádi pracují samostatně, jsou vytrvalí v přesvědčování jiných, krátkodobé cíle, snadno se vyrovnávají s neúspěchem.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593124"/>
            <a:ext cx="10753200" cy="5238876"/>
          </a:xfrm>
        </p:spPr>
        <p:txBody>
          <a:bodyPr/>
          <a:lstStyle/>
          <a:p>
            <a:pPr lvl="0"/>
            <a:r>
              <a:rPr lang="cs-CZ" dirty="0" smtClean="0"/>
              <a:t>vybírat vždy z většího počtu uchazečů (3 – 5)</a:t>
            </a:r>
          </a:p>
          <a:p>
            <a:pPr lvl="0"/>
            <a:r>
              <a:rPr lang="cs-CZ" dirty="0" smtClean="0"/>
              <a:t>Promluvit si o každém uchazeči s několika lidmi, kteří s ním spolupracovali</a:t>
            </a:r>
          </a:p>
          <a:p>
            <a:pPr lvl="0"/>
            <a:r>
              <a:rPr lang="cs-CZ" dirty="0" smtClean="0"/>
              <a:t>V případě přijetí nesvěřovat jim nové a složité, významné úkoly</a:t>
            </a:r>
          </a:p>
          <a:p>
            <a:pPr lvl="0"/>
            <a:r>
              <a:rPr lang="cs-CZ" dirty="0" smtClean="0"/>
              <a:t>Jestliže se přijatý uchazeč neosvědčil, nesvádějte vinu na něj. Chyba je ve vedoucím, který jej vybral.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Předběžný výběr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 prvním krokem přijímacího řízení (jde o </a:t>
            </a:r>
            <a:r>
              <a:rPr lang="cs-CZ" dirty="0" err="1" smtClean="0"/>
              <a:t>předvýběr</a:t>
            </a:r>
            <a:r>
              <a:rPr lang="cs-CZ" dirty="0" smtClean="0"/>
              <a:t>). </a:t>
            </a:r>
          </a:p>
          <a:p>
            <a:pPr lvl="0"/>
            <a:r>
              <a:rPr lang="cs-CZ" dirty="0" smtClean="0"/>
              <a:t>Na základě posouzení žádosti o zaměstnání a informací v ní uvedené se podnik rozhodne, koho odmítne, protože nesplnil bezpodmínečně požadovaná kritéria.</a:t>
            </a:r>
          </a:p>
          <a:p>
            <a:pPr lvl="1"/>
            <a:r>
              <a:rPr lang="cs-CZ" sz="2100" dirty="0" smtClean="0"/>
              <a:t>Seznam vhodných uchazečů -&gt; postupují do dalších kol výběrového procesu- informace o konání dalších kroků</a:t>
            </a:r>
          </a:p>
          <a:p>
            <a:pPr lvl="1"/>
            <a:r>
              <a:rPr lang="cs-CZ" sz="2100" dirty="0" smtClean="0"/>
              <a:t>Seznam ostatních uchazečů – odmítavý dopis s poděkováním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výběr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Přijímací pohovor</a:t>
            </a:r>
          </a:p>
          <a:p>
            <a:r>
              <a:rPr lang="cs-CZ" dirty="0" smtClean="0"/>
              <a:t>Rozhovor pověřených pracovníků s uchazečem. </a:t>
            </a:r>
          </a:p>
          <a:p>
            <a:r>
              <a:rPr lang="cs-CZ" dirty="0" smtClean="0"/>
              <a:t>Účelem je </a:t>
            </a:r>
          </a:p>
          <a:p>
            <a:pPr lvl="1"/>
            <a:r>
              <a:rPr lang="cs-CZ" sz="2100" dirty="0" smtClean="0"/>
              <a:t>ověření informací v žádosti a dokladech, </a:t>
            </a:r>
          </a:p>
          <a:p>
            <a:pPr lvl="1"/>
            <a:r>
              <a:rPr lang="cs-CZ" sz="2100" dirty="0" smtClean="0"/>
              <a:t>zjištění zda nabízenou práci může uchazeč vykonávat, </a:t>
            </a:r>
          </a:p>
          <a:p>
            <a:pPr lvl="1"/>
            <a:r>
              <a:rPr lang="cs-CZ" sz="2100" dirty="0" smtClean="0"/>
              <a:t>zjištění zda ji bude vykonávat v případě přijetí, </a:t>
            </a:r>
          </a:p>
          <a:p>
            <a:pPr lvl="1"/>
            <a:r>
              <a:rPr lang="cs-CZ" sz="2100" dirty="0" smtClean="0"/>
              <a:t>zjištění jaký je uchazeč ve srovnání s ostatními.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otázek rozlišujeme pohovory na: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nestrukturované/nepřipravené </a:t>
            </a:r>
          </a:p>
          <a:p>
            <a:pPr lvl="1"/>
            <a:r>
              <a:rPr lang="cs-CZ" dirty="0" smtClean="0"/>
              <a:t>přátelská konverzace</a:t>
            </a:r>
          </a:p>
          <a:p>
            <a:pPr lvl="1"/>
            <a:r>
              <a:rPr lang="cs-CZ" dirty="0" smtClean="0"/>
              <a:t>každý uchazeč odpovídá na jiné otázky</a:t>
            </a:r>
          </a:p>
          <a:p>
            <a:pPr lvl="1"/>
            <a:r>
              <a:rPr lang="cs-CZ" dirty="0" smtClean="0"/>
              <a:t> problémem je, že výsledky nelze srovnávat.</a:t>
            </a:r>
          </a:p>
          <a:p>
            <a:pPr lvl="0"/>
            <a:r>
              <a:rPr lang="cs-CZ" dirty="0" smtClean="0"/>
              <a:t>Strukturované/řízené </a:t>
            </a:r>
          </a:p>
          <a:p>
            <a:pPr lvl="1"/>
            <a:r>
              <a:rPr lang="cs-CZ" dirty="0" smtClean="0"/>
              <a:t>připravené otázky jsou stejné pro všechny.</a:t>
            </a:r>
          </a:p>
          <a:p>
            <a:pPr lvl="1"/>
            <a:r>
              <a:rPr lang="cs-CZ" dirty="0" smtClean="0"/>
              <a:t> Poskytují spolehlivější výsledky.</a:t>
            </a:r>
          </a:p>
          <a:p>
            <a:pPr lvl="1"/>
            <a:r>
              <a:rPr lang="cs-CZ" dirty="0" smtClean="0"/>
              <a:t> Umožňují srovnávat. </a:t>
            </a:r>
          </a:p>
          <a:p>
            <a:pPr lvl="1"/>
            <a:r>
              <a:rPr lang="cs-CZ" dirty="0" smtClean="0"/>
              <a:t>Průběh je neosobní a může oslabit zájem uchazeče o podnik.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45989"/>
            <a:ext cx="10753200" cy="5486011"/>
          </a:xfrm>
        </p:spPr>
        <p:txBody>
          <a:bodyPr/>
          <a:lstStyle/>
          <a:p>
            <a:pPr lvl="0"/>
            <a:r>
              <a:rPr lang="cs-CZ" dirty="0" err="1" smtClean="0"/>
              <a:t>Polostrukturované</a:t>
            </a:r>
            <a:endParaRPr lang="cs-CZ" dirty="0" smtClean="0"/>
          </a:p>
          <a:p>
            <a:pPr lvl="1"/>
            <a:r>
              <a:rPr lang="cs-CZ" dirty="0" smtClean="0"/>
              <a:t> otázky připravené i nepřipravené. </a:t>
            </a:r>
          </a:p>
          <a:p>
            <a:pPr lvl="1"/>
            <a:r>
              <a:rPr lang="cs-CZ" dirty="0" smtClean="0"/>
              <a:t>Působí přirozeně. </a:t>
            </a:r>
          </a:p>
          <a:p>
            <a:pPr lvl="1"/>
            <a:r>
              <a:rPr lang="cs-CZ" dirty="0" smtClean="0"/>
              <a:t>Umožní srovnávat a objasnit některé postoje uchazečů.</a:t>
            </a:r>
          </a:p>
          <a:p>
            <a:pPr lvl="0"/>
            <a:r>
              <a:rPr lang="cs-CZ" dirty="0" smtClean="0"/>
              <a:t>Problémové </a:t>
            </a:r>
          </a:p>
          <a:p>
            <a:pPr lvl="1"/>
            <a:r>
              <a:rPr lang="cs-CZ" dirty="0" smtClean="0"/>
              <a:t>jsou zadány problémy a dle vyřešení jsou uchazeči posuzováni. </a:t>
            </a:r>
          </a:p>
          <a:p>
            <a:pPr lvl="1"/>
            <a:r>
              <a:rPr lang="cs-CZ" dirty="0" smtClean="0"/>
              <a:t>Uchazeč je nervózní a při vyhodnocení je to třeba zohlednit.</a:t>
            </a:r>
          </a:p>
          <a:p>
            <a:pPr lvl="0"/>
            <a:r>
              <a:rPr lang="cs-CZ" dirty="0" smtClean="0"/>
              <a:t>Stresové</a:t>
            </a:r>
          </a:p>
          <a:p>
            <a:pPr lvl="1"/>
            <a:r>
              <a:rPr lang="cs-CZ" dirty="0" smtClean="0"/>
              <a:t>uchazeči dostávají sérii rychlých stresových otázek. </a:t>
            </a:r>
          </a:p>
          <a:p>
            <a:pPr lvl="1"/>
            <a:r>
              <a:rPr lang="cs-CZ" dirty="0" smtClean="0"/>
              <a:t>Vhodný pouze pro některé podnikové funkce.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4713" y="324584"/>
            <a:ext cx="10753200" cy="451576"/>
          </a:xfrm>
        </p:spPr>
        <p:txBody>
          <a:bodyPr/>
          <a:lstStyle/>
          <a:p>
            <a:r>
              <a:rPr lang="cs-CZ" dirty="0" smtClean="0"/>
              <a:t>Fáze přijímacího pohovoru: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7579" y="950596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příprava tazatelů na pohovor – seznámit se s informacemi a připravit </a:t>
            </a:r>
            <a:r>
              <a:rPr lang="cs-CZ" dirty="0" smtClean="0"/>
              <a:t>otázky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navázání </a:t>
            </a:r>
            <a:r>
              <a:rPr lang="cs-CZ" dirty="0" smtClean="0"/>
              <a:t>kontaktu s uchazeči – přivítání, uklidňující otázky (začít s </a:t>
            </a:r>
            <a:r>
              <a:rPr lang="cs-CZ" dirty="0" smtClean="0"/>
              <a:t>nimi)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výměna </a:t>
            </a:r>
            <a:r>
              <a:rPr lang="cs-CZ" dirty="0" smtClean="0"/>
              <a:t>informací s </a:t>
            </a:r>
            <a:r>
              <a:rPr lang="cs-CZ" dirty="0" smtClean="0"/>
              <a:t>uchazečem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ukončení </a:t>
            </a:r>
            <a:r>
              <a:rPr lang="cs-CZ" dirty="0" smtClean="0"/>
              <a:t>rozhovoru – kdy obdrží výsledky, </a:t>
            </a:r>
            <a:r>
              <a:rPr lang="cs-CZ" dirty="0" smtClean="0"/>
              <a:t>rozloučení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hodnocení </a:t>
            </a:r>
            <a:r>
              <a:rPr lang="cs-CZ" dirty="0" smtClean="0"/>
              <a:t>rozhovoru – používá se formulář (chyby tazatele při haló efektu, osobní předsudky, příliš sugestivní otázky, ...)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96</TotalTime>
  <Words>748</Words>
  <Application>Microsoft Office PowerPoint</Application>
  <PresentationFormat>Vlastní</PresentationFormat>
  <Paragraphs>98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prezentace-edu-cz</vt:lpstr>
      <vt:lpstr>Výběr pracovníků</vt:lpstr>
      <vt:lpstr>Výběr pracovníků </vt:lpstr>
      <vt:lpstr>Zásady pro výběr podle Druckera: </vt:lpstr>
      <vt:lpstr>Snímek 4</vt:lpstr>
      <vt:lpstr>Předběžný výběr</vt:lpstr>
      <vt:lpstr>Vlastní výběr</vt:lpstr>
      <vt:lpstr>Podle otázek rozlišujeme pohovory na: </vt:lpstr>
      <vt:lpstr>Snímek 8</vt:lpstr>
      <vt:lpstr>Fáze přijímacího pohovoru: </vt:lpstr>
      <vt:lpstr>Přijímací testy </vt:lpstr>
      <vt:lpstr>Rozhodnutí o přijetí a pracovní smlouva 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15</cp:revision>
  <cp:lastPrinted>1601-01-01T00:00:00Z</cp:lastPrinted>
  <dcterms:created xsi:type="dcterms:W3CDTF">2019-06-11T20:19:30Z</dcterms:created>
  <dcterms:modified xsi:type="dcterms:W3CDTF">2020-02-10T19:00:38Z</dcterms:modified>
</cp:coreProperties>
</file>