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61" r:id="rId5"/>
    <p:sldId id="263" r:id="rId6"/>
    <p:sldId id="264" r:id="rId7"/>
    <p:sldId id="260" r:id="rId8"/>
    <p:sldId id="259"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36" autoAdjust="0"/>
  </p:normalViewPr>
  <p:slideViewPr>
    <p:cSldViewPr>
      <p:cViewPr varScale="1">
        <p:scale>
          <a:sx n="85" d="100"/>
          <a:sy n="85" d="100"/>
        </p:scale>
        <p:origin x="-23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10981-32FF-4F73-805F-6708EC41FD1B}" type="datetimeFigureOut">
              <a:rPr lang="cs-CZ" smtClean="0"/>
              <a:t>10.1.2020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3EB3BE-F9CE-47D3-A30B-1B0D503D605B}"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usinessvize.cz/planovani/smart-aneb-jak-definovat-cile?Itemid=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b="0" i="0" kern="1200" dirty="0" smtClean="0">
                <a:solidFill>
                  <a:schemeClr val="tx1"/>
                </a:solidFill>
                <a:latin typeface="+mn-lt"/>
                <a:ea typeface="+mn-ea"/>
                <a:cs typeface="+mn-cs"/>
              </a:rPr>
              <a:t>Když plánujete svoji letní rodinnou dovolenou, zcela jistě tušíte, co byste na té dovolené chtěli či nechtěli zažít anebo čeho dosáhnout. Někdo chce poznat novou zemi a její památky, jiný chce poznat hlavně místní lidi a jejich kulturu a někdo jiný si chce zase třeba jen odpočinout u moře. Deset různých lidí, kteří pojedou na dovolenou do stejné země a stejného hotelu, může mít deset různých poslání, která si bude chtít dovolenou naplnit. Málokterý z nich však s vámi bude sdílet hotel, aniž by předem plánoval vyrazit do dané země a hotelu. Těžko jen přijdete na letiště, zeptáte se, kam to teď zrovna letí nejdřív, sednete do letadla, a po přistání vystoupíte a kouknete se po nějakém hotelu. Nevěděli byste totiž, kolik vás taková dovolená bude stát, co budete potřebovat na sebe, kolik dní si tam můžete dovolit strávit, ani co vás tam vlastně čeká. </a:t>
            </a:r>
          </a:p>
          <a:p>
            <a:r>
              <a:rPr lang="cs-CZ" sz="1200" b="0" i="0" kern="1200" dirty="0" smtClean="0">
                <a:solidFill>
                  <a:schemeClr val="tx1"/>
                </a:solidFill>
                <a:latin typeface="+mn-lt"/>
                <a:ea typeface="+mn-ea"/>
                <a:cs typeface="+mn-cs"/>
              </a:rPr>
              <a:t>A přesně to je důvod, proč také firmy respektive jejich majitelé nebo top management definují poslání společnosti (</a:t>
            </a:r>
            <a:r>
              <a:rPr lang="cs-CZ" sz="1200" b="0" i="0" kern="1200" dirty="0" err="1" smtClean="0">
                <a:solidFill>
                  <a:schemeClr val="tx1"/>
                </a:solidFill>
                <a:latin typeface="+mn-lt"/>
                <a:ea typeface="+mn-ea"/>
                <a:cs typeface="+mn-cs"/>
              </a:rPr>
              <a:t>angl</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mission</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statement</a:t>
            </a:r>
            <a:r>
              <a:rPr lang="cs-CZ" sz="1200" b="0" i="0" kern="1200" dirty="0" smtClean="0">
                <a:solidFill>
                  <a:schemeClr val="tx1"/>
                </a:solidFill>
                <a:latin typeface="+mn-lt"/>
                <a:ea typeface="+mn-ea"/>
                <a:cs typeface="+mn-cs"/>
              </a:rPr>
              <a:t>), i když poslání má na rozdíl od rodinné dovolené poněkud dlouhodobější charakter. Pokud jasně definujete poslání společnosti, máte zcela jasno, kam se chcete dostat. Nevíte sice ještě jak, za kolik a za jak dlouho na místo dorazíte, ale víte, co je posláním vaší firmy, proč se vlastně do podnikání pouštíte, a v čem budete chtít pomoci od svých zaměstnanců. Pokud toto budete mít při každodenní práci na paměti a budete to zohledňovat i při svém rozhodování, je navíc vysoce pravděpodobné, že se toto poslání dříve či později naplníte. I když poslání na rozdíl od </a:t>
            </a:r>
            <a:r>
              <a:rPr lang="cs-CZ" sz="1200" b="0" i="0" u="none" strike="noStrike" kern="1200" dirty="0" smtClean="0">
                <a:solidFill>
                  <a:schemeClr val="tx1"/>
                </a:solidFill>
                <a:latin typeface="+mn-lt"/>
                <a:ea typeface="+mn-ea"/>
                <a:cs typeface="+mn-cs"/>
                <a:hlinkClick r:id="rId3"/>
              </a:rPr>
              <a:t>cílů</a:t>
            </a:r>
            <a:r>
              <a:rPr lang="cs-CZ" sz="1200" b="0" i="0" kern="1200" dirty="0" smtClean="0">
                <a:solidFill>
                  <a:schemeClr val="tx1"/>
                </a:solidFill>
                <a:latin typeface="+mn-lt"/>
                <a:ea typeface="+mn-ea"/>
                <a:cs typeface="+mn-cs"/>
              </a:rPr>
              <a:t> nebývá vždy jasně měřitelné.</a:t>
            </a:r>
            <a:endParaRPr lang="cs-CZ" dirty="0"/>
          </a:p>
        </p:txBody>
      </p:sp>
      <p:sp>
        <p:nvSpPr>
          <p:cNvPr id="4" name="Zástupný symbol pro číslo snímku 3"/>
          <p:cNvSpPr>
            <a:spLocks noGrp="1"/>
          </p:cNvSpPr>
          <p:nvPr>
            <p:ph type="sldNum" sz="quarter" idx="10"/>
          </p:nvPr>
        </p:nvSpPr>
        <p:spPr/>
        <p:txBody>
          <a:bodyPr/>
          <a:lstStyle/>
          <a:p>
            <a:fld id="{463EB3BE-F9CE-47D3-A30B-1B0D503D605B}" type="slidenum">
              <a:rPr lang="cs-CZ" smtClean="0"/>
              <a:t>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Zdroje:</a:t>
            </a:r>
          </a:p>
          <a:p>
            <a:r>
              <a:rPr lang="cs-CZ" sz="1200" b="0" i="0" kern="1200" dirty="0" err="1" smtClean="0">
                <a:solidFill>
                  <a:schemeClr val="tx1"/>
                </a:solidFill>
                <a:latin typeface="+mn-lt"/>
                <a:ea typeface="+mn-ea"/>
                <a:cs typeface="+mn-cs"/>
              </a:rPr>
              <a:t>The</a:t>
            </a:r>
            <a:r>
              <a:rPr lang="cs-CZ" sz="1200" b="0" i="0" kern="1200" dirty="0" smtClean="0">
                <a:solidFill>
                  <a:schemeClr val="tx1"/>
                </a:solidFill>
                <a:latin typeface="+mn-lt"/>
                <a:ea typeface="+mn-ea"/>
                <a:cs typeface="+mn-cs"/>
              </a:rPr>
              <a:t> Coca Cola </a:t>
            </a:r>
            <a:r>
              <a:rPr lang="cs-CZ" sz="1200" b="0" i="0" kern="1200" dirty="0" err="1" smtClean="0">
                <a:solidFill>
                  <a:schemeClr val="tx1"/>
                </a:solidFill>
                <a:latin typeface="+mn-lt"/>
                <a:ea typeface="+mn-ea"/>
                <a:cs typeface="+mn-cs"/>
              </a:rPr>
              <a:t>Company</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Mission</a:t>
            </a:r>
            <a:r>
              <a:rPr lang="cs-CZ" sz="1200" b="0" i="0" kern="1200" dirty="0" smtClean="0">
                <a:solidFill>
                  <a:schemeClr val="tx1"/>
                </a:solidFill>
                <a:latin typeface="+mn-lt"/>
                <a:ea typeface="+mn-ea"/>
                <a:cs typeface="+mn-cs"/>
              </a:rPr>
              <a:t>, Vision &amp; </a:t>
            </a:r>
            <a:r>
              <a:rPr lang="cs-CZ" sz="1200" b="0" i="0" kern="1200" dirty="0" err="1" smtClean="0">
                <a:solidFill>
                  <a:schemeClr val="tx1"/>
                </a:solidFill>
                <a:latin typeface="+mn-lt"/>
                <a:ea typeface="+mn-ea"/>
                <a:cs typeface="+mn-cs"/>
              </a:rPr>
              <a:t>Values</a:t>
            </a:r>
            <a:r>
              <a:rPr lang="cs-CZ" sz="1200" b="0" i="0" kern="1200" dirty="0" smtClean="0">
                <a:solidFill>
                  <a:schemeClr val="tx1"/>
                </a:solidFill>
                <a:latin typeface="+mn-lt"/>
                <a:ea typeface="+mn-ea"/>
                <a:cs typeface="+mn-cs"/>
              </a:rPr>
              <a:t> [online]. 2006-2009 [cit. 2010-02-17]. Dostupný z WWW: &lt;http://www.</a:t>
            </a:r>
            <a:r>
              <a:rPr lang="cs-CZ" sz="1200" b="0" i="0" kern="1200" dirty="0" err="1" smtClean="0">
                <a:solidFill>
                  <a:schemeClr val="tx1"/>
                </a:solidFill>
                <a:latin typeface="+mn-lt"/>
                <a:ea typeface="+mn-ea"/>
                <a:cs typeface="+mn-cs"/>
              </a:rPr>
              <a:t>thecoca</a:t>
            </a:r>
            <a:r>
              <a:rPr lang="cs-CZ" sz="1200" b="0" i="0" kern="1200" dirty="0" smtClean="0">
                <a:solidFill>
                  <a:schemeClr val="tx1"/>
                </a:solidFill>
                <a:latin typeface="+mn-lt"/>
                <a:ea typeface="+mn-ea"/>
                <a:cs typeface="+mn-cs"/>
              </a:rPr>
              <a:t>-</a:t>
            </a:r>
            <a:r>
              <a:rPr lang="cs-CZ" sz="1200" b="0" i="0" kern="1200" dirty="0" err="1" smtClean="0">
                <a:solidFill>
                  <a:schemeClr val="tx1"/>
                </a:solidFill>
                <a:latin typeface="+mn-lt"/>
                <a:ea typeface="+mn-ea"/>
                <a:cs typeface="+mn-cs"/>
              </a:rPr>
              <a:t>colacompany.com</a:t>
            </a:r>
            <a:r>
              <a:rPr lang="cs-CZ" sz="1200" b="0" i="0" kern="1200" dirty="0" smtClean="0">
                <a:solidFill>
                  <a:schemeClr val="tx1"/>
                </a:solidFill>
                <a:latin typeface="+mn-lt"/>
                <a:ea typeface="+mn-ea"/>
                <a:cs typeface="+mn-cs"/>
              </a:rPr>
              <a:t>/</a:t>
            </a:r>
            <a:r>
              <a:rPr lang="cs-CZ" sz="1200" b="0" i="0" kern="1200" dirty="0" err="1" smtClean="0">
                <a:solidFill>
                  <a:schemeClr val="tx1"/>
                </a:solidFill>
                <a:latin typeface="+mn-lt"/>
                <a:ea typeface="+mn-ea"/>
                <a:cs typeface="+mn-cs"/>
              </a:rPr>
              <a:t>ourcompany</a:t>
            </a:r>
            <a:r>
              <a:rPr lang="cs-CZ" sz="1200" b="0" i="0" kern="1200" dirty="0" smtClean="0">
                <a:solidFill>
                  <a:schemeClr val="tx1"/>
                </a:solidFill>
                <a:latin typeface="+mn-lt"/>
                <a:ea typeface="+mn-ea"/>
                <a:cs typeface="+mn-cs"/>
              </a:rPr>
              <a:t>/</a:t>
            </a:r>
            <a:r>
              <a:rPr lang="cs-CZ" sz="1200" b="0" i="0" kern="1200" dirty="0" err="1" smtClean="0">
                <a:solidFill>
                  <a:schemeClr val="tx1"/>
                </a:solidFill>
                <a:latin typeface="+mn-lt"/>
                <a:ea typeface="+mn-ea"/>
                <a:cs typeface="+mn-cs"/>
              </a:rPr>
              <a:t>mission</a:t>
            </a:r>
            <a:r>
              <a:rPr lang="cs-CZ" sz="1200" b="0" i="0" kern="1200" dirty="0" smtClean="0">
                <a:solidFill>
                  <a:schemeClr val="tx1"/>
                </a:solidFill>
                <a:latin typeface="+mn-lt"/>
                <a:ea typeface="+mn-ea"/>
                <a:cs typeface="+mn-cs"/>
              </a:rPr>
              <a:t>_vision_</a:t>
            </a:r>
            <a:r>
              <a:rPr lang="cs-CZ" sz="1200" b="0" i="0" kern="1200" dirty="0" err="1" smtClean="0">
                <a:solidFill>
                  <a:schemeClr val="tx1"/>
                </a:solidFill>
                <a:latin typeface="+mn-lt"/>
                <a:ea typeface="+mn-ea"/>
                <a:cs typeface="+mn-cs"/>
              </a:rPr>
              <a:t>values.html</a:t>
            </a:r>
            <a:r>
              <a:rPr lang="cs-CZ" sz="1200" b="0" i="0" kern="1200" dirty="0" smtClean="0">
                <a:solidFill>
                  <a:schemeClr val="tx1"/>
                </a:solidFill>
                <a:latin typeface="+mn-lt"/>
                <a:ea typeface="+mn-ea"/>
                <a:cs typeface="+mn-cs"/>
              </a:rPr>
              <a:t>&gt;.</a:t>
            </a:r>
          </a:p>
          <a:p>
            <a:r>
              <a:rPr lang="cs-CZ" sz="1200" b="0" i="0" kern="1200" dirty="0" err="1" smtClean="0">
                <a:solidFill>
                  <a:schemeClr val="tx1"/>
                </a:solidFill>
                <a:latin typeface="+mn-lt"/>
                <a:ea typeface="+mn-ea"/>
                <a:cs typeface="+mn-cs"/>
              </a:rPr>
              <a:t>Starbucks</a:t>
            </a:r>
            <a:r>
              <a:rPr lang="cs-CZ" sz="1200" b="0" i="0" kern="1200" dirty="0" smtClean="0">
                <a:solidFill>
                  <a:schemeClr val="tx1"/>
                </a:solidFill>
                <a:latin typeface="+mn-lt"/>
                <a:ea typeface="+mn-ea"/>
                <a:cs typeface="+mn-cs"/>
              </a:rPr>
              <a:t> </a:t>
            </a:r>
            <a:r>
              <a:rPr lang="cs-CZ" sz="1200" b="0" i="0" kern="1200" dirty="0" err="1" smtClean="0">
                <a:solidFill>
                  <a:schemeClr val="tx1"/>
                </a:solidFill>
                <a:latin typeface="+mn-lt"/>
                <a:ea typeface="+mn-ea"/>
                <a:cs typeface="+mn-cs"/>
              </a:rPr>
              <a:t>Corporation</a:t>
            </a:r>
            <a:r>
              <a:rPr lang="cs-CZ" sz="1200" b="0" i="0" kern="1200" dirty="0" smtClean="0">
                <a:solidFill>
                  <a:schemeClr val="tx1"/>
                </a:solidFill>
                <a:latin typeface="+mn-lt"/>
                <a:ea typeface="+mn-ea"/>
                <a:cs typeface="+mn-cs"/>
              </a:rPr>
              <a:t>. Příběh společnosti </a:t>
            </a:r>
            <a:r>
              <a:rPr lang="cs-CZ" sz="1200" b="0" i="0" kern="1200" dirty="0" err="1" smtClean="0">
                <a:solidFill>
                  <a:schemeClr val="tx1"/>
                </a:solidFill>
                <a:latin typeface="+mn-lt"/>
                <a:ea typeface="+mn-ea"/>
                <a:cs typeface="+mn-cs"/>
              </a:rPr>
              <a:t>Starbucks</a:t>
            </a:r>
            <a:r>
              <a:rPr lang="cs-CZ" sz="1200" b="0" i="0" kern="1200" dirty="0" smtClean="0">
                <a:solidFill>
                  <a:schemeClr val="tx1"/>
                </a:solidFill>
                <a:latin typeface="+mn-lt"/>
                <a:ea typeface="+mn-ea"/>
                <a:cs typeface="+mn-cs"/>
              </a:rPr>
              <a:t> [online]. 2003- [cit. 2010-02-17]. Dostupný z WWW: &lt;http://starbuckscoffee.cz/cs/_About+Starbucks/&gt;.</a:t>
            </a:r>
          </a:p>
          <a:p>
            <a:r>
              <a:rPr lang="cs-CZ" sz="1200" b="0" i="0" kern="1200" dirty="0" err="1" smtClean="0">
                <a:solidFill>
                  <a:schemeClr val="tx1"/>
                </a:solidFill>
                <a:latin typeface="+mn-lt"/>
                <a:ea typeface="+mn-ea"/>
                <a:cs typeface="+mn-cs"/>
              </a:rPr>
              <a:t>Google</a:t>
            </a:r>
            <a:r>
              <a:rPr lang="cs-CZ" sz="1200" b="0" i="0" kern="1200" dirty="0" smtClean="0">
                <a:solidFill>
                  <a:schemeClr val="tx1"/>
                </a:solidFill>
                <a:latin typeface="+mn-lt"/>
                <a:ea typeface="+mn-ea"/>
                <a:cs typeface="+mn-cs"/>
              </a:rPr>
              <a:t>. Informace o korporaci : Přehled společnosti [online]. 2010- [cit. 2010-02-17]. Dostupný z WWW: &lt;http://www.</a:t>
            </a:r>
            <a:r>
              <a:rPr lang="cs-CZ" sz="1200" b="0" i="0" kern="1200" dirty="0" err="1" smtClean="0">
                <a:solidFill>
                  <a:schemeClr val="tx1"/>
                </a:solidFill>
                <a:latin typeface="+mn-lt"/>
                <a:ea typeface="+mn-ea"/>
                <a:cs typeface="+mn-cs"/>
              </a:rPr>
              <a:t>google.com</a:t>
            </a:r>
            <a:r>
              <a:rPr lang="cs-CZ" sz="1200" b="0" i="0" kern="1200" dirty="0" smtClean="0">
                <a:solidFill>
                  <a:schemeClr val="tx1"/>
                </a:solidFill>
                <a:latin typeface="+mn-lt"/>
                <a:ea typeface="+mn-ea"/>
                <a:cs typeface="+mn-cs"/>
              </a:rPr>
              <a:t>/</a:t>
            </a:r>
            <a:r>
              <a:rPr lang="cs-CZ" sz="1200" b="0" i="0" kern="1200" dirty="0" err="1" smtClean="0">
                <a:solidFill>
                  <a:schemeClr val="tx1"/>
                </a:solidFill>
                <a:latin typeface="+mn-lt"/>
                <a:ea typeface="+mn-ea"/>
                <a:cs typeface="+mn-cs"/>
              </a:rPr>
              <a:t>corporate</a:t>
            </a:r>
            <a:r>
              <a:rPr lang="cs-CZ" sz="1200" b="0" i="0" kern="1200" dirty="0" smtClean="0">
                <a:solidFill>
                  <a:schemeClr val="tx1"/>
                </a:solidFill>
                <a:latin typeface="+mn-lt"/>
                <a:ea typeface="+mn-ea"/>
                <a:cs typeface="+mn-cs"/>
              </a:rPr>
              <a:t>/&gt;.</a:t>
            </a:r>
          </a:p>
          <a:p>
            <a:endParaRPr lang="cs-CZ" dirty="0"/>
          </a:p>
        </p:txBody>
      </p:sp>
      <p:sp>
        <p:nvSpPr>
          <p:cNvPr id="4" name="Zástupný symbol pro číslo snímku 3"/>
          <p:cNvSpPr>
            <a:spLocks noGrp="1"/>
          </p:cNvSpPr>
          <p:nvPr>
            <p:ph type="sldNum" sz="quarter" idx="10"/>
          </p:nvPr>
        </p:nvSpPr>
        <p:spPr/>
        <p:txBody>
          <a:bodyPr/>
          <a:lstStyle/>
          <a:p>
            <a:fld id="{463EB3BE-F9CE-47D3-A30B-1B0D503D605B}" type="slidenum">
              <a:rPr lang="cs-CZ" smtClean="0"/>
              <a:t>7</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387D898-9E12-48C7-9990-DFFA287C526A}" type="datetimeFigureOut">
              <a:rPr lang="cs-CZ" smtClean="0"/>
              <a:t>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87D898-9E12-48C7-9990-DFFA287C526A}" type="datetimeFigureOut">
              <a:rPr lang="cs-CZ" smtClean="0"/>
              <a:t>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87D898-9E12-48C7-9990-DFFA287C526A}" type="datetimeFigureOut">
              <a:rPr lang="cs-CZ" smtClean="0"/>
              <a:t>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387D898-9E12-48C7-9990-DFFA287C526A}" type="datetimeFigureOut">
              <a:rPr lang="cs-CZ" smtClean="0"/>
              <a:t>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387D898-9E12-48C7-9990-DFFA287C526A}" type="datetimeFigureOut">
              <a:rPr lang="cs-CZ" smtClean="0"/>
              <a:t>10.1.2020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387D898-9E12-48C7-9990-DFFA287C526A}" type="datetimeFigureOut">
              <a:rPr lang="cs-CZ" smtClean="0"/>
              <a:t>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387D898-9E12-48C7-9990-DFFA287C526A}" type="datetimeFigureOut">
              <a:rPr lang="cs-CZ" smtClean="0"/>
              <a:t>10.1.2020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387D898-9E12-48C7-9990-DFFA287C526A}" type="datetimeFigureOut">
              <a:rPr lang="cs-CZ" smtClean="0"/>
              <a:t>10.1.2020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387D898-9E12-48C7-9990-DFFA287C526A}" type="datetimeFigureOut">
              <a:rPr lang="cs-CZ" smtClean="0"/>
              <a:t>10.1.2020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87D898-9E12-48C7-9990-DFFA287C526A}" type="datetimeFigureOut">
              <a:rPr lang="cs-CZ" smtClean="0"/>
              <a:t>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387D898-9E12-48C7-9990-DFFA287C526A}" type="datetimeFigureOut">
              <a:rPr lang="cs-CZ" smtClean="0"/>
              <a:t>10.1.2020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A057DDB-03D0-478A-B77F-B702EBF76298}"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7D898-9E12-48C7-9990-DFFA287C526A}" type="datetimeFigureOut">
              <a:rPr lang="cs-CZ" smtClean="0"/>
              <a:t>10.1.2020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57DDB-03D0-478A-B77F-B702EBF76298}"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Kultura organizace</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Organizační kultura, </a:t>
            </a:r>
            <a:r>
              <a:rPr lang="cs-CZ" dirty="0" err="1"/>
              <a:t>kultura</a:t>
            </a:r>
            <a:r>
              <a:rPr lang="cs-CZ" dirty="0"/>
              <a:t> organizace, podniková </a:t>
            </a:r>
            <a:r>
              <a:rPr lang="cs-CZ" dirty="0" smtClean="0"/>
              <a:t>kultura</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a:t>= soustava hodnot, norem, přesvědčení, postojů a domněnek, která možná nebyla nikde výslovně zformulována, ale určuje způsoby chování a jednání lidí a způsoby vykonávání práce.</a:t>
            </a:r>
          </a:p>
          <a:p>
            <a:pPr lvl="1"/>
            <a:r>
              <a:rPr lang="cs-CZ" dirty="0" smtClean="0"/>
              <a:t>„tmel </a:t>
            </a:r>
            <a:r>
              <a:rPr lang="cs-CZ" dirty="0"/>
              <a:t>organizace“</a:t>
            </a:r>
          </a:p>
          <a:p>
            <a:pPr lvl="1"/>
            <a:r>
              <a:rPr lang="cs-CZ" dirty="0"/>
              <a:t>„pocit to jsme my“</a:t>
            </a:r>
          </a:p>
          <a:p>
            <a:pPr lvl="1"/>
            <a:r>
              <a:rPr lang="cs-CZ" dirty="0"/>
              <a:t>Sdílený systém významů, který je základem komunikace a vzájemného pochopení</a:t>
            </a:r>
          </a:p>
          <a:p>
            <a:pPr lvl="1"/>
            <a:r>
              <a:rPr lang="cs-CZ" dirty="0"/>
              <a:t>Zhodnocení organizace ve smyslu, co je zač a co se tam dělá, čím chce být</a:t>
            </a:r>
          </a:p>
          <a:p>
            <a:pPr>
              <a:buNone/>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Složky kultury</a:t>
            </a:r>
            <a:endParaRPr lang="cs-CZ" dirty="0"/>
          </a:p>
        </p:txBody>
      </p:sp>
      <p:sp>
        <p:nvSpPr>
          <p:cNvPr id="3" name="Zástupný symbol pro obsah 2"/>
          <p:cNvSpPr>
            <a:spLocks noGrp="1"/>
          </p:cNvSpPr>
          <p:nvPr>
            <p:ph idx="1"/>
          </p:nvPr>
        </p:nvSpPr>
        <p:spPr/>
        <p:txBody>
          <a:bodyPr>
            <a:normAutofit lnSpcReduction="10000"/>
          </a:bodyPr>
          <a:lstStyle/>
          <a:p>
            <a:pPr lvl="0"/>
            <a:r>
              <a:rPr lang="cs-CZ" dirty="0"/>
              <a:t>Hodnoty</a:t>
            </a:r>
          </a:p>
          <a:p>
            <a:pPr lvl="0"/>
            <a:r>
              <a:rPr lang="cs-CZ" dirty="0"/>
              <a:t>Normy</a:t>
            </a:r>
          </a:p>
          <a:p>
            <a:pPr lvl="0"/>
            <a:r>
              <a:rPr lang="cs-CZ" dirty="0" smtClean="0"/>
              <a:t>Artefakty</a:t>
            </a:r>
          </a:p>
          <a:p>
            <a:pPr lvl="0"/>
            <a:r>
              <a:rPr lang="cs-CZ" dirty="0" smtClean="0"/>
              <a:t>Rituály</a:t>
            </a:r>
          </a:p>
          <a:p>
            <a:pPr lvl="0"/>
            <a:r>
              <a:rPr lang="cs-CZ" dirty="0" smtClean="0"/>
              <a:t>Historky</a:t>
            </a:r>
          </a:p>
          <a:p>
            <a:pPr lvl="0"/>
            <a:r>
              <a:rPr lang="cs-CZ" dirty="0" smtClean="0"/>
              <a:t>Mýty</a:t>
            </a:r>
          </a:p>
          <a:p>
            <a:pPr lvl="0"/>
            <a:r>
              <a:rPr lang="cs-CZ" dirty="0" smtClean="0"/>
              <a:t>Hrdinové</a:t>
            </a:r>
            <a:endParaRPr lang="cs-CZ" dirty="0"/>
          </a:p>
          <a:p>
            <a:pPr lvl="0"/>
            <a:r>
              <a:rPr lang="cs-CZ" dirty="0"/>
              <a:t>Styly vedení nebo řízení</a:t>
            </a:r>
          </a:p>
          <a:p>
            <a:pPr>
              <a:buNone/>
            </a:pP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Firemní poslání	</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V USA nutnost (</a:t>
            </a:r>
            <a:r>
              <a:rPr lang="cs-CZ" dirty="0" err="1" smtClean="0"/>
              <a:t>mission</a:t>
            </a:r>
            <a:r>
              <a:rPr lang="cs-CZ" dirty="0" smtClean="0"/>
              <a:t> </a:t>
            </a:r>
            <a:r>
              <a:rPr lang="cs-CZ" dirty="0" err="1" smtClean="0"/>
              <a:t>statement</a:t>
            </a:r>
            <a:r>
              <a:rPr lang="cs-CZ" dirty="0" smtClean="0"/>
              <a:t>)</a:t>
            </a:r>
          </a:p>
          <a:p>
            <a:r>
              <a:rPr lang="cs-CZ" dirty="0" smtClean="0"/>
              <a:t>V ČR občas</a:t>
            </a:r>
          </a:p>
          <a:p>
            <a:r>
              <a:rPr lang="cs-CZ" dirty="0" smtClean="0"/>
              <a:t>Každý zaměstnanec by ho mě znát a každý by se podle něj měl chovat.</a:t>
            </a:r>
          </a:p>
          <a:p>
            <a:r>
              <a:rPr lang="cs-CZ" dirty="0" smtClean="0"/>
              <a:t>Bez poslání není cíle</a:t>
            </a:r>
          </a:p>
          <a:p>
            <a:pPr lvl="1"/>
            <a:r>
              <a:rPr lang="cs-CZ" dirty="0" smtClean="0"/>
              <a:t>Př. Výběr dovolené</a:t>
            </a:r>
          </a:p>
          <a:p>
            <a:r>
              <a:rPr lang="cs-CZ" dirty="0" smtClean="0"/>
              <a:t>Kam se chce firma dostat, proč se do podnikání pouští, co očekává od zaměstnanců</a:t>
            </a:r>
          </a:p>
          <a:p>
            <a:r>
              <a:rPr lang="cs-CZ" dirty="0" smtClean="0"/>
              <a:t>Na rozdíl od cílů nebývá jasně měřitelné</a:t>
            </a:r>
          </a:p>
          <a:p>
            <a:pPr lvl="1"/>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58206" t="35000" r="17177" b="24401"/>
          <a:stretch>
            <a:fillRect/>
          </a:stretch>
        </p:blipFill>
        <p:spPr bwMode="auto">
          <a:xfrm>
            <a:off x="0" y="0"/>
            <a:ext cx="5977906" cy="32403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61887" t="44533" r="12806" b="37967"/>
          <a:stretch>
            <a:fillRect/>
          </a:stretch>
        </p:blipFill>
        <p:spPr bwMode="auto">
          <a:xfrm>
            <a:off x="323528" y="3573016"/>
            <a:ext cx="7920880" cy="1800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f3d76b_f4e1c1314b51498492454ee87c96b6df_mv2.jpg"/>
          <p:cNvPicPr>
            <a:picLocks noChangeAspect="1"/>
          </p:cNvPicPr>
          <p:nvPr/>
        </p:nvPicPr>
        <p:blipFill>
          <a:blip r:embed="rId2" cstate="print"/>
          <a:stretch>
            <a:fillRect/>
          </a:stretch>
        </p:blipFill>
        <p:spPr>
          <a:xfrm>
            <a:off x="6895433" y="3501008"/>
            <a:ext cx="2248567" cy="1463442"/>
          </a:xfrm>
          <a:prstGeom prst="rect">
            <a:avLst/>
          </a:prstGeom>
        </p:spPr>
      </p:pic>
      <p:sp>
        <p:nvSpPr>
          <p:cNvPr id="3" name="Zástupný symbol pro obsah 2"/>
          <p:cNvSpPr>
            <a:spLocks noGrp="1"/>
          </p:cNvSpPr>
          <p:nvPr>
            <p:ph idx="1"/>
          </p:nvPr>
        </p:nvSpPr>
        <p:spPr>
          <a:xfrm>
            <a:off x="457200" y="332656"/>
            <a:ext cx="8229600" cy="6120680"/>
          </a:xfrm>
        </p:spPr>
        <p:txBody>
          <a:bodyPr>
            <a:normAutofit fontScale="77500" lnSpcReduction="20000"/>
          </a:bodyPr>
          <a:lstStyle/>
          <a:p>
            <a:endParaRPr lang="en-US" dirty="0"/>
          </a:p>
          <a:p>
            <a:r>
              <a:rPr lang="en-US" dirty="0"/>
              <a:t>“To help people around the world plan and have the perfect trip</a:t>
            </a:r>
            <a:r>
              <a:rPr lang="en-US" dirty="0" smtClean="0"/>
              <a:t>.”</a:t>
            </a:r>
            <a:endParaRPr lang="cs-CZ" dirty="0" smtClean="0"/>
          </a:p>
          <a:p>
            <a:endParaRPr lang="en-US" dirty="0"/>
          </a:p>
          <a:p>
            <a:r>
              <a:rPr lang="en-US" dirty="0"/>
              <a:t>“To help people worldwide where the need is greatest, delivering emergency medical aid to people affected by conflict, epidemics, disasters or exclusion from health care</a:t>
            </a:r>
            <a:r>
              <a:rPr lang="en-US" dirty="0" smtClean="0"/>
              <a:t>.”</a:t>
            </a:r>
            <a:endParaRPr lang="cs-CZ" dirty="0" smtClean="0"/>
          </a:p>
          <a:p>
            <a:endParaRPr lang="cs-CZ" dirty="0" smtClean="0"/>
          </a:p>
          <a:p>
            <a:r>
              <a:rPr lang="en-US" dirty="0"/>
              <a:t>“To give people the power to share and make the world more open and connected</a:t>
            </a:r>
            <a:r>
              <a:rPr lang="en-US" dirty="0" smtClean="0"/>
              <a:t>.”</a:t>
            </a:r>
            <a:endParaRPr lang="cs-CZ" dirty="0" smtClean="0"/>
          </a:p>
          <a:p>
            <a:endParaRPr lang="cs-CZ" dirty="0" smtClean="0"/>
          </a:p>
          <a:p>
            <a:r>
              <a:rPr lang="en-US" dirty="0"/>
              <a:t>“To become the number 1 fashion destination for 20-somethings globally</a:t>
            </a:r>
            <a:r>
              <a:rPr lang="en-US" dirty="0" smtClean="0"/>
              <a:t>.”</a:t>
            </a:r>
            <a:endParaRPr lang="cs-CZ" dirty="0" smtClean="0"/>
          </a:p>
          <a:p>
            <a:endParaRPr lang="en-US" dirty="0"/>
          </a:p>
          <a:p>
            <a:r>
              <a:rPr lang="en-US" dirty="0"/>
              <a:t>“To connect the world’s professionals to make them more productive and successful</a:t>
            </a:r>
            <a:r>
              <a:rPr lang="en-US" dirty="0" smtClean="0"/>
              <a:t>.”</a:t>
            </a:r>
            <a:br>
              <a:rPr lang="en-US" dirty="0" smtClean="0"/>
            </a:br>
            <a:endParaRPr lang="cs-CZ" dirty="0"/>
          </a:p>
        </p:txBody>
      </p:sp>
      <p:pic>
        <p:nvPicPr>
          <p:cNvPr id="4" name="Obrázek 3" descr="asos_mission_statement.png"/>
          <p:cNvPicPr>
            <a:picLocks noChangeAspect="1"/>
          </p:cNvPicPr>
          <p:nvPr/>
        </p:nvPicPr>
        <p:blipFill>
          <a:blip r:embed="rId3" cstate="print"/>
          <a:stretch>
            <a:fillRect/>
          </a:stretch>
        </p:blipFill>
        <p:spPr>
          <a:xfrm>
            <a:off x="755576" y="6021288"/>
            <a:ext cx="2137420" cy="626977"/>
          </a:xfrm>
          <a:prstGeom prst="rect">
            <a:avLst/>
          </a:prstGeom>
        </p:spPr>
      </p:pic>
      <p:pic>
        <p:nvPicPr>
          <p:cNvPr id="5" name="Obrázek 4" descr="linkedin_mission_statement-300x84.png"/>
          <p:cNvPicPr>
            <a:picLocks noChangeAspect="1"/>
          </p:cNvPicPr>
          <p:nvPr/>
        </p:nvPicPr>
        <p:blipFill>
          <a:blip r:embed="rId4" cstate="print"/>
          <a:stretch>
            <a:fillRect/>
          </a:stretch>
        </p:blipFill>
        <p:spPr>
          <a:xfrm>
            <a:off x="2843808" y="1124744"/>
            <a:ext cx="2571714" cy="720080"/>
          </a:xfrm>
          <a:prstGeom prst="rect">
            <a:avLst/>
          </a:prstGeom>
        </p:spPr>
      </p:pic>
      <p:pic>
        <p:nvPicPr>
          <p:cNvPr id="6" name="Obrázek 5" descr="Msf_logo.svg.png"/>
          <p:cNvPicPr>
            <a:picLocks noChangeAspect="1"/>
          </p:cNvPicPr>
          <p:nvPr/>
        </p:nvPicPr>
        <p:blipFill>
          <a:blip r:embed="rId5" cstate="print"/>
          <a:stretch>
            <a:fillRect/>
          </a:stretch>
        </p:blipFill>
        <p:spPr>
          <a:xfrm>
            <a:off x="6516216" y="5733256"/>
            <a:ext cx="2172072" cy="997795"/>
          </a:xfrm>
          <a:prstGeom prst="rect">
            <a:avLst/>
          </a:prstGeom>
        </p:spPr>
      </p:pic>
      <p:pic>
        <p:nvPicPr>
          <p:cNvPr id="7" name="Obrázek 6" descr="facebook_mission_statement-80x80.png"/>
          <p:cNvPicPr>
            <a:picLocks noChangeAspect="1"/>
          </p:cNvPicPr>
          <p:nvPr/>
        </p:nvPicPr>
        <p:blipFill>
          <a:blip r:embed="rId6" cstate="print"/>
          <a:stretch>
            <a:fillRect/>
          </a:stretch>
        </p:blipFill>
        <p:spPr>
          <a:xfrm>
            <a:off x="8028384" y="188640"/>
            <a:ext cx="762000" cy="76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Poslání</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Poslání společnosti </a:t>
            </a:r>
            <a:r>
              <a:rPr lang="cs-CZ" dirty="0" err="1"/>
              <a:t>The</a:t>
            </a:r>
            <a:r>
              <a:rPr lang="cs-CZ" dirty="0"/>
              <a:t> Coca Cola </a:t>
            </a:r>
            <a:r>
              <a:rPr lang="cs-CZ" dirty="0" err="1"/>
              <a:t>Company</a:t>
            </a:r>
            <a:r>
              <a:rPr lang="cs-CZ" dirty="0"/>
              <a:t>: </a:t>
            </a:r>
            <a:r>
              <a:rPr lang="cs-CZ" i="1" dirty="0"/>
              <a:t>Osvěžit svět. Inspirovat okamžiky optimismu a štěstí. Vytvářet hodnotu a odlišnost.</a:t>
            </a:r>
            <a:endParaRPr lang="cs-CZ" dirty="0"/>
          </a:p>
          <a:p>
            <a:r>
              <a:rPr lang="cs-CZ" dirty="0"/>
              <a:t>Poslání společnosti </a:t>
            </a:r>
            <a:r>
              <a:rPr lang="cs-CZ" dirty="0" err="1"/>
              <a:t>Starbucks</a:t>
            </a:r>
            <a:r>
              <a:rPr lang="cs-CZ" dirty="0"/>
              <a:t> </a:t>
            </a:r>
            <a:r>
              <a:rPr lang="cs-CZ" dirty="0" err="1"/>
              <a:t>Corporation</a:t>
            </a:r>
            <a:r>
              <a:rPr lang="cs-CZ" dirty="0"/>
              <a:t>: </a:t>
            </a:r>
            <a:r>
              <a:rPr lang="cs-CZ" i="1" dirty="0"/>
              <a:t>Naším závazkem je nabízet svým zákazníků nejlepší kávu na světě a vynikající zážitek z kávy. Do komunity, v níž působíme, přinášíme společenské, ekologické a ekonomické výhody a to způsobem, jakým provádíme naše obchody.</a:t>
            </a:r>
            <a:endParaRPr lang="cs-CZ" dirty="0"/>
          </a:p>
          <a:p>
            <a:r>
              <a:rPr lang="cs-CZ" dirty="0"/>
              <a:t>Poslání společnosti </a:t>
            </a:r>
            <a:r>
              <a:rPr lang="cs-CZ" dirty="0" err="1"/>
              <a:t>Google</a:t>
            </a:r>
            <a:r>
              <a:rPr lang="cs-CZ" dirty="0"/>
              <a:t>: </a:t>
            </a:r>
            <a:r>
              <a:rPr lang="cs-CZ" i="1" dirty="0"/>
              <a:t>Posláním společnosti </a:t>
            </a:r>
            <a:r>
              <a:rPr lang="cs-CZ" i="1" dirty="0" err="1"/>
              <a:t>Google</a:t>
            </a:r>
            <a:r>
              <a:rPr lang="cs-CZ" i="1" dirty="0"/>
              <a:t> je uspořádat informace z celého světa tak, aby byly všeobecně přístupné a užitečné.</a:t>
            </a:r>
            <a:endParaRPr lang="cs-CZ" dirty="0"/>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4dfd416eff34750ca8a83a2148b36159.png"/>
          <p:cNvPicPr>
            <a:picLocks noChangeAspect="1"/>
          </p:cNvPicPr>
          <p:nvPr/>
        </p:nvPicPr>
        <p:blipFill>
          <a:blip r:embed="rId2" cstate="print"/>
          <a:stretch>
            <a:fillRect/>
          </a:stretch>
        </p:blipFill>
        <p:spPr>
          <a:xfrm>
            <a:off x="251520" y="4141795"/>
            <a:ext cx="2469567" cy="2716205"/>
          </a:xfrm>
          <a:prstGeom prst="rect">
            <a:avLst/>
          </a:prstGeom>
        </p:spPr>
      </p:pic>
      <p:sp>
        <p:nvSpPr>
          <p:cNvPr id="2" name="Nadpis 1"/>
          <p:cNvSpPr>
            <a:spLocks noGrp="1"/>
          </p:cNvSpPr>
          <p:nvPr>
            <p:ph type="title"/>
          </p:nvPr>
        </p:nvSpPr>
        <p:spPr/>
        <p:txBody>
          <a:bodyPr/>
          <a:lstStyle/>
          <a:p>
            <a:r>
              <a:rPr lang="cs-CZ" dirty="0" smtClean="0"/>
              <a:t>Poslání a erb</a:t>
            </a:r>
            <a:endParaRPr lang="cs-CZ" dirty="0"/>
          </a:p>
        </p:txBody>
      </p:sp>
      <p:sp>
        <p:nvSpPr>
          <p:cNvPr id="3" name="Zástupný symbol pro obsah 2"/>
          <p:cNvSpPr>
            <a:spLocks noGrp="1"/>
          </p:cNvSpPr>
          <p:nvPr>
            <p:ph idx="1"/>
          </p:nvPr>
        </p:nvSpPr>
        <p:spPr/>
        <p:txBody>
          <a:bodyPr/>
          <a:lstStyle/>
          <a:p>
            <a:r>
              <a:rPr lang="cs-CZ" dirty="0" smtClean="0"/>
              <a:t>Vyberte si reálnou nebo smyšlenou organizaci</a:t>
            </a:r>
          </a:p>
          <a:p>
            <a:r>
              <a:rPr lang="cs-CZ" dirty="0" smtClean="0"/>
              <a:t>Navrhněte pro ni poslání</a:t>
            </a:r>
          </a:p>
          <a:p>
            <a:r>
              <a:rPr lang="cs-CZ" dirty="0" smtClean="0"/>
              <a:t>Nakreslete Erb kultury organizace</a:t>
            </a:r>
          </a:p>
          <a:p>
            <a:pPr lvl="1"/>
            <a:r>
              <a:rPr lang="cs-CZ" dirty="0"/>
              <a:t>erb </a:t>
            </a:r>
            <a:r>
              <a:rPr lang="cs-CZ" dirty="0" smtClean="0"/>
              <a:t>rozdělte </a:t>
            </a:r>
            <a:r>
              <a:rPr lang="cs-CZ" dirty="0"/>
              <a:t>na 4 části, které </a:t>
            </a:r>
            <a:r>
              <a:rPr lang="cs-CZ" dirty="0" smtClean="0"/>
              <a:t>budou symbolizovat </a:t>
            </a:r>
            <a:r>
              <a:rPr lang="cs-CZ" dirty="0"/>
              <a:t>hlavní rysy kultury organizace</a:t>
            </a:r>
          </a:p>
          <a:p>
            <a:pPr lvl="1"/>
            <a:endParaRPr lang="cs-CZ" dirty="0"/>
          </a:p>
        </p:txBody>
      </p:sp>
      <p:pic>
        <p:nvPicPr>
          <p:cNvPr id="5" name="Obrázek 4" descr="Greater_coat_of_arms_of_the_Czech_Republic_(Presidential_version).svg.png"/>
          <p:cNvPicPr>
            <a:picLocks noChangeAspect="1"/>
          </p:cNvPicPr>
          <p:nvPr/>
        </p:nvPicPr>
        <p:blipFill>
          <a:blip r:embed="rId3" cstate="print"/>
          <a:stretch>
            <a:fillRect/>
          </a:stretch>
        </p:blipFill>
        <p:spPr>
          <a:xfrm>
            <a:off x="3563888" y="4581128"/>
            <a:ext cx="1619250" cy="1495425"/>
          </a:xfrm>
          <a:prstGeom prst="rect">
            <a:avLst/>
          </a:prstGeom>
        </p:spPr>
      </p:pic>
      <p:pic>
        <p:nvPicPr>
          <p:cNvPr id="6" name="Obrázek 5" descr="tree-line-civil-service-entrance-examination-coat-of-arms-edital-escudo-de-caso-castro-processo-brazil-png-clip-art.png"/>
          <p:cNvPicPr>
            <a:picLocks noChangeAspect="1"/>
          </p:cNvPicPr>
          <p:nvPr/>
        </p:nvPicPr>
        <p:blipFill>
          <a:blip r:embed="rId4" cstate="print"/>
          <a:stretch>
            <a:fillRect/>
          </a:stretch>
        </p:blipFill>
        <p:spPr>
          <a:xfrm>
            <a:off x="5848890" y="4077072"/>
            <a:ext cx="3295110" cy="2780928"/>
          </a:xfrm>
          <a:prstGeom prst="rect">
            <a:avLst/>
          </a:prstGeom>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1217</TotalTime>
  <Words>372</Words>
  <Application>Microsoft Office PowerPoint</Application>
  <PresentationFormat>Předvádění na obrazovce (4:3)</PresentationFormat>
  <Paragraphs>51</Paragraphs>
  <Slides>8</Slides>
  <Notes>2</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Motiv sady Office</vt:lpstr>
      <vt:lpstr>Kultura organizace</vt:lpstr>
      <vt:lpstr>Organizační kultura, kultura organizace, podniková kultura</vt:lpstr>
      <vt:lpstr>Složky kultury</vt:lpstr>
      <vt:lpstr>Firemní poslání </vt:lpstr>
      <vt:lpstr>Snímek 5</vt:lpstr>
      <vt:lpstr>Snímek 6</vt:lpstr>
      <vt:lpstr>Poslání</vt:lpstr>
      <vt:lpstr>Poslání a erb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Kultura organizace</dc:title>
  <dc:creator>Lenovo</dc:creator>
  <cp:lastModifiedBy>Lenovo</cp:lastModifiedBy>
  <cp:revision>7</cp:revision>
  <dcterms:created xsi:type="dcterms:W3CDTF">2020-01-10T16:20:16Z</dcterms:created>
  <dcterms:modified xsi:type="dcterms:W3CDTF">2020-01-11T12:37:27Z</dcterms:modified>
</cp:coreProperties>
</file>