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0" autoAdjust="0"/>
    <p:restoredTop sz="69310" autoAdjust="0"/>
  </p:normalViewPr>
  <p:slideViewPr>
    <p:cSldViewPr snapToGrid="0">
      <p:cViewPr varScale="1">
        <p:scale>
          <a:sx n="39" d="100"/>
          <a:sy n="39" d="100"/>
        </p:scale>
        <p:origin x="-126" y="-4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</a:t>
            </a:r>
            <a:r>
              <a:rPr lang="cs-CZ" dirty="0" smtClean="0"/>
              <a:t>kultura a personální </a:t>
            </a:r>
            <a:r>
              <a:rPr lang="cs-CZ" dirty="0" smtClean="0"/>
              <a:t>management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Moc</a:t>
            </a:r>
          </a:p>
          <a:p>
            <a:pPr lvl="1"/>
            <a:r>
              <a:rPr lang="cs-CZ" dirty="0" smtClean="0"/>
              <a:t>závislá na odbornosti a schopnosti nebo na postavení</a:t>
            </a:r>
          </a:p>
          <a:p>
            <a:r>
              <a:rPr lang="cs-CZ" dirty="0" smtClean="0"/>
              <a:t>Hněv </a:t>
            </a:r>
          </a:p>
          <a:p>
            <a:pPr lvl="1"/>
            <a:r>
              <a:rPr lang="cs-CZ" dirty="0" smtClean="0"/>
              <a:t>otevřeně vyjadřovaný nebo skrytý a vyjadřovaný spíše politickými prostředky</a:t>
            </a:r>
          </a:p>
          <a:p>
            <a:r>
              <a:rPr lang="cs-CZ" dirty="0" smtClean="0"/>
              <a:t>Přístupnost</a:t>
            </a:r>
          </a:p>
          <a:p>
            <a:pPr lvl="1"/>
            <a:r>
              <a:rPr lang="cs-CZ" dirty="0" smtClean="0"/>
              <a:t>viditelnost nebo se vše odehrává za zavřenými dveřmi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Artefakty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cs-CZ" dirty="0" smtClean="0"/>
              <a:t>= lidské výtvory</a:t>
            </a:r>
          </a:p>
          <a:p>
            <a:pPr lvl="0"/>
            <a:r>
              <a:rPr lang="cs-CZ" dirty="0" smtClean="0"/>
              <a:t>Viditelné a hmatatelné stránky organizace</a:t>
            </a:r>
          </a:p>
          <a:p>
            <a:pPr lvl="0"/>
            <a:r>
              <a:rPr lang="cs-CZ" dirty="0" smtClean="0"/>
              <a:t>Jsou slyšet, vidět nebo cítit</a:t>
            </a:r>
          </a:p>
          <a:p>
            <a:pPr lvl="0"/>
            <a:r>
              <a:rPr lang="cs-CZ" dirty="0" smtClean="0"/>
              <a:t>Například:</a:t>
            </a:r>
          </a:p>
          <a:p>
            <a:pPr lvl="1"/>
            <a:r>
              <a:rPr lang="cs-CZ" dirty="0" smtClean="0"/>
              <a:t>Pracovní prostředí,</a:t>
            </a:r>
          </a:p>
          <a:p>
            <a:pPr lvl="1"/>
            <a:r>
              <a:rPr lang="cs-CZ" dirty="0" smtClean="0"/>
              <a:t>Tón a jazyk používaný ve sděleních a dopisech</a:t>
            </a:r>
          </a:p>
          <a:p>
            <a:pPr lvl="1"/>
            <a:r>
              <a:rPr lang="cs-CZ" dirty="0" smtClean="0"/>
              <a:t>Oslovování na schůzích, v telefonech</a:t>
            </a:r>
          </a:p>
          <a:p>
            <a:pPr lvl="1"/>
            <a:r>
              <a:rPr lang="cs-CZ" dirty="0" smtClean="0"/>
              <a:t>Přijetí návštěv - vřelé nebo chladné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Rituály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Zvyky, obyčeje, které jsou formalizovány a v určitém čase se opakují</a:t>
            </a:r>
          </a:p>
          <a:p>
            <a:pPr lvl="0"/>
            <a:r>
              <a:rPr lang="cs-CZ" dirty="0" smtClean="0"/>
              <a:t>Např.: vyhodnocení nejlepších spolupracovníků, odchod pracovníka do důchodu, schvalování důležitých dokumentů, zasedací pořádek na schůzích</a:t>
            </a:r>
          </a:p>
          <a:p>
            <a:pPr lvl="0"/>
            <a:r>
              <a:rPr lang="cs-CZ" dirty="0" smtClean="0"/>
              <a:t>Potvrzují a upevňují kulturu, stabilizují podnikové hodnoty a normy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5287" y="1420154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Vyprávění, historky, příběhy</a:t>
            </a:r>
          </a:p>
          <a:p>
            <a:pPr lvl="0"/>
            <a:r>
              <a:rPr lang="cs-CZ" dirty="0" smtClean="0"/>
              <a:t>Zprostředkovávají hodnoty a normy organizační kultury</a:t>
            </a:r>
          </a:p>
          <a:p>
            <a:pPr lvl="0"/>
            <a:r>
              <a:rPr lang="cs-CZ" dirty="0" smtClean="0"/>
              <a:t>O podnikových událostech, které se staly v minulosti a je jim přikládán mimořádný význam</a:t>
            </a:r>
          </a:p>
          <a:p>
            <a:pPr lvl="0"/>
            <a:r>
              <a:rPr lang="cs-CZ" dirty="0" smtClean="0"/>
              <a:t>Větší přesvědčovací síla než jiné formy ovlivňování</a:t>
            </a:r>
          </a:p>
          <a:p>
            <a:pPr lvl="0"/>
            <a:r>
              <a:rPr lang="cs-CZ" dirty="0" smtClean="0"/>
              <a:t>Dávají najevo, jako chování se od pracovníků v budoucnu očekává</a:t>
            </a:r>
          </a:p>
          <a:p>
            <a:pPr lvl="1"/>
            <a:r>
              <a:rPr lang="cs-CZ" dirty="0" smtClean="0"/>
              <a:t>Součást adaptačního procesu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Mýty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Napínavý příběh, který s nadsázkou umělecky zachycuje a vysvětluje různé podnikové události</a:t>
            </a:r>
          </a:p>
          <a:p>
            <a:pPr lvl="0"/>
            <a:r>
              <a:rPr lang="cs-CZ" dirty="0" smtClean="0"/>
              <a:t>Přesně určuje, co a jakým způsobem dělat, pokud nastane shodná situace</a:t>
            </a:r>
          </a:p>
          <a:p>
            <a:pPr lvl="0"/>
            <a:r>
              <a:rPr lang="cs-CZ" dirty="0" smtClean="0"/>
              <a:t>Neformální předpis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Hrdinové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Často jsou součástí mýtů</a:t>
            </a:r>
          </a:p>
          <a:p>
            <a:pPr lvl="0"/>
            <a:r>
              <a:rPr lang="cs-CZ" dirty="0" smtClean="0"/>
              <a:t>Svým chováním, svými požadavky vytvářejí vzory chování</a:t>
            </a:r>
          </a:p>
          <a:p>
            <a:pPr lvl="0"/>
            <a:r>
              <a:rPr lang="cs-CZ" dirty="0" smtClean="0"/>
              <a:t>Kladní i záporní</a:t>
            </a:r>
          </a:p>
          <a:p>
            <a:pPr lvl="0"/>
            <a:r>
              <a:rPr lang="cs-CZ" dirty="0" smtClean="0"/>
              <a:t>Skuteční i imaginární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Ideální kultura?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Neexistuje</a:t>
            </a:r>
          </a:p>
          <a:p>
            <a:pPr lvl="0"/>
            <a:r>
              <a:rPr lang="cs-CZ" dirty="0" smtClean="0"/>
              <a:t>Existuje přiměřená nebo vhodná kultura</a:t>
            </a:r>
          </a:p>
          <a:p>
            <a:pPr lvl="0"/>
            <a:r>
              <a:rPr lang="cs-CZ" dirty="0" smtClean="0"/>
              <a:t>Všechny kultury se během času vyvíjejí</a:t>
            </a:r>
          </a:p>
          <a:p>
            <a:pPr lvl="1"/>
            <a:r>
              <a:rPr lang="cs-CZ" dirty="0" smtClean="0"/>
              <a:t>Kultury dobré za jedněch okolností nebo v jednom času mohou být dysfunkční za jiných okolností nebo v jiné době</a:t>
            </a:r>
          </a:p>
          <a:p>
            <a:pPr lvl="1"/>
            <a:r>
              <a:rPr lang="cs-CZ" dirty="0" smtClean="0"/>
              <a:t>Zavádějící obchodní řetězec</a:t>
            </a:r>
          </a:p>
          <a:p>
            <a:pPr lvl="1"/>
            <a:r>
              <a:rPr lang="cs-CZ" dirty="0" smtClean="0"/>
              <a:t>Rostoucí podnik služeb</a:t>
            </a:r>
          </a:p>
          <a:p>
            <a:pPr lvl="1"/>
            <a:r>
              <a:rPr lang="cs-CZ" dirty="0" smtClean="0"/>
              <a:t>Podnik vyrábějící spotřební zboží</a:t>
            </a:r>
          </a:p>
          <a:p>
            <a:pPr lvl="1"/>
            <a:r>
              <a:rPr lang="cs-CZ" dirty="0" smtClean="0"/>
              <a:t>Podnik ztrácející své postavení na trhu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Podpora, posilování a změny kultury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Pevně usazená kultura má značný vliv na chování v organizaci (resp. Výkon </a:t>
            </a:r>
            <a:r>
              <a:rPr lang="cs-CZ" dirty="0" err="1" smtClean="0"/>
              <a:t>org</a:t>
            </a:r>
            <a:r>
              <a:rPr lang="cs-CZ" dirty="0" smtClean="0"/>
              <a:t>.)</a:t>
            </a:r>
          </a:p>
          <a:p>
            <a:pPr lvl="0"/>
            <a:r>
              <a:rPr lang="cs-CZ" dirty="0" smtClean="0"/>
              <a:t>Existuje-li vhodná kultura organizace – je vhodné ji podporovat, posilovat</a:t>
            </a:r>
          </a:p>
          <a:p>
            <a:pPr lvl="0"/>
            <a:r>
              <a:rPr lang="cs-CZ" dirty="0" smtClean="0"/>
              <a:t>Nevhodnou kulturu – je třeba změnit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kultury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69427" y="1469580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1. Krok = analyzování existující kultury</a:t>
            </a:r>
          </a:p>
          <a:p>
            <a:pPr lvl="0"/>
            <a:r>
              <a:rPr lang="cs-CZ" dirty="0" smtClean="0"/>
              <a:t>Dotazníky, průzkumy, diskuze</a:t>
            </a:r>
          </a:p>
          <a:p>
            <a:pPr lvl="0"/>
            <a:r>
              <a:rPr lang="cs-CZ" dirty="0" smtClean="0"/>
              <a:t>Diagnóza problémů kultury – vyřešení problémů</a:t>
            </a:r>
          </a:p>
          <a:p>
            <a:pPr lvl="1"/>
            <a:r>
              <a:rPr lang="cs-CZ" dirty="0" smtClean="0"/>
              <a:t>Pravidla klubu – účastníci si vymýšlejí „pravidla“ nebo normy, jimiž se řídí chování</a:t>
            </a:r>
          </a:p>
          <a:p>
            <a:pPr lvl="1"/>
            <a:r>
              <a:rPr lang="cs-CZ" dirty="0" smtClean="0"/>
              <a:t>Erb – účastníci navrhují erb rozdělený na 4 části, které symbolizují hlavní rysy kultury organizace</a:t>
            </a:r>
          </a:p>
          <a:p>
            <a:pPr lvl="0"/>
            <a:r>
              <a:rPr lang="cs-CZ" dirty="0" smtClean="0"/>
              <a:t>Diskuze o vhodných, přiměřených hodnotách – pokud lidé pomáhají s jejich vytvářením, snadněji si je osvojí, než vnucování hodnot shora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a posilování kultury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97578" y="1370726"/>
            <a:ext cx="10753200" cy="4139998"/>
          </a:xfrm>
        </p:spPr>
        <p:txBody>
          <a:bodyPr/>
          <a:lstStyle/>
          <a:p>
            <a:pPr lvl="0"/>
            <a:r>
              <a:rPr lang="cs-CZ" sz="2400" dirty="0" smtClean="0"/>
              <a:t>Cíl: uchovat a podpořit to, co je z aktuální kultury dobré a funkční</a:t>
            </a:r>
          </a:p>
          <a:p>
            <a:pPr lvl="0"/>
            <a:r>
              <a:rPr lang="cs-CZ" sz="2400" dirty="0" smtClean="0"/>
              <a:t>Soustavné zdůrazňování existujících hodnot</a:t>
            </a:r>
          </a:p>
          <a:p>
            <a:pPr lvl="0"/>
            <a:r>
              <a:rPr lang="cs-CZ" sz="2400" dirty="0" smtClean="0"/>
              <a:t>Poskytování peněžitých a nepeněžitých odměn za očekávané chování</a:t>
            </a:r>
          </a:p>
          <a:p>
            <a:pPr lvl="0"/>
            <a:r>
              <a:rPr lang="cs-CZ" sz="2400" dirty="0" smtClean="0"/>
              <a:t>Orientace na zlepšování produktivity a zvyšování kvality a péče o zákazníky</a:t>
            </a:r>
          </a:p>
          <a:p>
            <a:pPr lvl="0"/>
            <a:r>
              <a:rPr lang="cs-CZ" sz="2400" dirty="0" smtClean="0"/>
              <a:t>Odměňování dobré týmové práce</a:t>
            </a:r>
          </a:p>
          <a:p>
            <a:pPr lvl="0"/>
            <a:r>
              <a:rPr lang="cs-CZ" sz="2400" dirty="0" smtClean="0"/>
              <a:t>Soubor hodnot používat pro hodnocení výkonu jednotlivců i týmů</a:t>
            </a:r>
          </a:p>
          <a:p>
            <a:pPr lvl="0"/>
            <a:r>
              <a:rPr lang="cs-CZ" sz="2400" dirty="0" smtClean="0"/>
              <a:t>Předávat informace o tom, jak se očekává, že se budou lidé v organizace chovat v průběhu adaptace a zapracovávání nováčků</a:t>
            </a:r>
          </a:p>
          <a:p>
            <a:pPr lvl="0"/>
            <a:r>
              <a:rPr lang="cs-CZ" sz="2400" dirty="0" smtClean="0"/>
              <a:t>Vzdělávání pracovníků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kultura, </a:t>
            </a:r>
            <a:r>
              <a:rPr lang="cs-CZ" dirty="0" err="1" smtClean="0"/>
              <a:t>kultura</a:t>
            </a:r>
            <a:r>
              <a:rPr lang="cs-CZ" dirty="0" smtClean="0"/>
              <a:t> organizace, podniková kultura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2471350"/>
            <a:ext cx="10753200" cy="3360649"/>
          </a:xfrm>
        </p:spPr>
        <p:txBody>
          <a:bodyPr/>
          <a:lstStyle/>
          <a:p>
            <a:pPr>
              <a:buNone/>
            </a:pPr>
            <a:r>
              <a:rPr lang="cs-CZ" i="1" dirty="0" smtClean="0"/>
              <a:t>= </a:t>
            </a:r>
            <a:r>
              <a:rPr lang="cs-CZ" i="1" dirty="0" smtClean="0"/>
              <a:t>soustava hodnot, norem, přesvědčení, postojů a domněnek, která možná nebyla nikde výslovně zformulována, ale určuje způsoby chování a jednání lidí a způsoby vykonávání práce.</a:t>
            </a:r>
          </a:p>
          <a:p>
            <a:endParaRPr lang="cs-CZ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kultury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Identifikace mezer v kultuře = rozdíl mezi žádoucí a existující kulturou</a:t>
            </a:r>
          </a:p>
          <a:p>
            <a:pPr lvl="0"/>
            <a:r>
              <a:rPr lang="cs-CZ" dirty="0" smtClean="0"/>
              <a:t>Definování žádoucích hodnot zaměřených například na:</a:t>
            </a:r>
          </a:p>
          <a:p>
            <a:pPr lvl="1"/>
            <a:r>
              <a:rPr lang="cs-CZ" dirty="0" smtClean="0"/>
              <a:t>Výkon, oddanost, kvalitu, služeb zákazníkům, týmovou práci, učení se v organizaci</a:t>
            </a:r>
          </a:p>
          <a:p>
            <a:pPr lvl="0"/>
            <a:r>
              <a:rPr lang="cs-CZ" smtClean="0"/>
              <a:t>Následuje transformace organizace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Hodnoty = to, v co lidé věří, že je důležité pro chování lidí v organizaci</a:t>
            </a:r>
          </a:p>
          <a:p>
            <a:pPr lvl="0"/>
            <a:r>
              <a:rPr lang="cs-CZ" dirty="0" smtClean="0"/>
              <a:t>Normy = nepsaná pravidla chování</a:t>
            </a:r>
          </a:p>
          <a:p>
            <a:pPr lvl="0"/>
            <a:r>
              <a:rPr lang="cs-CZ" dirty="0" smtClean="0"/>
              <a:t>=&gt; řada abstraktních pojmů</a:t>
            </a:r>
          </a:p>
          <a:p>
            <a:r>
              <a:rPr lang="cs-CZ" dirty="0" smtClean="0"/>
              <a:t>Nemusí se o nich mluvit, nemusejí být nikde uváděny, mohou být nenápadné a přesto mají významný vliv na chování lidí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kultury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„tmel organizace“</a:t>
            </a:r>
          </a:p>
          <a:p>
            <a:pPr lvl="0"/>
            <a:r>
              <a:rPr lang="cs-CZ" dirty="0" smtClean="0"/>
              <a:t>„pocit to jsme my“</a:t>
            </a:r>
          </a:p>
          <a:p>
            <a:pPr lvl="0"/>
            <a:r>
              <a:rPr lang="cs-CZ" dirty="0" smtClean="0"/>
              <a:t>Sdílený systém významů, který je základem komunikace a vzájemného pochopení</a:t>
            </a:r>
          </a:p>
          <a:p>
            <a:pPr lvl="0"/>
            <a:r>
              <a:rPr lang="cs-CZ" dirty="0" smtClean="0"/>
              <a:t>Zhodnocení organizace ve smyslu, co je zač a co se tam dělá, čím chce být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Vytváření kultury </a:t>
            </a:r>
            <a:r>
              <a:rPr lang="cs-CZ" dirty="0" smtClean="0"/>
              <a:t>organizace – 4 způsoby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0573" y="1420153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Kulturu formují vůdci v organizaci – vizionářští vůdci </a:t>
            </a:r>
          </a:p>
          <a:p>
            <a:pPr lvl="1"/>
            <a:r>
              <a:rPr lang="cs-CZ" dirty="0" smtClean="0"/>
              <a:t>Lidé sledují, čemu vůdci věnují pozornost a berou si je za své vzory</a:t>
            </a:r>
          </a:p>
          <a:p>
            <a:pPr lvl="0"/>
            <a:r>
              <a:rPr lang="cs-CZ" dirty="0" smtClean="0"/>
              <a:t>Kulturu formují „kritické případy“ – významné události, v nichž lidé nacházejí poučení o žádoucím nebo nežádoucím chování</a:t>
            </a:r>
          </a:p>
          <a:p>
            <a:pPr lvl="0"/>
            <a:r>
              <a:rPr lang="cs-CZ" dirty="0" smtClean="0"/>
              <a:t>Kultura se formuje na základě potřeby udržovat efektivní pracovní vztahy</a:t>
            </a:r>
          </a:p>
          <a:p>
            <a:pPr lvl="1"/>
            <a:r>
              <a:rPr lang="cs-CZ" dirty="0" smtClean="0"/>
              <a:t>To vytváří a upevňuje hodnoty a očekávání</a:t>
            </a:r>
          </a:p>
          <a:p>
            <a:pPr lvl="0"/>
            <a:r>
              <a:rPr lang="cs-CZ" dirty="0" smtClean="0"/>
              <a:t>Kulturu ovlivňuje prostředí organizace</a:t>
            </a:r>
          </a:p>
          <a:p>
            <a:pPr lvl="1"/>
            <a:r>
              <a:rPr lang="cs-CZ" dirty="0" smtClean="0"/>
              <a:t>Vnější prostředí může být dynamické nebo neměnné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kultury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Hodnoty</a:t>
            </a:r>
          </a:p>
          <a:p>
            <a:pPr lvl="0"/>
            <a:r>
              <a:rPr lang="cs-CZ" dirty="0" smtClean="0"/>
              <a:t>Normy</a:t>
            </a:r>
          </a:p>
          <a:p>
            <a:pPr lvl="0"/>
            <a:r>
              <a:rPr lang="cs-CZ" dirty="0" smtClean="0"/>
              <a:t>Artefakty</a:t>
            </a:r>
          </a:p>
          <a:p>
            <a:pPr lvl="0"/>
            <a:r>
              <a:rPr lang="cs-CZ" dirty="0" smtClean="0"/>
              <a:t>Styly vedení nebo řízení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0573" y="324584"/>
            <a:ext cx="10753200" cy="451576"/>
          </a:xfrm>
        </p:spPr>
        <p:txBody>
          <a:bodyPr/>
          <a:lstStyle/>
          <a:p>
            <a:r>
              <a:rPr lang="cs-CZ" dirty="0" smtClean="0"/>
              <a:t>Hodnoty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96562" y="939114"/>
            <a:ext cx="11895438" cy="5387546"/>
          </a:xfrm>
        </p:spPr>
        <p:txBody>
          <a:bodyPr/>
          <a:lstStyle/>
          <a:p>
            <a:pPr lvl="0"/>
            <a:r>
              <a:rPr lang="cs-CZ" dirty="0" smtClean="0"/>
              <a:t>Pomáhají určit, co si myslíme, že je dobré nebo špatné, co je důležité a co žádoucí</a:t>
            </a:r>
          </a:p>
          <a:p>
            <a:pPr lvl="1"/>
            <a:r>
              <a:rPr lang="cs-CZ" dirty="0" smtClean="0"/>
              <a:t>Co je považování za nejlepší nebo za dobré pro organizaci</a:t>
            </a:r>
          </a:p>
          <a:p>
            <a:pPr lvl="0"/>
            <a:r>
              <a:rPr lang="cs-CZ" dirty="0" smtClean="0"/>
              <a:t>Mohou být vyjádřeny v oblasti:</a:t>
            </a:r>
          </a:p>
          <a:p>
            <a:pPr lvl="1"/>
            <a:r>
              <a:rPr lang="cs-CZ" dirty="0" smtClean="0"/>
              <a:t>Výkonu</a:t>
            </a:r>
          </a:p>
          <a:p>
            <a:pPr lvl="1"/>
            <a:r>
              <a:rPr lang="cs-CZ" dirty="0" smtClean="0"/>
              <a:t>Schopností a způsobilostí</a:t>
            </a:r>
          </a:p>
          <a:p>
            <a:pPr lvl="1"/>
            <a:r>
              <a:rPr lang="cs-CZ" dirty="0" smtClean="0"/>
              <a:t>Konkurenceschopnosti</a:t>
            </a:r>
          </a:p>
          <a:p>
            <a:pPr lvl="1"/>
            <a:r>
              <a:rPr lang="cs-CZ" dirty="0" smtClean="0"/>
              <a:t>Inovace</a:t>
            </a:r>
          </a:p>
          <a:p>
            <a:pPr lvl="1"/>
            <a:r>
              <a:rPr lang="cs-CZ" dirty="0" smtClean="0"/>
              <a:t>Kvality</a:t>
            </a:r>
          </a:p>
          <a:p>
            <a:pPr lvl="1"/>
            <a:r>
              <a:rPr lang="cs-CZ" dirty="0" smtClean="0"/>
              <a:t>Služby zákazníkovi</a:t>
            </a:r>
          </a:p>
          <a:p>
            <a:pPr lvl="1"/>
            <a:r>
              <a:rPr lang="cs-CZ" dirty="0" smtClean="0"/>
              <a:t>Týmové práce</a:t>
            </a:r>
          </a:p>
          <a:p>
            <a:pPr lvl="1"/>
            <a:r>
              <a:rPr lang="cs-CZ" dirty="0" smtClean="0"/>
              <a:t>Péče o lidi a ohledy na ně</a:t>
            </a:r>
          </a:p>
          <a:p>
            <a:pPr lvl="0"/>
            <a:r>
              <a:rPr lang="cs-CZ" dirty="0" smtClean="0"/>
              <a:t>Realizují se prostřednictvím norem a artefaktů</a:t>
            </a:r>
          </a:p>
          <a:p>
            <a:pPr lvl="0"/>
            <a:r>
              <a:rPr lang="cs-CZ" dirty="0" smtClean="0"/>
              <a:t>Mohou se vyjadřovat pomocí jazyka, rituálů, historek a mýtů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Nepsaná pravidla chování, „pravidla hry“</a:t>
            </a:r>
          </a:p>
          <a:p>
            <a:pPr lvl="0"/>
            <a:r>
              <a:rPr lang="cs-CZ" dirty="0" smtClean="0"/>
              <a:t>Neformální návod k tomu, jak se chovat</a:t>
            </a:r>
          </a:p>
          <a:p>
            <a:pPr lvl="0"/>
            <a:r>
              <a:rPr lang="cs-CZ" dirty="0" smtClean="0"/>
              <a:t>Nikdy nejsou v písemné formě (jinak by to byli zásady)</a:t>
            </a:r>
          </a:p>
          <a:p>
            <a:pPr lvl="0"/>
            <a:r>
              <a:rPr lang="cs-CZ" dirty="0" smtClean="0"/>
              <a:t>Předávají se ústně nebo chováním a upevňují se reakcemi lidí v případě jejich porušení</a:t>
            </a:r>
          </a:p>
          <a:p>
            <a:pPr lvl="0"/>
            <a:r>
              <a:rPr lang="cs-CZ" dirty="0" smtClean="0"/>
              <a:t>Například: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44714" y="593124"/>
            <a:ext cx="10753200" cy="451576"/>
          </a:xfrm>
        </p:spPr>
        <p:txBody>
          <a:bodyPr/>
          <a:lstStyle/>
          <a:p>
            <a:r>
              <a:rPr lang="cs-CZ" dirty="0" smtClean="0"/>
              <a:t>Příklady norem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9557" y="1260389"/>
            <a:ext cx="11392930" cy="4324866"/>
          </a:xfrm>
        </p:spPr>
        <p:txBody>
          <a:bodyPr/>
          <a:lstStyle/>
          <a:p>
            <a:r>
              <a:rPr lang="cs-CZ" dirty="0" smtClean="0"/>
              <a:t>Jak manažeři zacházejí se členy svých týmů, jak na ně členové reagují, jaký k nim mají vztah</a:t>
            </a:r>
          </a:p>
          <a:p>
            <a:r>
              <a:rPr lang="cs-CZ" dirty="0" smtClean="0"/>
              <a:t>Etika práce: </a:t>
            </a:r>
            <a:endParaRPr lang="cs-CZ" dirty="0" smtClean="0"/>
          </a:p>
          <a:p>
            <a:pPr lvl="1"/>
            <a:r>
              <a:rPr lang="cs-CZ" dirty="0" smtClean="0"/>
              <a:t>„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hard</a:t>
            </a:r>
            <a:r>
              <a:rPr lang="cs-CZ" dirty="0" smtClean="0"/>
              <a:t>, play </a:t>
            </a:r>
            <a:r>
              <a:rPr lang="cs-CZ" dirty="0" err="1" smtClean="0"/>
              <a:t>hard</a:t>
            </a:r>
            <a:r>
              <a:rPr lang="cs-CZ" dirty="0" smtClean="0"/>
              <a:t>“, „přijď dříve, zůstaň déle“, „nestíháš svou práci během pracovní doby, jsi evidentně špatný pracovník“, „usiluj o to, abys vždy působil uvolněně a nenuceně“</a:t>
            </a:r>
          </a:p>
          <a:p>
            <a:r>
              <a:rPr lang="cs-CZ" dirty="0" smtClean="0"/>
              <a:t>Ambice</a:t>
            </a:r>
          </a:p>
          <a:p>
            <a:pPr lvl="1"/>
            <a:r>
              <a:rPr lang="cs-CZ" dirty="0" smtClean="0"/>
              <a:t>očekávají </a:t>
            </a:r>
            <a:r>
              <a:rPr lang="cs-CZ" dirty="0" smtClean="0"/>
              <a:t>se nebo je normou jemnější delikátnější přístup</a:t>
            </a:r>
          </a:p>
          <a:p>
            <a:r>
              <a:rPr lang="cs-CZ" dirty="0" smtClean="0"/>
              <a:t>Výkon</a:t>
            </a:r>
          </a:p>
          <a:p>
            <a:pPr lvl="1"/>
            <a:r>
              <a:rPr lang="cs-CZ" dirty="0" smtClean="0"/>
              <a:t>nejvyšší </a:t>
            </a:r>
            <a:r>
              <a:rPr lang="cs-CZ" dirty="0" smtClean="0"/>
              <a:t>ocenění = vysoce profesionální </a:t>
            </a:r>
            <a:r>
              <a:rPr lang="cs-CZ" dirty="0" smtClean="0"/>
              <a:t>jedinec</a:t>
            </a: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99</TotalTime>
  <Words>565</Words>
  <Application>Microsoft Office PowerPoint</Application>
  <PresentationFormat>Vlastní</PresentationFormat>
  <Paragraphs>163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prezentace-edu-cz</vt:lpstr>
      <vt:lpstr>Organizační kultura a personální management</vt:lpstr>
      <vt:lpstr>Organizační kultura, kultura organizace, podniková kultura</vt:lpstr>
      <vt:lpstr>Pojmy</vt:lpstr>
      <vt:lpstr>Význam kultury </vt:lpstr>
      <vt:lpstr>Vytváření kultury organizace – 4 způsoby</vt:lpstr>
      <vt:lpstr>Složky kultury </vt:lpstr>
      <vt:lpstr>Hodnoty</vt:lpstr>
      <vt:lpstr>Normy</vt:lpstr>
      <vt:lpstr>Příklady norem</vt:lpstr>
      <vt:lpstr>Snímek 10</vt:lpstr>
      <vt:lpstr>Artefakty </vt:lpstr>
      <vt:lpstr>Rituály </vt:lpstr>
      <vt:lpstr>Historky</vt:lpstr>
      <vt:lpstr>Mýty</vt:lpstr>
      <vt:lpstr>Hrdinové</vt:lpstr>
      <vt:lpstr>Ideální kultura?</vt:lpstr>
      <vt:lpstr>Podpora, posilování a změny kultury </vt:lpstr>
      <vt:lpstr>Analýza kultury </vt:lpstr>
      <vt:lpstr>Podpora a posilování kultury </vt:lpstr>
      <vt:lpstr>Změna kultury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16</cp:revision>
  <cp:lastPrinted>1601-01-01T00:00:00Z</cp:lastPrinted>
  <dcterms:created xsi:type="dcterms:W3CDTF">2019-06-11T20:19:30Z</dcterms:created>
  <dcterms:modified xsi:type="dcterms:W3CDTF">2020-02-10T19:14:20Z</dcterms:modified>
</cp:coreProperties>
</file>