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32" d="100"/>
          <a:sy n="32" d="100"/>
        </p:scale>
        <p:origin x="-96" y="-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cs-CZ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Podobně každý z nás přirozeně, vrozeně preferuje určité psychické funkce. Při jejich používání se cítíme přirozeně, jsme nabití energií a plní sebedůvěry. V životě jsme však někdy nuceni používat také opačné, nepreferované funkce. Jejich užívání nás stojí více sil a musíme je vědomě rozvíjet.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6personalities.com/cs/osobnostni-test" TargetMode="External"/><Relationship Id="rId2" Type="http://schemas.openxmlformats.org/officeDocument/2006/relationships/hyperlink" Target="http://test-mbti.hys.cz/index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MBTI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589935"/>
            <a:ext cx="10753200" cy="5242065"/>
          </a:xfrm>
        </p:spPr>
        <p:txBody>
          <a:bodyPr/>
          <a:lstStyle/>
          <a:p>
            <a:r>
              <a:rPr lang="cs-CZ" dirty="0" smtClean="0"/>
              <a:t>Žádná z těchto preferencí není lepší nebo horší. Každá charakterizuje normální a plnohodnotné lidské chování. Všechny osobností preference či typy mají určitá pozitiva a negativa, silné a slabé stránky. Každý osobnostní typ preferuje jiný způsob komunikace, „platí“ na něj něco jiného.</a:t>
            </a:r>
          </a:p>
          <a:p>
            <a:r>
              <a:rPr lang="cs-CZ" b="1" dirty="0" smtClean="0"/>
              <a:t>Lidé si při komunikaci a spolupráci většinou nedělají naschvály, nedorozumění často plynou z rozdílného fungování procesů vnímání a zpracování informací.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16 možných osobnostních </a:t>
            </a:r>
            <a:r>
              <a:rPr lang="cs-CZ" dirty="0" smtClean="0"/>
              <a:t>typů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40" cy="3935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8035"/>
                <a:gridCol w="2688035"/>
                <a:gridCol w="2688035"/>
                <a:gridCol w="2688035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 ISTJ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ISFJ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INFJ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INTJ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ISTP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ISFP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INFP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INTP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ESTP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ESFP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ENFP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ENTP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ESTJ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ESFJ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/>
                        <a:t>ENFJ</a:t>
                      </a:r>
                      <a:endParaRPr lang="cs-CZ" sz="6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6000" dirty="0"/>
                        <a:t>ENTJ</a:t>
                      </a:r>
                      <a:endParaRPr lang="cs-CZ" sz="6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Pokud jste dokázali odhadnout svoje preference, můžete si odpovědět na otázky: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507226"/>
            <a:ext cx="10753200" cy="3324774"/>
          </a:xfrm>
        </p:spPr>
        <p:txBody>
          <a:bodyPr/>
          <a:lstStyle/>
          <a:p>
            <a:pPr lvl="0"/>
            <a:r>
              <a:rPr lang="cs-CZ" dirty="0" smtClean="0"/>
              <a:t>K jakému osobnostnímu typu asi patříte?</a:t>
            </a:r>
          </a:p>
          <a:p>
            <a:pPr lvl="0"/>
            <a:r>
              <a:rPr lang="cs-CZ" dirty="0" smtClean="0"/>
              <a:t>K jakému typu asi patří váš partner, děti, nadřízený, kolegové ...?</a:t>
            </a:r>
          </a:p>
          <a:p>
            <a:pPr lvl="0"/>
            <a:r>
              <a:rPr lang="cs-CZ" dirty="0" smtClean="0"/>
              <a:t>S jakými lidmi si zřejmě budete nejlépe rozumět?</a:t>
            </a:r>
          </a:p>
          <a:p>
            <a:pPr lvl="0"/>
            <a:r>
              <a:rPr lang="cs-CZ" dirty="0" smtClean="0"/>
              <a:t>S jakými lidmi se vám bude zřejmě obtížně komunikovat?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2" cstate="print"/>
          <a:srcRect l="20919" t="11148" r="21947" b="9436"/>
          <a:stretch>
            <a:fillRect/>
          </a:stretch>
        </p:blipFill>
        <p:spPr bwMode="auto">
          <a:xfrm>
            <a:off x="471948" y="0"/>
            <a:ext cx="8731046" cy="645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On-line </a:t>
            </a:r>
            <a:r>
              <a:rPr lang="cs-CZ" dirty="0" smtClean="0"/>
              <a:t>osobnostní testy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 smtClean="0">
                <a:hlinkClick r:id="rId2"/>
              </a:rPr>
              <a:t>http://test-</a:t>
            </a:r>
            <a:r>
              <a:rPr lang="cs-CZ" u="sng" dirty="0" err="1" smtClean="0">
                <a:hlinkClick r:id="rId2"/>
              </a:rPr>
              <a:t>mbti.hys.cz</a:t>
            </a:r>
            <a:r>
              <a:rPr lang="cs-CZ" u="sng" dirty="0" smtClean="0">
                <a:hlinkClick r:id="rId2"/>
              </a:rPr>
              <a:t>/index.</a:t>
            </a:r>
            <a:r>
              <a:rPr lang="cs-CZ" u="sng" dirty="0" err="1" smtClean="0">
                <a:hlinkClick r:id="rId2"/>
              </a:rPr>
              <a:t>php</a:t>
            </a:r>
            <a:endParaRPr lang="cs-CZ" dirty="0" smtClean="0"/>
          </a:p>
          <a:p>
            <a:pPr lvl="0"/>
            <a:r>
              <a:rPr lang="cs-CZ" u="sng" smtClean="0">
                <a:hlinkClick r:id="rId3"/>
              </a:rPr>
              <a:t>https://www.16personalities.com/cs/osobnostni-test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MBTI - </a:t>
            </a:r>
            <a:r>
              <a:rPr lang="cs-CZ" dirty="0" err="1" smtClean="0"/>
              <a:t>Myers</a:t>
            </a:r>
            <a:r>
              <a:rPr lang="cs-CZ" dirty="0" smtClean="0"/>
              <a:t> </a:t>
            </a:r>
            <a:r>
              <a:rPr lang="cs-CZ" dirty="0" err="1" smtClean="0"/>
              <a:t>Briggs</a:t>
            </a:r>
            <a:r>
              <a:rPr lang="cs-CZ" dirty="0" smtClean="0"/>
              <a:t> Type </a:t>
            </a:r>
            <a:r>
              <a:rPr lang="cs-CZ" dirty="0" err="1" smtClean="0"/>
              <a:t>Indicator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Jedna z nejznámějších a v současnosti nejčastěji využívaných typologií osobnosti</a:t>
            </a:r>
          </a:p>
          <a:p>
            <a:pPr lvl="0"/>
            <a:r>
              <a:rPr lang="cs-CZ" dirty="0" smtClean="0"/>
              <a:t> Vychází z pojetí osobnosti </a:t>
            </a:r>
            <a:r>
              <a:rPr lang="cs-CZ" dirty="0" err="1" smtClean="0"/>
              <a:t>Carla</a:t>
            </a:r>
            <a:r>
              <a:rPr lang="cs-CZ" dirty="0" smtClean="0"/>
              <a:t> Gustava Junga</a:t>
            </a:r>
          </a:p>
          <a:p>
            <a:pPr lvl="1"/>
            <a:r>
              <a:rPr lang="cs-CZ" dirty="0" smtClean="0"/>
              <a:t>popsal 3 základní dvojice psychických funkcí</a:t>
            </a:r>
          </a:p>
          <a:p>
            <a:pPr lvl="1"/>
            <a:r>
              <a:rPr lang="cs-CZ" dirty="0" smtClean="0"/>
              <a:t>1 z každé dvojice má vždy tendenci převládat</a:t>
            </a:r>
          </a:p>
          <a:p>
            <a:pPr lvl="1"/>
            <a:r>
              <a:rPr lang="cs-CZ" dirty="0" smtClean="0"/>
              <a:t>druhá je pomocná, podpůrná</a:t>
            </a:r>
          </a:p>
          <a:p>
            <a:pPr lvl="0"/>
            <a:r>
              <a:rPr lang="cs-CZ" dirty="0" smtClean="0"/>
              <a:t> V 50. létech 20. stol. toto Jungovo pojetí oprášily americké psycholožky Isabela </a:t>
            </a:r>
            <a:r>
              <a:rPr lang="cs-CZ" dirty="0" err="1" smtClean="0"/>
              <a:t>Myersová</a:t>
            </a:r>
            <a:r>
              <a:rPr lang="cs-CZ" dirty="0" smtClean="0"/>
              <a:t> a </a:t>
            </a:r>
            <a:r>
              <a:rPr lang="cs-CZ" dirty="0" err="1" smtClean="0"/>
              <a:t>Katheryn</a:t>
            </a:r>
            <a:r>
              <a:rPr lang="cs-CZ" dirty="0" smtClean="0"/>
              <a:t> </a:t>
            </a:r>
            <a:r>
              <a:rPr lang="cs-CZ" dirty="0" err="1" smtClean="0"/>
              <a:t>Briggsová</a:t>
            </a:r>
            <a:endParaRPr lang="cs-CZ" dirty="0" smtClean="0"/>
          </a:p>
          <a:p>
            <a:pPr lvl="1"/>
            <a:r>
              <a:rPr lang="cs-CZ" dirty="0" smtClean="0"/>
              <a:t>přidaly ještě 4. Dimenzi</a:t>
            </a:r>
          </a:p>
          <a:p>
            <a:pPr lvl="1"/>
            <a:r>
              <a:rPr lang="cs-CZ" dirty="0" smtClean="0"/>
              <a:t>vytvořily prakticky použitelný nástroj - dotazník MBTI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východiska typologie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preference</a:t>
            </a:r>
            <a:r>
              <a:rPr lang="cs-CZ" dirty="0" smtClean="0"/>
              <a:t> </a:t>
            </a:r>
          </a:p>
          <a:p>
            <a:pPr lvl="1"/>
            <a:r>
              <a:rPr lang="cs-CZ" dirty="0" smtClean="0"/>
              <a:t>ve vnímání, </a:t>
            </a:r>
          </a:p>
          <a:p>
            <a:pPr lvl="1"/>
            <a:r>
              <a:rPr lang="cs-CZ" dirty="0" smtClean="0"/>
              <a:t>zpracování informací, </a:t>
            </a:r>
          </a:p>
          <a:p>
            <a:pPr lvl="1"/>
            <a:r>
              <a:rPr lang="cs-CZ" dirty="0" smtClean="0"/>
              <a:t>rozhodování,</a:t>
            </a:r>
          </a:p>
          <a:p>
            <a:pPr lvl="1"/>
            <a:r>
              <a:rPr lang="cs-CZ" dirty="0" smtClean="0"/>
              <a:t>řešení problémů</a:t>
            </a:r>
          </a:p>
          <a:p>
            <a:pPr lvl="0"/>
            <a:r>
              <a:rPr lang="cs-CZ" dirty="0" smtClean="0"/>
              <a:t>Existují 4 základní psychické funkce (dimenze)</a:t>
            </a:r>
          </a:p>
          <a:p>
            <a:pPr lvl="1"/>
            <a:r>
              <a:rPr lang="cs-CZ" dirty="0" smtClean="0"/>
              <a:t>každá se může vyskytovat ve 2 pólech</a:t>
            </a:r>
          </a:p>
          <a:p>
            <a:pPr lvl="1"/>
            <a:r>
              <a:rPr lang="cs-CZ" dirty="0" smtClean="0"/>
              <a:t>U každého člověka má vždy jedna funkce z každého páru tendenci převažovat, druhá je spíš pomocná, podpůrná.</a:t>
            </a:r>
          </a:p>
          <a:p>
            <a:pPr lvl="0"/>
            <a:r>
              <a:rPr lang="cs-CZ" dirty="0" smtClean="0"/>
              <a:t>Na základě kombinace 4 dimenzí můžeme každého člověka zařadit do jednoho z 16 osobnostních typů.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preference?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Napište svoje jméno tak, jak jste zvyklí (tj. svou preferovanou rukou).</a:t>
            </a:r>
          </a:p>
          <a:p>
            <a:pPr lvl="0"/>
            <a:r>
              <a:rPr lang="cs-CZ" dirty="0" smtClean="0"/>
              <a:t>Nyní napište své jméno znovu, ale tentokrát použijte svou druhou ruku (tj. nepreferovanou ruku).</a:t>
            </a:r>
          </a:p>
          <a:p>
            <a:pPr lvl="0"/>
            <a:r>
              <a:rPr lang="cs-CZ" dirty="0" smtClean="0"/>
              <a:t>Jak byste popsali zážitek, spojený s psaním preferovanou a nepreferovanou rukou? Jaké rozdíly jste si uvědomili?</a:t>
            </a:r>
          </a:p>
          <a:p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základní osobnostní dimenze jsou: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b="1" dirty="0" smtClean="0"/>
              <a:t>Vztah k okolí (orientace dovnitř nebo ven) - vnímání</a:t>
            </a:r>
            <a:endParaRPr lang="cs-CZ" dirty="0" smtClean="0"/>
          </a:p>
          <a:p>
            <a:pPr marL="586350" lvl="0" indent="-514350">
              <a:buFont typeface="+mj-lt"/>
              <a:buAutoNum type="arabicPeriod"/>
            </a:pPr>
            <a:r>
              <a:rPr lang="cs-CZ" b="1" dirty="0" smtClean="0"/>
              <a:t>Způsob vnímání (shromažďování dat a informací) – zpracování informací</a:t>
            </a:r>
            <a:endParaRPr lang="cs-CZ" dirty="0" smtClean="0"/>
          </a:p>
          <a:p>
            <a:pPr marL="586350" lvl="0" indent="-514350">
              <a:buFont typeface="+mj-lt"/>
              <a:buAutoNum type="arabicPeriod"/>
            </a:pPr>
            <a:r>
              <a:rPr lang="cs-CZ" b="1" dirty="0" smtClean="0"/>
              <a:t>Způsob rozhodování (zpracování dat a informací) – rozhodování </a:t>
            </a:r>
            <a:endParaRPr lang="cs-CZ" dirty="0" smtClean="0"/>
          </a:p>
          <a:p>
            <a:pPr marL="586350" lvl="0" indent="-514350">
              <a:buFont typeface="+mj-lt"/>
              <a:buAutoNum type="arabicPeriod"/>
            </a:pPr>
            <a:r>
              <a:rPr lang="cs-CZ" b="1" dirty="0" smtClean="0"/>
              <a:t>Způsob konání (zaměření na ukončenost, stabilitu nebo otevřenost, pohyb) – řešení problémů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1) Vztah k okolí: Kam zaměřujeme svou pozornost? Kde získáváme energii?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b="1" dirty="0" smtClean="0"/>
              <a:t>Extrovert (E)</a:t>
            </a:r>
            <a:endParaRPr lang="cs-CZ" dirty="0" smtClean="0"/>
          </a:p>
          <a:p>
            <a:pPr lvl="0"/>
            <a:r>
              <a:rPr lang="cs-CZ" dirty="0" smtClean="0"/>
              <a:t>Společenský, má mnoho přátel</a:t>
            </a:r>
          </a:p>
          <a:p>
            <a:pPr lvl="0"/>
            <a:r>
              <a:rPr lang="cs-CZ" dirty="0" smtClean="0"/>
              <a:t>Nejdříve mluví, pak myslí</a:t>
            </a:r>
          </a:p>
          <a:p>
            <a:pPr lvl="0"/>
            <a:r>
              <a:rPr lang="cs-CZ" dirty="0" smtClean="0"/>
              <a:t>Preferuje přímou komunikaci</a:t>
            </a:r>
          </a:p>
          <a:p>
            <a:pPr lvl="0"/>
            <a:r>
              <a:rPr lang="cs-CZ" dirty="0" smtClean="0"/>
              <a:t>Raději pracuje s </a:t>
            </a:r>
            <a:r>
              <a:rPr lang="cs-CZ" dirty="0" smtClean="0"/>
              <a:t>ostatními</a:t>
            </a:r>
          </a:p>
          <a:p>
            <a:pPr lvl="0"/>
            <a:endParaRPr lang="cs-CZ" b="1" dirty="0" smtClean="0"/>
          </a:p>
          <a:p>
            <a:pPr lvl="0"/>
            <a:endParaRPr lang="cs-CZ" b="1" dirty="0" smtClean="0"/>
          </a:p>
          <a:p>
            <a:pPr lvl="0"/>
            <a:endParaRPr lang="cs-CZ" b="1" dirty="0" smtClean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Introvert </a:t>
            </a:r>
            <a:r>
              <a:rPr lang="cs-CZ" b="1" dirty="0" smtClean="0"/>
              <a:t>(I)</a:t>
            </a:r>
            <a:endParaRPr lang="cs-CZ" dirty="0" smtClean="0"/>
          </a:p>
          <a:p>
            <a:pPr lvl="0"/>
            <a:r>
              <a:rPr lang="cs-CZ" dirty="0" smtClean="0"/>
              <a:t>Má rád klid, ticho, soukromí</a:t>
            </a:r>
          </a:p>
          <a:p>
            <a:pPr lvl="0"/>
            <a:r>
              <a:rPr lang="cs-CZ" dirty="0" smtClean="0"/>
              <a:t>Potřebuje si věci připravit, promyslet</a:t>
            </a:r>
          </a:p>
          <a:p>
            <a:pPr lvl="0"/>
            <a:r>
              <a:rPr lang="cs-CZ" dirty="0" smtClean="0"/>
              <a:t>Může mít problémy s komunikací</a:t>
            </a:r>
          </a:p>
          <a:p>
            <a:pPr lvl="0"/>
            <a:r>
              <a:rPr lang="cs-CZ" dirty="0" smtClean="0"/>
              <a:t>Raději pracuje sám</a:t>
            </a:r>
          </a:p>
          <a:p>
            <a:r>
              <a:rPr lang="cs-CZ" i="1" dirty="0" smtClean="0"/>
              <a:t>Co převažuje u vás?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31510" y="0"/>
            <a:ext cx="10753200" cy="451576"/>
          </a:xfrm>
        </p:spPr>
        <p:txBody>
          <a:bodyPr/>
          <a:lstStyle/>
          <a:p>
            <a:r>
              <a:rPr lang="cs-CZ" dirty="0" smtClean="0"/>
              <a:t>Ad 2) Způsob vnímání: Jak získáváme informace?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32387"/>
            <a:ext cx="10753200" cy="4799613"/>
          </a:xfrm>
        </p:spPr>
        <p:txBody>
          <a:bodyPr numCol="2"/>
          <a:lstStyle/>
          <a:p>
            <a:r>
              <a:rPr lang="cs-CZ" b="1" dirty="0" smtClean="0"/>
              <a:t>Smyslový typ (S)</a:t>
            </a:r>
            <a:endParaRPr lang="cs-CZ" dirty="0" smtClean="0"/>
          </a:p>
          <a:p>
            <a:pPr lvl="0"/>
            <a:r>
              <a:rPr lang="cs-CZ" dirty="0" smtClean="0"/>
              <a:t>Praktik, realista</a:t>
            </a:r>
          </a:p>
          <a:p>
            <a:pPr lvl="0"/>
            <a:r>
              <a:rPr lang="cs-CZ" dirty="0" smtClean="0"/>
              <a:t>Zaměřený na fakta, čísla, přítomnost</a:t>
            </a:r>
          </a:p>
          <a:p>
            <a:pPr lvl="0"/>
            <a:r>
              <a:rPr lang="cs-CZ" dirty="0" smtClean="0"/>
              <a:t>Spoléhá na zkušenost</a:t>
            </a:r>
          </a:p>
          <a:p>
            <a:pPr lvl="0"/>
            <a:r>
              <a:rPr lang="cs-CZ" dirty="0" smtClean="0"/>
              <a:t>Raději věci dělá, než o nich přemýšlí</a:t>
            </a:r>
          </a:p>
          <a:p>
            <a:pPr lvl="0"/>
            <a:r>
              <a:rPr lang="cs-CZ" dirty="0" smtClean="0"/>
              <a:t>Chce jasné </a:t>
            </a:r>
            <a:r>
              <a:rPr lang="cs-CZ" dirty="0" smtClean="0"/>
              <a:t>instrukce</a:t>
            </a:r>
          </a:p>
          <a:p>
            <a:pPr lvl="0"/>
            <a:endParaRPr lang="cs-CZ" dirty="0" smtClean="0"/>
          </a:p>
          <a:p>
            <a:r>
              <a:rPr lang="cs-CZ" b="1" dirty="0" smtClean="0"/>
              <a:t>Intuitivní typ (N)</a:t>
            </a:r>
            <a:endParaRPr lang="cs-CZ" dirty="0" smtClean="0"/>
          </a:p>
          <a:p>
            <a:pPr lvl="0"/>
            <a:r>
              <a:rPr lang="cs-CZ" dirty="0" smtClean="0"/>
              <a:t>Vizionář</a:t>
            </a:r>
          </a:p>
          <a:p>
            <a:pPr lvl="0"/>
            <a:r>
              <a:rPr lang="cs-CZ" dirty="0" smtClean="0"/>
              <a:t>Zaměřený na ideje, možnosti, budoucnost</a:t>
            </a:r>
          </a:p>
          <a:p>
            <a:pPr lvl="0"/>
            <a:r>
              <a:rPr lang="cs-CZ" dirty="0" smtClean="0"/>
              <a:t>Řídí se intuicí</a:t>
            </a:r>
          </a:p>
          <a:p>
            <a:pPr lvl="0"/>
            <a:r>
              <a:rPr lang="cs-CZ" dirty="0" smtClean="0"/>
              <a:t>Hledá příčiny a vztahy</a:t>
            </a:r>
          </a:p>
          <a:p>
            <a:pPr lvl="0"/>
            <a:r>
              <a:rPr lang="cs-CZ" dirty="0" smtClean="0"/>
              <a:t>Rád řeší nové úkoly, nesnáší rutinu</a:t>
            </a:r>
          </a:p>
          <a:p>
            <a:r>
              <a:rPr lang="cs-CZ" i="1" dirty="0" smtClean="0"/>
              <a:t>Co převažuje u vás?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3) Způsob rozhodování: Na základě čeho se rozhodujeme?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b="1" dirty="0" smtClean="0"/>
              <a:t>Myšlení (T)</a:t>
            </a:r>
            <a:endParaRPr lang="cs-CZ" dirty="0" smtClean="0"/>
          </a:p>
          <a:p>
            <a:pPr lvl="0"/>
            <a:r>
              <a:rPr lang="cs-CZ" dirty="0" smtClean="0"/>
              <a:t>Neosobní, zaměřený na výkon, chladný</a:t>
            </a:r>
          </a:p>
          <a:p>
            <a:pPr lvl="0"/>
            <a:r>
              <a:rPr lang="cs-CZ" dirty="0" smtClean="0"/>
              <a:t>Rozhoduje se na základě faktů, logiky</a:t>
            </a:r>
          </a:p>
          <a:p>
            <a:pPr lvl="0"/>
            <a:r>
              <a:rPr lang="cs-CZ" dirty="0" smtClean="0"/>
              <a:t>Neprojevuje emoce</a:t>
            </a:r>
          </a:p>
          <a:p>
            <a:pPr lvl="0"/>
            <a:r>
              <a:rPr lang="cs-CZ" dirty="0" smtClean="0"/>
              <a:t>Nevadí mu jít do konfliktu, jde o </a:t>
            </a:r>
            <a:r>
              <a:rPr lang="cs-CZ" dirty="0" smtClean="0"/>
              <a:t>věc</a:t>
            </a:r>
          </a:p>
          <a:p>
            <a:pPr lvl="0"/>
            <a:endParaRPr lang="cs-CZ" dirty="0" smtClean="0"/>
          </a:p>
          <a:p>
            <a:r>
              <a:rPr lang="cs-CZ" b="1" dirty="0" smtClean="0"/>
              <a:t>Cítění (F)</a:t>
            </a:r>
            <a:endParaRPr lang="cs-CZ" dirty="0" smtClean="0"/>
          </a:p>
          <a:p>
            <a:pPr lvl="0"/>
            <a:r>
              <a:rPr lang="cs-CZ" dirty="0" smtClean="0"/>
              <a:t>Osobní, se zájmem o druhé, empatický</a:t>
            </a:r>
          </a:p>
          <a:p>
            <a:pPr lvl="0"/>
            <a:r>
              <a:rPr lang="cs-CZ" dirty="0" smtClean="0"/>
              <a:t>Rozhoduje se na základě pocitů, emocí</a:t>
            </a:r>
          </a:p>
          <a:p>
            <a:pPr lvl="0"/>
            <a:r>
              <a:rPr lang="cs-CZ" dirty="0" smtClean="0"/>
              <a:t>Citlivý vůči vztahům a atmosféře</a:t>
            </a:r>
          </a:p>
          <a:p>
            <a:pPr lvl="0"/>
            <a:r>
              <a:rPr lang="cs-CZ" dirty="0" smtClean="0"/>
              <a:t>Vyhýbá se konfliktům</a:t>
            </a:r>
          </a:p>
          <a:p>
            <a:r>
              <a:rPr lang="cs-CZ" i="1" dirty="0" smtClean="0"/>
              <a:t>Co převažuje u vás?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4) Způsob jednání: Jak si organizujeme život?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b="1" dirty="0" smtClean="0"/>
              <a:t>Usuzování (J)</a:t>
            </a:r>
            <a:endParaRPr lang="cs-CZ" dirty="0" smtClean="0"/>
          </a:p>
          <a:p>
            <a:pPr lvl="0"/>
            <a:r>
              <a:rPr lang="cs-CZ" dirty="0" smtClean="0"/>
              <a:t>Rád věci dokončuje</a:t>
            </a:r>
          </a:p>
          <a:p>
            <a:pPr lvl="0"/>
            <a:r>
              <a:rPr lang="cs-CZ" dirty="0" smtClean="0"/>
              <a:t>Preferuje řád, stabilitu</a:t>
            </a:r>
          </a:p>
          <a:p>
            <a:pPr lvl="0"/>
            <a:r>
              <a:rPr lang="cs-CZ" dirty="0" smtClean="0"/>
              <a:t>Je plánovitý, dodržuje termíny</a:t>
            </a:r>
          </a:p>
          <a:p>
            <a:pPr lvl="0"/>
            <a:r>
              <a:rPr lang="cs-CZ" dirty="0" smtClean="0"/>
              <a:t>Je na něj spolehnutí</a:t>
            </a:r>
          </a:p>
          <a:p>
            <a:pPr lvl="0"/>
            <a:r>
              <a:rPr lang="cs-CZ" dirty="0" smtClean="0"/>
              <a:t>Nové, nečekané věci ho mohou zaskočit</a:t>
            </a:r>
          </a:p>
          <a:p>
            <a:r>
              <a:rPr lang="cs-CZ" b="1" dirty="0" smtClean="0"/>
              <a:t>Vnímání (P)</a:t>
            </a:r>
            <a:endParaRPr lang="cs-CZ" dirty="0" smtClean="0"/>
          </a:p>
          <a:p>
            <a:pPr lvl="0"/>
            <a:r>
              <a:rPr lang="cs-CZ" dirty="0" smtClean="0"/>
              <a:t>Má rád otevřené věci, možnosti</a:t>
            </a:r>
          </a:p>
          <a:p>
            <a:pPr lvl="0"/>
            <a:r>
              <a:rPr lang="cs-CZ" dirty="0" smtClean="0"/>
              <a:t>Dělá věci na poslední chvíli</a:t>
            </a:r>
          </a:p>
          <a:p>
            <a:pPr lvl="0"/>
            <a:r>
              <a:rPr lang="cs-CZ" dirty="0" smtClean="0"/>
              <a:t>Méně spolehlivý, odkládá věci</a:t>
            </a:r>
          </a:p>
          <a:p>
            <a:pPr lvl="0"/>
            <a:r>
              <a:rPr lang="cs-CZ" dirty="0" smtClean="0"/>
              <a:t>Dobrý </a:t>
            </a:r>
            <a:r>
              <a:rPr lang="cs-CZ" dirty="0" smtClean="0"/>
              <a:t>improvizátor</a:t>
            </a:r>
          </a:p>
          <a:p>
            <a:pPr lvl="0"/>
            <a:endParaRPr lang="cs-CZ" dirty="0" smtClean="0"/>
          </a:p>
          <a:p>
            <a:r>
              <a:rPr lang="cs-CZ" i="1" dirty="0" smtClean="0"/>
              <a:t>Co převažuje u vás?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107</TotalTime>
  <Words>590</Words>
  <Application>Microsoft Office PowerPoint</Application>
  <PresentationFormat>Vlastní</PresentationFormat>
  <Paragraphs>149</Paragraphs>
  <Slides>14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prezentace-edu-cz</vt:lpstr>
      <vt:lpstr>Typologie MBTI</vt:lpstr>
      <vt:lpstr>Typologie MBTI - Myers Briggs Type Indicator </vt:lpstr>
      <vt:lpstr>Základní východiska typologie </vt:lpstr>
      <vt:lpstr>Co je to preference? </vt:lpstr>
      <vt:lpstr>Čtyři základní osobnostní dimenze jsou:</vt:lpstr>
      <vt:lpstr>Ad 1) Vztah k okolí: Kam zaměřujeme svou pozornost? Kde získáváme energii?</vt:lpstr>
      <vt:lpstr>Ad 2) Způsob vnímání: Jak získáváme informace?</vt:lpstr>
      <vt:lpstr>Ad 3) Způsob rozhodování: Na základě čeho se rozhodujeme?</vt:lpstr>
      <vt:lpstr>Ad 4) Způsob jednání: Jak si organizujeme život?</vt:lpstr>
      <vt:lpstr>Snímek 10</vt:lpstr>
      <vt:lpstr>16 možných osobnostních typů</vt:lpstr>
      <vt:lpstr>Pokud jste dokázali odhadnout svoje preference, můžete si odpovědět na otázky:</vt:lpstr>
      <vt:lpstr>Snímek 13</vt:lpstr>
      <vt:lpstr>On-line osobnostní testy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18</cp:revision>
  <cp:lastPrinted>1601-01-01T00:00:00Z</cp:lastPrinted>
  <dcterms:created xsi:type="dcterms:W3CDTF">2019-06-11T20:19:30Z</dcterms:created>
  <dcterms:modified xsi:type="dcterms:W3CDTF">2020-02-20T19:56:16Z</dcterms:modified>
</cp:coreProperties>
</file>