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90" autoAdjust="0"/>
    <p:restoredTop sz="69310" autoAdjust="0"/>
  </p:normalViewPr>
  <p:slideViewPr>
    <p:cSldViewPr snapToGrid="0">
      <p:cViewPr varScale="1">
        <p:scale>
          <a:sx n="39" d="100"/>
          <a:sy n="39" d="100"/>
        </p:scale>
        <p:origin x="-126" y="-4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dirty="0" smtClean="0"/>
              <a:t>Rozvoj </a:t>
            </a:r>
            <a:r>
              <a:rPr lang="cs-CZ" dirty="0" smtClean="0"/>
              <a:t>a vzdělávání zaměstnance.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k </a:t>
            </a:r>
            <a:r>
              <a:rPr lang="cs-CZ" dirty="0" smtClean="0"/>
              <a:t>nastudování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Plánované zkušenosti/rotace práce/turistická metoda</a:t>
            </a:r>
          </a:p>
          <a:p>
            <a:pPr lvl="0"/>
            <a:r>
              <a:rPr lang="cs-CZ" dirty="0" smtClean="0"/>
              <a:t>Podniková univerzita</a:t>
            </a:r>
          </a:p>
          <a:p>
            <a:pPr lvl="0"/>
            <a:r>
              <a:rPr lang="cs-CZ" dirty="0" smtClean="0"/>
              <a:t>Učení se akcí</a:t>
            </a:r>
          </a:p>
          <a:p>
            <a:pPr lvl="0"/>
            <a:r>
              <a:rPr lang="cs-CZ" dirty="0" smtClean="0"/>
              <a:t>Učení se hrou či pohybovými aktivitami (</a:t>
            </a:r>
            <a:r>
              <a:rPr lang="cs-CZ" dirty="0" err="1" smtClean="0"/>
              <a:t>outdoor</a:t>
            </a:r>
            <a:r>
              <a:rPr lang="cs-CZ" dirty="0" smtClean="0"/>
              <a:t> </a:t>
            </a:r>
            <a:r>
              <a:rPr lang="cs-CZ" dirty="0" err="1" smtClean="0"/>
              <a:t>learning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Účinek rozvoje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Pro maximální účinek rozvoje je nutný vyvážený přístup, angažovanost a výkon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Vzdělávání jako investice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44857" t="49626" r="18352" b="41189"/>
          <a:stretch>
            <a:fillRect/>
          </a:stretch>
        </p:blipFill>
        <p:spPr bwMode="auto">
          <a:xfrm>
            <a:off x="790832" y="2866768"/>
            <a:ext cx="11401168" cy="1600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Argumenty ve prospěch investic do vzdělání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Zlepšují individuální, skupinový i podnikový výkon a celkovou produktivitu</a:t>
            </a:r>
          </a:p>
          <a:p>
            <a:pPr lvl="0"/>
            <a:r>
              <a:rPr lang="cs-CZ" dirty="0" smtClean="0"/>
              <a:t>Přitahují vysoce kvalitní pracovníky</a:t>
            </a:r>
          </a:p>
          <a:p>
            <a:pPr lvl="0"/>
            <a:r>
              <a:rPr lang="cs-CZ" dirty="0" smtClean="0"/>
              <a:t>Nabízejí dodatečné nepeněžité odměny</a:t>
            </a:r>
          </a:p>
          <a:p>
            <a:pPr lvl="0"/>
            <a:r>
              <a:rPr lang="cs-CZ" dirty="0" smtClean="0"/>
              <a:t>Zlepšují flexibilitu (víceoborovost, všeoborovou pracovníků)</a:t>
            </a:r>
          </a:p>
          <a:p>
            <a:pPr lvl="0"/>
            <a:r>
              <a:rPr lang="cs-CZ" dirty="0" smtClean="0"/>
              <a:t>Pomáhají vytvářet pozitivní kulturu v </a:t>
            </a:r>
            <a:r>
              <a:rPr lang="cs-CZ" dirty="0" err="1" smtClean="0"/>
              <a:t>org</a:t>
            </a:r>
            <a:r>
              <a:rPr lang="cs-CZ" dirty="0" smtClean="0"/>
              <a:t>.</a:t>
            </a:r>
          </a:p>
          <a:p>
            <a:pPr lvl="0"/>
            <a:r>
              <a:rPr lang="cs-CZ" dirty="0" smtClean="0"/>
              <a:t>Zabezpečují vyšší úroveň služeb pro zákazníky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20130" y="1692002"/>
            <a:ext cx="11053070" cy="4139998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Efektivní </a:t>
            </a:r>
            <a:r>
              <a:rPr lang="cs-CZ" dirty="0" smtClean="0"/>
              <a:t>vzdělávání = vyšší kvalifikace = lepší výkonnost organizace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Vzdělávací metody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Nepostačí jen jediná metoda</a:t>
            </a:r>
          </a:p>
          <a:p>
            <a:pPr lvl="0"/>
            <a:r>
              <a:rPr lang="cs-CZ" dirty="0" smtClean="0"/>
              <a:t>Lepší výsledky lze předpokládat při kombinaci vzdělávacích metod, použitím určité palety metod</a:t>
            </a:r>
          </a:p>
          <a:p>
            <a:pPr lvl="0"/>
            <a:r>
              <a:rPr lang="cs-CZ" dirty="0" smtClean="0"/>
              <a:t>Vzdělávání je aktivní, nikoliv pasivní proces</a:t>
            </a:r>
          </a:p>
          <a:p>
            <a:pPr lvl="0"/>
            <a:r>
              <a:rPr lang="cs-CZ" dirty="0" smtClean="0"/>
              <a:t>Proces vzdělávání by měl být aktivní</a:t>
            </a:r>
          </a:p>
          <a:p>
            <a:pPr lvl="1"/>
            <a:r>
              <a:rPr lang="cs-CZ" dirty="0" smtClean="0"/>
              <a:t>Vyžaduje čas k osvojení, vyzkoušení a akceptování nových poznatků</a:t>
            </a:r>
          </a:p>
          <a:p>
            <a:pPr lvl="1"/>
            <a:r>
              <a:rPr lang="cs-CZ" dirty="0" smtClean="0"/>
              <a:t>Čím složitější dovednosti je třeba zvládnout, tím aktivnější musejí metody být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metod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lvl="0" indent="-514350">
              <a:buFont typeface="+mj-lt"/>
              <a:buAutoNum type="arabicPeriod"/>
            </a:pPr>
            <a:r>
              <a:rPr lang="cs-CZ" dirty="0" smtClean="0"/>
              <a:t>Neformální (na pracovišti,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job</a:t>
            </a:r>
            <a:r>
              <a:rPr lang="cs-CZ" dirty="0" smtClean="0"/>
              <a:t> </a:t>
            </a:r>
            <a:r>
              <a:rPr lang="cs-CZ" dirty="0" err="1" smtClean="0"/>
              <a:t>training</a:t>
            </a:r>
            <a:r>
              <a:rPr lang="cs-CZ" dirty="0" smtClean="0"/>
              <a:t>)</a:t>
            </a:r>
            <a:endParaRPr lang="cs-CZ" dirty="0" smtClean="0"/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Formální (mimo pracoviště, </a:t>
            </a:r>
            <a:r>
              <a:rPr lang="cs-CZ" dirty="0" err="1" smtClean="0"/>
              <a:t>off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job</a:t>
            </a:r>
            <a:r>
              <a:rPr lang="cs-CZ" dirty="0" smtClean="0"/>
              <a:t> </a:t>
            </a:r>
            <a:r>
              <a:rPr lang="cs-CZ" dirty="0" err="1" smtClean="0"/>
              <a:t>training</a:t>
            </a:r>
            <a:r>
              <a:rPr lang="cs-CZ" dirty="0" smtClean="0"/>
              <a:t>)</a:t>
            </a:r>
          </a:p>
          <a:p>
            <a:pPr lvl="0"/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Neformální (na pracovišti,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job</a:t>
            </a:r>
            <a:r>
              <a:rPr lang="cs-CZ" dirty="0" smtClean="0"/>
              <a:t> </a:t>
            </a:r>
            <a:r>
              <a:rPr lang="cs-CZ" dirty="0" err="1" smtClean="0"/>
              <a:t>training</a:t>
            </a:r>
            <a:r>
              <a:rPr lang="cs-CZ" dirty="0" smtClean="0"/>
              <a:t>)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2000" lvl="1">
              <a:lnSpc>
                <a:spcPct val="150000"/>
              </a:lnSpc>
            </a:pPr>
            <a:r>
              <a:rPr lang="cs-CZ" sz="2800" dirty="0" smtClean="0"/>
              <a:t>Učení se ze zkušeností</a:t>
            </a:r>
          </a:p>
          <a:p>
            <a:pPr marL="252000" lvl="1">
              <a:lnSpc>
                <a:spcPct val="150000"/>
              </a:lnSpc>
            </a:pPr>
            <a:r>
              <a:rPr lang="cs-CZ" sz="2800" dirty="0" smtClean="0"/>
              <a:t>Učení se při práci</a:t>
            </a:r>
          </a:p>
          <a:p>
            <a:pPr marL="252000" lvl="1">
              <a:lnSpc>
                <a:spcPct val="150000"/>
              </a:lnSpc>
            </a:pPr>
            <a:r>
              <a:rPr lang="cs-CZ" sz="2800" dirty="0" smtClean="0"/>
              <a:t>Nejsou specifikované ani plánované</a:t>
            </a:r>
          </a:p>
          <a:p>
            <a:pPr marL="252000" lvl="1">
              <a:lnSpc>
                <a:spcPct val="150000"/>
              </a:lnSpc>
            </a:pPr>
            <a:r>
              <a:rPr lang="cs-CZ" sz="2800" dirty="0" smtClean="0"/>
              <a:t>Přirozeně vyplývají z problémů a podnětů přinášených prací</a:t>
            </a:r>
          </a:p>
          <a:p>
            <a:pPr marL="252000" lvl="1">
              <a:lnSpc>
                <a:spcPct val="150000"/>
              </a:lnSpc>
            </a:pPr>
            <a:r>
              <a:rPr lang="cs-CZ" sz="2800" dirty="0" smtClean="0"/>
              <a:t>Až 70 % toho, co lidé vědí o své práci, se mohou naučit zcela neformálně</a:t>
            </a:r>
          </a:p>
          <a:p>
            <a:pPr marL="252000" lvl="1">
              <a:lnSpc>
                <a:spcPct val="150000"/>
              </a:lnSpc>
            </a:pPr>
            <a:r>
              <a:rPr lang="cs-CZ" sz="2800" dirty="0" smtClean="0"/>
              <a:t>Závisí na důvěře, motivaci a schopnostech pracovníků</a:t>
            </a:r>
            <a:endParaRPr lang="cs-CZ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Neformální (na pracovišti,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job</a:t>
            </a:r>
            <a:r>
              <a:rPr lang="cs-CZ" dirty="0" smtClean="0"/>
              <a:t> </a:t>
            </a:r>
            <a:r>
              <a:rPr lang="cs-CZ" dirty="0" err="1" smtClean="0"/>
              <a:t>training</a:t>
            </a:r>
            <a:r>
              <a:rPr lang="cs-CZ" dirty="0" smtClean="0"/>
              <a:t>)</a:t>
            </a: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395416" y="1828799"/>
          <a:ext cx="11417644" cy="4395381"/>
        </p:xfrm>
        <a:graphic>
          <a:graphicData uri="http://schemas.openxmlformats.org/drawingml/2006/table">
            <a:tbl>
              <a:tblPr/>
              <a:tblGrid>
                <a:gridCol w="6128952"/>
                <a:gridCol w="5288692"/>
              </a:tblGrid>
              <a:tr h="469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Calibri"/>
                          <a:ea typeface="Calibri"/>
                          <a:cs typeface="Times New Roman"/>
                        </a:rPr>
                        <a:t>Výhody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Calibri"/>
                          <a:ea typeface="Calibri"/>
                          <a:cs typeface="Times New Roman"/>
                        </a:rPr>
                        <a:t>Nevýhody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latin typeface="Calibri"/>
                          <a:ea typeface="Calibri"/>
                          <a:cs typeface="Times New Roman"/>
                        </a:rPr>
                        <a:t>Učení odpovídá bezprostřednímu prostředí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Calibri"/>
                          <a:ea typeface="Calibri"/>
                          <a:cs typeface="Times New Roman"/>
                        </a:rPr>
                        <a:t>Jde o otázku možností – někteří je využijí jiní 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9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latin typeface="Calibri"/>
                          <a:ea typeface="Calibri"/>
                          <a:cs typeface="Times New Roman"/>
                        </a:rPr>
                        <a:t>Spíše postupné učení než velká nestravitelná sousta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Calibri"/>
                          <a:ea typeface="Calibri"/>
                          <a:cs typeface="Times New Roman"/>
                        </a:rPr>
                        <a:t>Neplánovanost a nesoustavnost – nemusí odpovídat potřebám jedince nebo org.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9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latin typeface="Calibri"/>
                          <a:ea typeface="Calibri"/>
                          <a:cs typeface="Times New Roman"/>
                        </a:rPr>
                        <a:t>Lidé si sami určují způsob získávání znalostí, který jim nejvíc vyhovuje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Calibri"/>
                          <a:ea typeface="Calibri"/>
                          <a:cs typeface="Times New Roman"/>
                        </a:rPr>
                        <a:t>Riziko osvojení si špatných zvyků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latin typeface="Calibri"/>
                          <a:ea typeface="Calibri"/>
                          <a:cs typeface="Times New Roman"/>
                        </a:rPr>
                        <a:t>Co se naučili, lze snadno převést do praxe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Tři základní formy vzdělávání na pracovišti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21299"/>
            <a:ext cx="10753200" cy="4139998"/>
          </a:xfrm>
        </p:spPr>
        <p:txBody>
          <a:bodyPr/>
          <a:lstStyle/>
          <a:p>
            <a:r>
              <a:rPr lang="cs-CZ" dirty="0" smtClean="0"/>
              <a:t>Seminář (workshop) jako místo, kde dochází k učení </a:t>
            </a:r>
          </a:p>
          <a:p>
            <a:pPr lvl="1"/>
            <a:r>
              <a:rPr lang="cs-CZ" dirty="0" smtClean="0"/>
              <a:t>Prostorové oddělení vzdělávání a práce</a:t>
            </a:r>
          </a:p>
          <a:p>
            <a:pPr lvl="1"/>
            <a:r>
              <a:rPr lang="cs-CZ" dirty="0" smtClean="0"/>
              <a:t>Podnikové vzdělávací zařízení, „ostrůvek vzdělávání“ na dílně, kde se probírají záležitosti výrobního procesu</a:t>
            </a:r>
          </a:p>
          <a:p>
            <a:r>
              <a:rPr lang="cs-CZ" dirty="0" smtClean="0"/>
              <a:t>Pracoviště jako prostředí, kde dochází k vzdělávání</a:t>
            </a:r>
          </a:p>
          <a:p>
            <a:pPr lvl="1"/>
            <a:r>
              <a:rPr lang="cs-CZ" dirty="0" smtClean="0"/>
              <a:t>Samo pracoviště se stává prostředím pro vzdělávání</a:t>
            </a:r>
          </a:p>
          <a:p>
            <a:pPr lvl="1"/>
            <a:r>
              <a:rPr lang="cs-CZ" dirty="0" smtClean="0"/>
              <a:t>Různé vzdělávací aktivity při výkonu práce na pracovišti</a:t>
            </a:r>
          </a:p>
          <a:p>
            <a:pPr lvl="1"/>
            <a:r>
              <a:rPr lang="cs-CZ" dirty="0" smtClean="0"/>
              <a:t>Záměrné a plánované</a:t>
            </a:r>
          </a:p>
          <a:p>
            <a:r>
              <a:rPr lang="cs-CZ" dirty="0" smtClean="0"/>
              <a:t>Učení a práce jsou neoddělitelně promíseny</a:t>
            </a:r>
          </a:p>
          <a:p>
            <a:pPr lvl="1"/>
            <a:r>
              <a:rPr lang="cs-CZ" dirty="0" smtClean="0"/>
              <a:t>Čistě neformální vzdělávání</a:t>
            </a:r>
          </a:p>
          <a:p>
            <a:pPr lvl="1"/>
            <a:r>
              <a:rPr lang="cs-CZ" dirty="0" smtClean="0"/>
              <a:t>Součást každodenní práce, učení je zabudováno do každodenních úkolů</a:t>
            </a:r>
          </a:p>
          <a:p>
            <a:pPr lvl="1"/>
            <a:r>
              <a:rPr lang="cs-CZ" dirty="0" smtClean="0"/>
              <a:t>Soustavné a nikdy nekončící učení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70573" y="299870"/>
            <a:ext cx="10753200" cy="451576"/>
          </a:xfrm>
        </p:spPr>
        <p:txBody>
          <a:bodyPr/>
          <a:lstStyle/>
          <a:p>
            <a:r>
              <a:rPr lang="cs-CZ" dirty="0" smtClean="0"/>
              <a:t>Rozvoj lidských zdrojů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5286" y="975310"/>
            <a:ext cx="10753200" cy="4139998"/>
          </a:xfrm>
        </p:spPr>
        <p:txBody>
          <a:bodyPr/>
          <a:lstStyle/>
          <a:p>
            <a:pPr lvl="0"/>
            <a:r>
              <a:rPr lang="cs-CZ" dirty="0" smtClean="0"/>
              <a:t>Rozvoj</a:t>
            </a:r>
          </a:p>
          <a:p>
            <a:pPr lvl="1"/>
            <a:r>
              <a:rPr lang="cs-CZ" dirty="0" smtClean="0"/>
              <a:t>vývojový </a:t>
            </a:r>
            <a:r>
              <a:rPr lang="cs-CZ" dirty="0" smtClean="0"/>
              <a:t>proces, který umožňuje progresivně postupovat ze současného stavu znalostí a schopností k budoucímu stavu, v němž je zapotřebí vyšší úroveň dovedností, znalostí a schopností</a:t>
            </a:r>
          </a:p>
          <a:p>
            <a:pPr lvl="0"/>
            <a:r>
              <a:rPr lang="cs-CZ" dirty="0" smtClean="0"/>
              <a:t>Rozvoj na sebe bere podobu vzdělávací aktivity</a:t>
            </a:r>
          </a:p>
          <a:p>
            <a:pPr lvl="0"/>
            <a:r>
              <a:rPr lang="cs-CZ" dirty="0" smtClean="0"/>
              <a:t>Vzdělávací aktivity připravují lidi pro širší, odpovědnější a náročnější pracovní úkoly</a:t>
            </a:r>
          </a:p>
          <a:p>
            <a:pPr lvl="0"/>
            <a:r>
              <a:rPr lang="cs-CZ" dirty="0" smtClean="0"/>
              <a:t>Nesoustřeďují se na zlepšování pracovního výkonu na současném pracovním místě</a:t>
            </a:r>
          </a:p>
          <a:p>
            <a:pPr lvl="0"/>
            <a:r>
              <a:rPr lang="cs-CZ" dirty="0" smtClean="0"/>
              <a:t>Rozvoj znamená použití vyvážené kombinace vzdělávacích aktivit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Formální (mimo pracoviště, </a:t>
            </a:r>
            <a:r>
              <a:rPr lang="cs-CZ" dirty="0" err="1" smtClean="0"/>
              <a:t>off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job</a:t>
            </a:r>
            <a:r>
              <a:rPr lang="cs-CZ" dirty="0" smtClean="0"/>
              <a:t> </a:t>
            </a:r>
            <a:r>
              <a:rPr lang="cs-CZ" dirty="0" err="1" smtClean="0"/>
              <a:t>training</a:t>
            </a:r>
            <a:r>
              <a:rPr lang="cs-CZ" dirty="0" smtClean="0"/>
              <a:t>)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2026508"/>
            <a:ext cx="10753200" cy="3805492"/>
          </a:xfrm>
        </p:spPr>
        <p:txBody>
          <a:bodyPr/>
          <a:lstStyle/>
          <a:p>
            <a:pPr marL="252000" lvl="1">
              <a:lnSpc>
                <a:spcPct val="150000"/>
              </a:lnSpc>
            </a:pPr>
            <a:r>
              <a:rPr lang="cs-CZ" sz="2800" dirty="0" smtClean="0"/>
              <a:t>Plánované, systematické</a:t>
            </a:r>
          </a:p>
          <a:p>
            <a:pPr marL="252000" lvl="1">
              <a:lnSpc>
                <a:spcPct val="150000"/>
              </a:lnSpc>
            </a:pPr>
            <a:r>
              <a:rPr lang="cs-CZ" sz="2800" dirty="0" smtClean="0"/>
              <a:t>Používá strukturované vzdělávací programy</a:t>
            </a:r>
          </a:p>
          <a:p>
            <a:pPr marL="252000" lvl="1">
              <a:lnSpc>
                <a:spcPct val="150000"/>
              </a:lnSpc>
            </a:pPr>
            <a:r>
              <a:rPr lang="cs-CZ" sz="2800" dirty="0" smtClean="0"/>
              <a:t>Skládá se z instruktáže a praktického vyzkoušení si naučené látky</a:t>
            </a:r>
          </a:p>
          <a:p>
            <a:pPr marL="252000" lvl="1">
              <a:lnSpc>
                <a:spcPct val="150000"/>
              </a:lnSpc>
            </a:pPr>
            <a:r>
              <a:rPr lang="cs-CZ" sz="2800" dirty="0" smtClean="0"/>
              <a:t>Spíše pro vzdělávání vedoucích pracovníků</a:t>
            </a:r>
            <a:endParaRPr lang="cs-CZ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74011"/>
            <a:ext cx="10753200" cy="451576"/>
          </a:xfrm>
        </p:spPr>
        <p:txBody>
          <a:bodyPr/>
          <a:lstStyle/>
          <a:p>
            <a:r>
              <a:rPr lang="cs-CZ" dirty="0" smtClean="0"/>
              <a:t>Adaptace zaměstnance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988541"/>
            <a:ext cx="10753200" cy="4497470"/>
          </a:xfrm>
        </p:spPr>
        <p:txBody>
          <a:bodyPr/>
          <a:lstStyle/>
          <a:p>
            <a:pPr lvl="0"/>
            <a:r>
              <a:rPr lang="cs-CZ" dirty="0" smtClean="0"/>
              <a:t>Adaptační procesem prochází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při nástupu do </a:t>
            </a:r>
            <a:r>
              <a:rPr lang="cs-CZ" dirty="0" err="1" smtClean="0"/>
              <a:t>org</a:t>
            </a:r>
            <a:r>
              <a:rPr lang="cs-CZ" dirty="0" smtClean="0"/>
              <a:t>.</a:t>
            </a:r>
          </a:p>
          <a:p>
            <a:pPr lvl="0"/>
            <a:r>
              <a:rPr lang="cs-CZ" dirty="0" smtClean="0"/>
              <a:t>Zapracovává a adaptuje se na nové podmínky, pracovní kolektiv a pracovní podmínky</a:t>
            </a:r>
          </a:p>
          <a:p>
            <a:pPr lvl="0"/>
            <a:r>
              <a:rPr lang="cs-CZ" dirty="0" smtClean="0"/>
              <a:t>Formování pracovních schopností nového pracovníka, aby vyhovovali požadavkům pracovního místa a nového </a:t>
            </a:r>
            <a:r>
              <a:rPr lang="cs-CZ" dirty="0" err="1" smtClean="0"/>
              <a:t>zam</a:t>
            </a:r>
            <a:r>
              <a:rPr lang="cs-CZ" dirty="0" smtClean="0"/>
              <a:t>-tele</a:t>
            </a:r>
          </a:p>
          <a:p>
            <a:pPr lvl="0"/>
            <a:r>
              <a:rPr lang="cs-CZ" dirty="0" smtClean="0"/>
              <a:t>Adaptaci tvoří:</a:t>
            </a:r>
          </a:p>
          <a:p>
            <a:pPr lvl="1"/>
            <a:r>
              <a:rPr lang="cs-CZ" dirty="0" smtClean="0"/>
              <a:t>Specifické odborné informace</a:t>
            </a:r>
          </a:p>
          <a:p>
            <a:pPr lvl="1"/>
            <a:r>
              <a:rPr lang="cs-CZ" dirty="0" smtClean="0"/>
              <a:t>Informace o pracovních postupech</a:t>
            </a:r>
          </a:p>
          <a:p>
            <a:pPr lvl="1"/>
            <a:r>
              <a:rPr lang="cs-CZ" dirty="0" smtClean="0"/>
              <a:t>O specifikách podnikové techniky a technologiích</a:t>
            </a:r>
          </a:p>
          <a:p>
            <a:pPr lvl="1"/>
            <a:r>
              <a:rPr lang="cs-CZ" dirty="0" smtClean="0"/>
              <a:t>Informace o možnostech prohlubování a rozšiřování vlastní kvalifikace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 zaškolení zaměstnance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Lze absolvovat doškolení, vzdělávací akce, přeškolení</a:t>
            </a:r>
          </a:p>
          <a:p>
            <a:r>
              <a:rPr lang="cs-CZ" dirty="0" smtClean="0"/>
              <a:t>Doškolování</a:t>
            </a:r>
          </a:p>
          <a:p>
            <a:pPr lvl="1"/>
            <a:r>
              <a:rPr lang="cs-CZ" dirty="0" smtClean="0"/>
              <a:t>Způsob prohlubování kvalifikace</a:t>
            </a:r>
          </a:p>
          <a:p>
            <a:pPr lvl="1"/>
            <a:r>
              <a:rPr lang="cs-CZ" dirty="0" smtClean="0"/>
              <a:t>Pokračování odborné přípravy v oboru v souladu s novými požadavky pracovního místa</a:t>
            </a:r>
          </a:p>
          <a:p>
            <a:pPr lvl="1"/>
            <a:r>
              <a:rPr lang="cs-CZ" dirty="0" smtClean="0"/>
              <a:t>Důvod = technické a technologické změny, nové požadavky trhu,  …</a:t>
            </a:r>
          </a:p>
          <a:p>
            <a:r>
              <a:rPr lang="cs-CZ" dirty="0" smtClean="0"/>
              <a:t>Přeškolení</a:t>
            </a:r>
          </a:p>
          <a:p>
            <a:pPr lvl="1"/>
            <a:r>
              <a:rPr lang="cs-CZ" dirty="0" smtClean="0"/>
              <a:t>Vede k osvojení nového povolání, nebo schopností, které jsou odlišné od stávajících</a:t>
            </a:r>
          </a:p>
          <a:p>
            <a:pPr lvl="1"/>
            <a:r>
              <a:rPr lang="cs-CZ" dirty="0" smtClean="0"/>
              <a:t>Rekvalifikační kurzy (úřad práce)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395416"/>
            <a:ext cx="10753200" cy="5436584"/>
          </a:xfrm>
        </p:spPr>
        <p:txBody>
          <a:bodyPr/>
          <a:lstStyle/>
          <a:p>
            <a:r>
              <a:rPr lang="cs-CZ" dirty="0" smtClean="0"/>
              <a:t>Instruktáž při výkonu práce</a:t>
            </a:r>
          </a:p>
          <a:p>
            <a:pPr lvl="1"/>
            <a:r>
              <a:rPr lang="cs-CZ" dirty="0" smtClean="0"/>
              <a:t>Nejčastěji používaná metoda</a:t>
            </a:r>
          </a:p>
          <a:p>
            <a:pPr lvl="1"/>
            <a:r>
              <a:rPr lang="cs-CZ" dirty="0" smtClean="0"/>
              <a:t>Zácvik nového nebo méně zkušeného pracovníka</a:t>
            </a:r>
          </a:p>
          <a:p>
            <a:pPr lvl="1"/>
            <a:r>
              <a:rPr lang="cs-CZ" dirty="0" smtClean="0"/>
              <a:t>Předvedení, pozorování -&gt; napodobení -&gt; osvojení</a:t>
            </a:r>
          </a:p>
          <a:p>
            <a:r>
              <a:rPr lang="cs-CZ" dirty="0" smtClean="0"/>
              <a:t>Koučování</a:t>
            </a:r>
          </a:p>
          <a:p>
            <a:pPr lvl="1"/>
            <a:r>
              <a:rPr lang="cs-CZ" dirty="0" smtClean="0"/>
              <a:t>Dlouhodobější instruování</a:t>
            </a:r>
          </a:p>
          <a:p>
            <a:pPr lvl="1"/>
            <a:r>
              <a:rPr lang="cs-CZ" dirty="0" smtClean="0"/>
              <a:t>Směřování školeného k žádoucímu výkonu i vlastní </a:t>
            </a:r>
            <a:r>
              <a:rPr lang="cs-CZ" dirty="0" err="1" smtClean="0"/>
              <a:t>inciativě</a:t>
            </a:r>
            <a:endParaRPr lang="cs-CZ" dirty="0" smtClean="0"/>
          </a:p>
          <a:p>
            <a:r>
              <a:rPr lang="cs-CZ" dirty="0" err="1" smtClean="0"/>
              <a:t>Mentoring</a:t>
            </a:r>
            <a:endParaRPr lang="cs-CZ" dirty="0" smtClean="0"/>
          </a:p>
          <a:p>
            <a:pPr lvl="1"/>
            <a:r>
              <a:rPr lang="cs-CZ" dirty="0" smtClean="0"/>
              <a:t>Zasvěcování nového pracovníka do problematiky jeho pracovního míst, </a:t>
            </a:r>
            <a:r>
              <a:rPr lang="cs-CZ" dirty="0" err="1" smtClean="0"/>
              <a:t>org</a:t>
            </a:r>
            <a:r>
              <a:rPr lang="cs-CZ" dirty="0" smtClean="0"/>
              <a:t>. Prostřednictvím staršího a zkušenějšího pracovníka</a:t>
            </a:r>
          </a:p>
          <a:p>
            <a:r>
              <a:rPr lang="cs-CZ" dirty="0" smtClean="0"/>
              <a:t>Asistování</a:t>
            </a:r>
          </a:p>
          <a:p>
            <a:pPr lvl="1"/>
            <a:r>
              <a:rPr lang="cs-CZ" dirty="0" smtClean="0"/>
              <a:t>Školený </a:t>
            </a:r>
            <a:r>
              <a:rPr lang="cs-CZ" dirty="0" smtClean="0"/>
              <a:t>je přidělen zkušenému pracovníkovi, kterému pomáhá a zároveň se od něj učí pracovním postupům</a:t>
            </a:r>
          </a:p>
          <a:p>
            <a:pPr lvl="1"/>
            <a:r>
              <a:rPr lang="cs-CZ" smtClean="0"/>
              <a:t>Postupně </a:t>
            </a:r>
            <a:r>
              <a:rPr lang="cs-CZ" dirty="0" smtClean="0"/>
              <a:t>se stále větší měrou podílí na práci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Nutnost rozvoje a vzdělávání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Díky novým poznatkům a novým technologiím znalosti a dovednosti lidí rychle zastarávají</a:t>
            </a:r>
          </a:p>
          <a:p>
            <a:pPr lvl="0"/>
            <a:r>
              <a:rPr lang="cs-CZ" dirty="0" smtClean="0"/>
              <a:t>Proměnlivost lidských potřeb, proměnlivost trhu výrobků a služeb vyžaduje pružnost organizací a jejich pracovníků</a:t>
            </a:r>
          </a:p>
          <a:p>
            <a:pPr lvl="0"/>
            <a:r>
              <a:rPr lang="cs-CZ" dirty="0" smtClean="0"/>
              <a:t>Častěji se mění technika a technologie v organizacích</a:t>
            </a:r>
          </a:p>
          <a:p>
            <a:pPr lvl="0"/>
            <a:r>
              <a:rPr lang="cs-CZ" dirty="0" smtClean="0"/>
              <a:t>Častější organizační změny</a:t>
            </a:r>
          </a:p>
          <a:p>
            <a:pPr lvl="0"/>
            <a:r>
              <a:rPr lang="cs-CZ" dirty="0" smtClean="0"/>
              <a:t>Výraznější orientace na kvalitu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0573" y="851743"/>
            <a:ext cx="10753200" cy="4139998"/>
          </a:xfrm>
        </p:spPr>
        <p:txBody>
          <a:bodyPr/>
          <a:lstStyle/>
          <a:p>
            <a:pPr lvl="0"/>
            <a:r>
              <a:rPr lang="cs-CZ" dirty="0" smtClean="0"/>
              <a:t>Zvýšená proměnlivost prostředí, ve kterém se organizace nachází a musí na něj reagovat</a:t>
            </a:r>
          </a:p>
          <a:p>
            <a:pPr lvl="0"/>
            <a:r>
              <a:rPr lang="cs-CZ" dirty="0" smtClean="0"/>
              <a:t>Mění se organizace práce (rozšiřování práce, delegování, posilování pravomocí)</a:t>
            </a:r>
          </a:p>
          <a:p>
            <a:pPr lvl="0"/>
            <a:r>
              <a:rPr lang="cs-CZ" dirty="0" smtClean="0"/>
              <a:t>Rozvoj </a:t>
            </a:r>
            <a:r>
              <a:rPr lang="cs-CZ" dirty="0" err="1" smtClean="0"/>
              <a:t>ICTglobalizace</a:t>
            </a:r>
            <a:r>
              <a:rPr lang="cs-CZ" dirty="0" smtClean="0"/>
              <a:t> a internacionalizace</a:t>
            </a:r>
          </a:p>
          <a:p>
            <a:pPr lvl="0"/>
            <a:r>
              <a:rPr lang="cs-CZ" dirty="0" smtClean="0"/>
              <a:t>Snižování nákladů</a:t>
            </a:r>
          </a:p>
          <a:p>
            <a:pPr lvl="0"/>
            <a:r>
              <a:rPr lang="cs-CZ" dirty="0" smtClean="0"/>
              <a:t>Vzdělávání a rozvoj usnadňují stabilizaci a získávání pracovníků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Rozvoj lidských zdrojů – rozdělení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Personální</a:t>
            </a:r>
          </a:p>
          <a:p>
            <a:pPr lvl="1"/>
            <a:r>
              <a:rPr lang="cs-CZ" dirty="0" smtClean="0"/>
              <a:t>Formování pracovních schopností (zvyšování kvalifikace)</a:t>
            </a:r>
          </a:p>
          <a:p>
            <a:pPr lvl="1"/>
            <a:r>
              <a:rPr lang="cs-CZ" dirty="0" smtClean="0"/>
              <a:t>Získávání pracovních zkušeností</a:t>
            </a:r>
          </a:p>
          <a:p>
            <a:pPr lvl="1"/>
            <a:r>
              <a:rPr lang="cs-CZ" dirty="0" smtClean="0"/>
              <a:t>Ovlivňuje znalostní potenciál </a:t>
            </a:r>
            <a:r>
              <a:rPr lang="cs-CZ" dirty="0" err="1" smtClean="0"/>
              <a:t>org</a:t>
            </a:r>
            <a:r>
              <a:rPr lang="cs-CZ" dirty="0" smtClean="0"/>
              <a:t>., motivaci a spokojenost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endParaRPr lang="cs-CZ" dirty="0" smtClean="0"/>
          </a:p>
          <a:p>
            <a:pPr lvl="0"/>
            <a:r>
              <a:rPr lang="cs-CZ" dirty="0" smtClean="0"/>
              <a:t>Sociální </a:t>
            </a:r>
          </a:p>
          <a:p>
            <a:pPr lvl="1"/>
            <a:r>
              <a:rPr lang="cs-CZ" dirty="0" smtClean="0"/>
              <a:t>Rozvoj sociálních vztahů uvnitř </a:t>
            </a:r>
            <a:r>
              <a:rPr lang="cs-CZ" dirty="0" err="1" smtClean="0"/>
              <a:t>org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Péče o zaměstnance, pracovní podmínky, vztahy, BOZP, služby poskytované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cům</a:t>
            </a:r>
            <a:endParaRPr lang="cs-CZ" dirty="0" smtClean="0"/>
          </a:p>
          <a:p>
            <a:pPr lvl="1"/>
            <a:r>
              <a:rPr lang="cs-CZ" dirty="0" smtClean="0"/>
              <a:t>Souvisí s kulturou organizace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 osobního rozvoje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Provádějí jednotlivce společně s vedením, podporou a pomocí manažerů</a:t>
            </a:r>
          </a:p>
          <a:p>
            <a:pPr lvl="0"/>
            <a:r>
              <a:rPr lang="cs-CZ" dirty="0" smtClean="0"/>
              <a:t>Lidé na sebe berou zodpovědnost za formulování a realizaci plánu za podpory organizace a jejich manažerů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349297"/>
            <a:ext cx="12192000" cy="441535"/>
          </a:xfrm>
        </p:spPr>
        <p:txBody>
          <a:bodyPr/>
          <a:lstStyle/>
          <a:p>
            <a:r>
              <a:rPr lang="cs-CZ" dirty="0" smtClean="0"/>
              <a:t>Fáze přípravy a realizace plánu osobního rozvoje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8355" t="37322" r="20366" b="17909"/>
          <a:stretch>
            <a:fillRect/>
          </a:stretch>
        </p:blipFill>
        <p:spPr bwMode="auto">
          <a:xfrm>
            <a:off x="1853514" y="853218"/>
            <a:ext cx="8550875" cy="5213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přípravy a realizace plánu osobního rozvoje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2323070"/>
            <a:ext cx="10753200" cy="3508930"/>
          </a:xfrm>
        </p:spPr>
        <p:txBody>
          <a:bodyPr/>
          <a:lstStyle/>
          <a:p>
            <a:pPr marL="586350" lvl="0" indent="-514350">
              <a:buFont typeface="+mj-lt"/>
              <a:buAutoNum type="arabicPeriod"/>
            </a:pPr>
            <a:r>
              <a:rPr lang="cs-CZ" dirty="0" smtClean="0"/>
              <a:t>Analyzovat současný stav a potřeby rozvoje</a:t>
            </a:r>
          </a:p>
          <a:p>
            <a:pPr lvl="1"/>
            <a:r>
              <a:rPr lang="cs-CZ" dirty="0" smtClean="0"/>
              <a:t>V rámci procesu řízení pracovního výkonu</a:t>
            </a:r>
          </a:p>
          <a:p>
            <a:pPr marL="586350" lvl="0" indent="-514350">
              <a:buFont typeface="+mj-lt"/>
              <a:buAutoNum type="arabicPeriod"/>
            </a:pPr>
            <a:r>
              <a:rPr lang="cs-CZ" dirty="0" smtClean="0"/>
              <a:t>Stanovit cíle</a:t>
            </a:r>
          </a:p>
          <a:p>
            <a:pPr lvl="1"/>
            <a:r>
              <a:rPr lang="cs-CZ" dirty="0" smtClean="0"/>
              <a:t>Získání dovedností, rozšíření znalostí, rozvoj schopností, přechod nebo vzestup v </a:t>
            </a:r>
            <a:r>
              <a:rPr lang="cs-CZ" dirty="0" err="1" smtClean="0"/>
              <a:t>org</a:t>
            </a:r>
            <a:r>
              <a:rPr lang="cs-CZ" dirty="0" smtClean="0"/>
              <a:t>., příprava na budoucí změny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766119"/>
            <a:ext cx="10753200" cy="5065881"/>
          </a:xfrm>
        </p:spPr>
        <p:txBody>
          <a:bodyPr/>
          <a:lstStyle/>
          <a:p>
            <a:pPr lvl="0"/>
            <a:r>
              <a:rPr lang="cs-CZ" dirty="0" smtClean="0"/>
              <a:t>Připravit plán činností</a:t>
            </a:r>
          </a:p>
          <a:p>
            <a:pPr lvl="1"/>
            <a:r>
              <a:rPr lang="cs-CZ" dirty="0" smtClean="0"/>
              <a:t>Body říkající co a jak je třeba udělat včetně očekávaných výsledků</a:t>
            </a:r>
          </a:p>
          <a:p>
            <a:pPr lvl="1"/>
            <a:r>
              <a:rPr lang="cs-CZ" dirty="0" smtClean="0"/>
              <a:t>Rozvojové aktivity, odpovědnost za rozvoj, časový harmonogram</a:t>
            </a:r>
          </a:p>
          <a:p>
            <a:pPr lvl="1"/>
            <a:r>
              <a:rPr lang="cs-CZ" dirty="0" smtClean="0"/>
              <a:t>Např.: pozorování práce jiných lidí, práce na projektu, využívání e-</a:t>
            </a:r>
            <a:r>
              <a:rPr lang="cs-CZ" dirty="0" err="1" smtClean="0"/>
              <a:t>learningů</a:t>
            </a:r>
            <a:r>
              <a:rPr lang="cs-CZ" dirty="0" smtClean="0"/>
              <a:t>, studijních materiálů, </a:t>
            </a:r>
            <a:r>
              <a:rPr lang="cs-CZ" dirty="0" err="1" smtClean="0"/>
              <a:t>mentoring</a:t>
            </a:r>
            <a:r>
              <a:rPr lang="cs-CZ" dirty="0" smtClean="0"/>
              <a:t>, koučink</a:t>
            </a:r>
          </a:p>
          <a:p>
            <a:pPr lvl="1"/>
            <a:r>
              <a:rPr lang="cs-CZ" dirty="0" smtClean="0"/>
              <a:t>Ale i formální vzdělávání/výcvik</a:t>
            </a:r>
          </a:p>
          <a:p>
            <a:pPr lvl="0"/>
            <a:r>
              <a:rPr lang="cs-CZ" dirty="0" smtClean="0"/>
              <a:t>Realizovat </a:t>
            </a:r>
          </a:p>
          <a:p>
            <a:pPr lvl="1"/>
            <a:r>
              <a:rPr lang="cs-CZ" dirty="0" smtClean="0"/>
              <a:t>Realizovat plánované kroky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124</TotalTime>
  <Words>795</Words>
  <Application>Microsoft Office PowerPoint</Application>
  <PresentationFormat>Vlastní</PresentationFormat>
  <Paragraphs>183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prezentace-edu-cz</vt:lpstr>
      <vt:lpstr> Rozvoj a vzdělávání zaměstnance.</vt:lpstr>
      <vt:lpstr>Rozvoj lidských zdrojů </vt:lpstr>
      <vt:lpstr>Nutnost rozvoje a vzdělávání </vt:lpstr>
      <vt:lpstr>Snímek 4</vt:lpstr>
      <vt:lpstr>Rozvoj lidských zdrojů – rozdělení </vt:lpstr>
      <vt:lpstr>Plánování osobního rozvoje </vt:lpstr>
      <vt:lpstr>Fáze přípravy a realizace plánu osobního rozvoje</vt:lpstr>
      <vt:lpstr>Fáze přípravy a realizace plánu osobního rozvoje </vt:lpstr>
      <vt:lpstr>Snímek 9</vt:lpstr>
      <vt:lpstr>Pojmy k nastudování </vt:lpstr>
      <vt:lpstr>Účinek rozvoje</vt:lpstr>
      <vt:lpstr>Vzdělávání jako investice </vt:lpstr>
      <vt:lpstr>Argumenty ve prospěch investic do vzdělání</vt:lpstr>
      <vt:lpstr>Snímek 14</vt:lpstr>
      <vt:lpstr>Vzdělávací metody</vt:lpstr>
      <vt:lpstr>Rozdělení metod</vt:lpstr>
      <vt:lpstr>Neformální (na pracovišti, on the job training) </vt:lpstr>
      <vt:lpstr>Neformální (na pracovišti, on the job training)</vt:lpstr>
      <vt:lpstr>Tři základní formy vzdělávání na pracovišti </vt:lpstr>
      <vt:lpstr>Formální (mimo pracoviště, off the job training) </vt:lpstr>
      <vt:lpstr>Adaptace zaměstnance</vt:lpstr>
      <vt:lpstr>Po zaškolení zaměstnance</vt:lpstr>
      <vt:lpstr>Snímek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19</cp:revision>
  <cp:lastPrinted>1601-01-01T00:00:00Z</cp:lastPrinted>
  <dcterms:created xsi:type="dcterms:W3CDTF">2019-06-11T20:19:30Z</dcterms:created>
  <dcterms:modified xsi:type="dcterms:W3CDTF">2020-02-10T19:58:32Z</dcterms:modified>
</cp:coreProperties>
</file>