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26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</a:t>
            </a:r>
            <a:r>
              <a:rPr lang="cs-CZ" dirty="0" smtClean="0"/>
              <a:t>k pracovnímu výkonu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Faktory určené k motivování druhých</a:t>
            </a:r>
          </a:p>
          <a:p>
            <a:pPr lvl="1"/>
            <a:r>
              <a:rPr lang="cs-CZ" dirty="0" smtClean="0"/>
              <a:t>Odměny – zvýšení platu, pochvala, povýšení</a:t>
            </a:r>
          </a:p>
          <a:p>
            <a:pPr lvl="1"/>
            <a:r>
              <a:rPr lang="cs-CZ" dirty="0" smtClean="0"/>
              <a:t>Tresty – disciplinární řízení, snížení platu, kritika</a:t>
            </a:r>
          </a:p>
          <a:p>
            <a:pPr lvl="0"/>
            <a:r>
              <a:rPr lang="cs-CZ" dirty="0" smtClean="0"/>
              <a:t>Stimulace – působení na psychiku z vnějšku, prostřednictvím aktivního jednání jiného člověka</a:t>
            </a:r>
          </a:p>
          <a:p>
            <a:pPr lvl="1"/>
            <a:r>
              <a:rPr lang="cs-CZ" dirty="0" smtClean="0"/>
              <a:t>Vědomé a záměrné ovlivňování činnosti druhého člověka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motivace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Přístupy k motivaci jsou založeny na teoriích motivace</a:t>
            </a:r>
          </a:p>
          <a:p>
            <a:pPr lvl="0"/>
            <a:r>
              <a:rPr lang="cs-CZ" dirty="0" smtClean="0"/>
              <a:t>Nejvlivnější teorie jsou:</a:t>
            </a:r>
          </a:p>
          <a:p>
            <a:pPr lvl="1"/>
            <a:r>
              <a:rPr lang="cs-CZ" dirty="0" smtClean="0"/>
              <a:t>Teorie instrumentalisty</a:t>
            </a:r>
          </a:p>
          <a:p>
            <a:pPr lvl="1"/>
            <a:r>
              <a:rPr lang="cs-CZ" dirty="0" smtClean="0"/>
              <a:t>Teorie zaměřené na obsah</a:t>
            </a:r>
          </a:p>
          <a:p>
            <a:pPr lvl="1"/>
            <a:r>
              <a:rPr lang="cs-CZ" dirty="0" smtClean="0"/>
              <a:t>Teorie zaměřené na proces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instrumentalisty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Jedině odměny a tresty zabezpečí chování lidí žádoucím způsobem</a:t>
            </a:r>
          </a:p>
          <a:p>
            <a:pPr lvl="0"/>
            <a:r>
              <a:rPr lang="cs-CZ" dirty="0" smtClean="0"/>
              <a:t>Taylorismus – lidé budou motivováni k práci, pokud odměny a tresty budou přímo provázány s jejich výkonem</a:t>
            </a:r>
          </a:p>
          <a:p>
            <a:pPr lvl="1"/>
            <a:r>
              <a:rPr lang="cs-CZ" dirty="0" smtClean="0"/>
              <a:t>Motivování pomocí stimulů – zřídka efektivní </a:t>
            </a:r>
            <a:r>
              <a:rPr lang="cs-CZ" dirty="0" err="1" smtClean="0"/>
              <a:t>motivátor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zaměřené na obsah motivace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Účelem motivace je uspokojování potřeb =&gt; identifikace hlavní potřeby, která ovlivňuje chování</a:t>
            </a:r>
          </a:p>
          <a:p>
            <a:pPr lvl="0"/>
            <a:r>
              <a:rPr lang="cs-CZ" dirty="0" err="1" smtClean="0"/>
              <a:t>Maslowova</a:t>
            </a:r>
            <a:r>
              <a:rPr lang="cs-CZ" dirty="0" smtClean="0"/>
              <a:t> teorie potřeb – hierarchie 5 potřeb, kdy potřeby vyšší úrovně se objeví až po uspokojení potřeb nižší úrovně</a:t>
            </a:r>
          </a:p>
          <a:p>
            <a:pPr lvl="1"/>
            <a:r>
              <a:rPr lang="cs-CZ" dirty="0" smtClean="0"/>
              <a:t>Nemá praktický význam – orientuje pozornost na různé potřeby, které motivují, a na to, že když je potřeba uspokojena již není </a:t>
            </a:r>
            <a:r>
              <a:rPr lang="cs-CZ" dirty="0" err="1" smtClean="0"/>
              <a:t>motivátorem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zaměřené na proces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9580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Zaměřené na psychologické procesy ovlivňující motivaci a související s očekáváním</a:t>
            </a:r>
          </a:p>
          <a:p>
            <a:pPr lvl="0"/>
            <a:r>
              <a:rPr lang="cs-CZ" dirty="0" err="1" smtClean="0"/>
              <a:t>Adamsova</a:t>
            </a:r>
            <a:r>
              <a:rPr lang="cs-CZ" dirty="0" smtClean="0"/>
              <a:t> teorie spravedlnosti – lidé jsou motivovanější, když se s nimi zachází slušně a spravedlivě</a:t>
            </a:r>
          </a:p>
          <a:p>
            <a:pPr lvl="1"/>
            <a:r>
              <a:rPr lang="cs-CZ" dirty="0" smtClean="0"/>
              <a:t>Potřeba vytvořit spravedlivé odměňování a spravedlivé postupy v oblasti zaměstnávání</a:t>
            </a:r>
          </a:p>
          <a:p>
            <a:pPr lvl="0"/>
            <a:r>
              <a:rPr lang="cs-CZ" dirty="0" smtClean="0"/>
              <a:t>Teorie cílů </a:t>
            </a:r>
            <a:r>
              <a:rPr lang="cs-CZ" dirty="0" err="1" smtClean="0"/>
              <a:t>Lathama</a:t>
            </a:r>
            <a:r>
              <a:rPr lang="cs-CZ" dirty="0" smtClean="0"/>
              <a:t> a </a:t>
            </a:r>
            <a:r>
              <a:rPr lang="cs-CZ" dirty="0" err="1" smtClean="0"/>
              <a:t>Locka</a:t>
            </a:r>
            <a:r>
              <a:rPr lang="cs-CZ" dirty="0" smtClean="0"/>
              <a:t> – motivace a výkon se zlepší, jestliže lidé mají náročné, ale přijatelné cíle a dostává se jim zpětné vazby</a:t>
            </a:r>
          </a:p>
          <a:p>
            <a:pPr lvl="1"/>
            <a:r>
              <a:rPr lang="cs-CZ" dirty="0" smtClean="0"/>
              <a:t>Poskytuje argumenty pro procesy řízení pracovního výkonu, stanovení cílů a zpětnou vazbu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Spokojenost s prací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69427" y="1469580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Požadavky na spokojenost s prací:</a:t>
            </a:r>
          </a:p>
          <a:p>
            <a:pPr lvl="1"/>
            <a:r>
              <a:rPr lang="cs-CZ" dirty="0" smtClean="0"/>
              <a:t>Vyšší plat</a:t>
            </a:r>
          </a:p>
          <a:p>
            <a:pPr lvl="1"/>
            <a:r>
              <a:rPr lang="cs-CZ" dirty="0" smtClean="0"/>
              <a:t>Spravedlivý systém odměňování</a:t>
            </a:r>
          </a:p>
          <a:p>
            <a:pPr lvl="1"/>
            <a:r>
              <a:rPr lang="cs-CZ" dirty="0" smtClean="0"/>
              <a:t>Reálné příležitosti k povýšení</a:t>
            </a:r>
          </a:p>
          <a:p>
            <a:pPr lvl="1"/>
            <a:r>
              <a:rPr lang="cs-CZ" dirty="0" smtClean="0"/>
              <a:t>Ohleduplné a participativní řízení</a:t>
            </a:r>
          </a:p>
          <a:p>
            <a:pPr lvl="1"/>
            <a:r>
              <a:rPr lang="cs-CZ" dirty="0" smtClean="0"/>
              <a:t>Dostatečný stupeň sociální interakce při práci</a:t>
            </a:r>
          </a:p>
          <a:p>
            <a:pPr lvl="1"/>
            <a:r>
              <a:rPr lang="cs-CZ" dirty="0" smtClean="0"/>
              <a:t>Zajímavé a rozmanité úkoly</a:t>
            </a:r>
          </a:p>
          <a:p>
            <a:pPr lvl="1"/>
            <a:r>
              <a:rPr lang="cs-CZ" dirty="0" smtClean="0"/>
              <a:t>Vysoký stupeň autonomie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Vlastní potřeby a očekávání</a:t>
            </a:r>
          </a:p>
          <a:p>
            <a:r>
              <a:rPr lang="cs-CZ" dirty="0" smtClean="0"/>
              <a:t>Prostředí ve kterém pracují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spokojenost s prací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pozitivní a příznivé postoje k práci</a:t>
            </a:r>
          </a:p>
          <a:p>
            <a:pPr>
              <a:buNone/>
            </a:pPr>
            <a:r>
              <a:rPr lang="cs-CZ" dirty="0" smtClean="0"/>
              <a:t>= morálka skupinová – pocit, že jsme akceptováni skupinou pracovníků a že do ní patříme prostřednictvím oddanosti společným cílům</a:t>
            </a:r>
          </a:p>
          <a:p>
            <a:pPr>
              <a:buNone/>
            </a:pPr>
            <a:r>
              <a:rPr lang="cs-CZ" dirty="0" smtClean="0"/>
              <a:t>= morálka individuální – pocity pracovníka týkající se jeho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faktory ovlivňující spokojenost s prací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0573" y="2062705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Příležitost ke kariéře</a:t>
            </a:r>
          </a:p>
          <a:p>
            <a:pPr lvl="0"/>
            <a:r>
              <a:rPr lang="cs-CZ" dirty="0" smtClean="0"/>
              <a:t>Možnost ovlivňovat svou práci</a:t>
            </a:r>
          </a:p>
          <a:p>
            <a:pPr lvl="0"/>
            <a:r>
              <a:rPr lang="cs-CZ" dirty="0" smtClean="0"/>
              <a:t>Týmová práce</a:t>
            </a:r>
          </a:p>
          <a:p>
            <a:pPr lvl="0"/>
            <a:r>
              <a:rPr lang="cs-CZ" dirty="0" smtClean="0"/>
              <a:t>Podnětnost a náročnost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Zkoumání spokojenosti s prací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Strukturované dotazníky </a:t>
            </a:r>
          </a:p>
          <a:p>
            <a:pPr lvl="1"/>
            <a:r>
              <a:rPr lang="cs-CZ" dirty="0" smtClean="0"/>
              <a:t>Příklad dotazníku (Armstrong, 2007)</a:t>
            </a:r>
          </a:p>
          <a:p>
            <a:pPr lvl="0"/>
            <a:r>
              <a:rPr lang="cs-CZ" dirty="0" smtClean="0"/>
              <a:t>Použití rozhovorů</a:t>
            </a:r>
          </a:p>
          <a:p>
            <a:pPr lvl="0"/>
            <a:r>
              <a:rPr lang="cs-CZ" dirty="0" smtClean="0"/>
              <a:t>Kombinace dotazníků a rozhovoru</a:t>
            </a:r>
          </a:p>
          <a:p>
            <a:pPr lvl="0"/>
            <a:r>
              <a:rPr lang="cs-CZ" dirty="0" smtClean="0"/>
              <a:t>Využití diskusních skupin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</a:t>
            </a:r>
            <a:r>
              <a:rPr lang="cs-CZ" dirty="0" smtClean="0"/>
              <a:t>k pracovnímu výkonu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286" y="1321300"/>
            <a:ext cx="10753200" cy="4139998"/>
          </a:xfrm>
        </p:spPr>
        <p:txBody>
          <a:bodyPr/>
          <a:lstStyle/>
          <a:p>
            <a:r>
              <a:rPr lang="cs-CZ" dirty="0" smtClean="0"/>
              <a:t>Co by měli organizace dělat pro to, aby dosáhli trvale vysoké úrovně výkonu lidí?</a:t>
            </a:r>
          </a:p>
          <a:p>
            <a:r>
              <a:rPr lang="cs-CZ" dirty="0" smtClean="0"/>
              <a:t>Jaké jsou nejvhodnější způsoby motivování lidí pomocí nástrojů, jako jsou různé stimuly, odměny, vedení lidí, práce, podmínky v organizaci.</a:t>
            </a:r>
          </a:p>
          <a:p>
            <a:r>
              <a:rPr lang="cs-CZ" dirty="0" smtClean="0"/>
              <a:t>Cíl: Vytvořit a rozvíjet motivační procesy a pracovní prostředí napomáhající tomu, aby jednotliví pracovníci dosahovali výsledků odpovídajících očekávání managementu.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Motiv = důvod pro to, abychom něco udělali</a:t>
            </a:r>
          </a:p>
          <a:p>
            <a:pPr lvl="0"/>
            <a:r>
              <a:rPr lang="cs-CZ" dirty="0" smtClean="0"/>
              <a:t>Motivace = faktory, které ovlivňují lidi, aby se určitým způsobem chovali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složky motivace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Směr – co se nějaká osoba pokouší udělat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Úsilí – s jakou pílí se o to pokouší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Vytrvalost – jak dlouho se o to pokouší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69427" y="308045"/>
            <a:ext cx="10753200" cy="4139998"/>
          </a:xfrm>
        </p:spPr>
        <p:txBody>
          <a:bodyPr/>
          <a:lstStyle/>
          <a:p>
            <a:r>
              <a:rPr lang="cs-CZ" dirty="0" smtClean="0"/>
              <a:t>Motivování jiných lidí je uvádění těchto lidí do pohybu ve směru, kterým chcete, aby se ubírali za účelem dosažení nějakého výsledku.</a:t>
            </a:r>
          </a:p>
          <a:p>
            <a:r>
              <a:rPr lang="cs-CZ" dirty="0" smtClean="0"/>
              <a:t>Motivování sebe sama se týká nezávislého stanovování směru a podnikání kroků, které zajistí, abyste se dostali tam, kam chcete.</a:t>
            </a:r>
          </a:p>
          <a:p>
            <a:r>
              <a:rPr lang="cs-CZ" dirty="0" smtClean="0"/>
              <a:t>Motivování = cílově orientované chování</a:t>
            </a:r>
          </a:p>
          <a:p>
            <a:r>
              <a:rPr lang="cs-CZ" dirty="0" smtClean="0"/>
              <a:t>Lidé jsou motivováni, když očekávají, že určité kroky pravděpodobně povedou k dosažení nějakého cíle a ceněné či hodnotné odměny (takové která uspokojuje jejich potřeby).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procesu motivace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Motivace je iniciována vědomým nebo mimovolným zjištěním neuspokojených potřeb</a:t>
            </a:r>
          </a:p>
          <a:p>
            <a:pPr lvl="0"/>
            <a:r>
              <a:rPr lang="cs-CZ" dirty="0" smtClean="0"/>
              <a:t>Potřeby vytvářejí přání něco získat</a:t>
            </a:r>
          </a:p>
          <a:p>
            <a:pPr lvl="0"/>
            <a:r>
              <a:rPr lang="cs-CZ" dirty="0" smtClean="0"/>
              <a:t>Pro uspokojení potřeby a přání jsou stanoveny cíle</a:t>
            </a:r>
          </a:p>
          <a:p>
            <a:pPr lvl="0"/>
            <a:r>
              <a:rPr lang="cs-CZ" dirty="0" smtClean="0"/>
              <a:t>Volí se cesty vedoucí k dosažení cílů</a:t>
            </a:r>
          </a:p>
          <a:p>
            <a:r>
              <a:rPr lang="cs-CZ" dirty="0" smtClean="0"/>
              <a:t>Uspokojení potřeby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motivace založený na uspokojování potřeb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1040" t="42694" r="21708" b="31639"/>
          <a:stretch>
            <a:fillRect/>
          </a:stretch>
        </p:blipFill>
        <p:spPr bwMode="auto">
          <a:xfrm>
            <a:off x="1285103" y="1851510"/>
            <a:ext cx="10914176" cy="422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motivace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Vnitřní</a:t>
            </a:r>
          </a:p>
          <a:p>
            <a:pPr lvl="0"/>
            <a:r>
              <a:rPr lang="cs-CZ" dirty="0" smtClean="0"/>
              <a:t>Vnější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motivace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Faktory, které si lidé vytvářejí sami</a:t>
            </a:r>
          </a:p>
          <a:p>
            <a:pPr lvl="1"/>
            <a:r>
              <a:rPr lang="cs-CZ" dirty="0" smtClean="0"/>
              <a:t>Odpovědnost (pocit, že práce je důležitá)</a:t>
            </a:r>
          </a:p>
          <a:p>
            <a:pPr lvl="1"/>
            <a:r>
              <a:rPr lang="cs-CZ" dirty="0" smtClean="0"/>
              <a:t>Autonomie (volnost konat)</a:t>
            </a:r>
          </a:p>
          <a:p>
            <a:pPr lvl="1"/>
            <a:r>
              <a:rPr lang="cs-CZ" dirty="0" smtClean="0"/>
              <a:t>Příležitost využívat a rozvíjet své dovednosti a schopnosti</a:t>
            </a:r>
          </a:p>
          <a:p>
            <a:pPr lvl="1"/>
            <a:r>
              <a:rPr lang="cs-CZ" dirty="0" smtClean="0"/>
              <a:t>Zajímavá a podnětná práce</a:t>
            </a:r>
          </a:p>
          <a:p>
            <a:pPr lvl="1"/>
            <a:r>
              <a:rPr lang="cs-CZ" dirty="0" smtClean="0"/>
              <a:t>Příležitost k postupu v hierarchii pracovních funkcí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109</TotalTime>
  <Words>525</Words>
  <Application>Microsoft Office PowerPoint</Application>
  <PresentationFormat>Vlastní</PresentationFormat>
  <Paragraphs>123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prezentace-edu-cz</vt:lpstr>
      <vt:lpstr>Motivace k pracovnímu výkonu</vt:lpstr>
      <vt:lpstr>Motivace k pracovnímu výkonu </vt:lpstr>
      <vt:lpstr>Proces motivace</vt:lpstr>
      <vt:lpstr>Tři složky motivace</vt:lpstr>
      <vt:lpstr>Snímek 5</vt:lpstr>
      <vt:lpstr>Model procesu motivace </vt:lpstr>
      <vt:lpstr>Proces motivace založený na uspokojování potřeb</vt:lpstr>
      <vt:lpstr>Typy motivace </vt:lpstr>
      <vt:lpstr>Vnitřní motivace </vt:lpstr>
      <vt:lpstr>Vnější motivace</vt:lpstr>
      <vt:lpstr>Teorie motivace </vt:lpstr>
      <vt:lpstr>Teorie instrumentalisty</vt:lpstr>
      <vt:lpstr>Teorie zaměřené na obsah motivace </vt:lpstr>
      <vt:lpstr>Teorie zaměřené na proces </vt:lpstr>
      <vt:lpstr>Spokojenost s prací </vt:lpstr>
      <vt:lpstr>Termín spokojenost s prací</vt:lpstr>
      <vt:lpstr>Hlavní faktory ovlivňující spokojenost s prací</vt:lpstr>
      <vt:lpstr>Zkoumání spokojenosti s prací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18</cp:revision>
  <cp:lastPrinted>1601-01-01T00:00:00Z</cp:lastPrinted>
  <dcterms:created xsi:type="dcterms:W3CDTF">2019-06-11T20:19:30Z</dcterms:created>
  <dcterms:modified xsi:type="dcterms:W3CDTF">2020-02-10T20:10:50Z</dcterms:modified>
</cp:coreProperties>
</file>