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39" d="100"/>
          <a:sy n="39" d="100"/>
        </p:scale>
        <p:origin x="-126" y="-4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r>
              <a:rPr lang="cs-CZ" dirty="0" smtClean="0"/>
              <a:t>zaměstnanců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96560" y="852016"/>
          <a:ext cx="11547006" cy="378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0208"/>
                <a:gridCol w="1581664"/>
                <a:gridCol w="1902941"/>
                <a:gridCol w="1902941"/>
                <a:gridCol w="2001794"/>
                <a:gridCol w="158745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Kritéria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5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4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3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2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1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iniciativa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spolehlivost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výkonnost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: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Celkem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95416"/>
            <a:ext cx="10753200" cy="5436584"/>
          </a:xfrm>
        </p:spPr>
        <p:txBody>
          <a:bodyPr/>
          <a:lstStyle/>
          <a:p>
            <a:pPr lvl="1"/>
            <a:r>
              <a:rPr lang="cs-CZ" sz="2800" dirty="0" smtClean="0"/>
              <a:t>Hodnotící dotazník</a:t>
            </a:r>
          </a:p>
          <a:p>
            <a:pPr lvl="1"/>
            <a:r>
              <a:rPr lang="cs-CZ" sz="2800" dirty="0" smtClean="0"/>
              <a:t>Metoda BARS</a:t>
            </a:r>
          </a:p>
          <a:p>
            <a:pPr lvl="2"/>
            <a:r>
              <a:rPr lang="cs-CZ" sz="2400" dirty="0" smtClean="0"/>
              <a:t>Hodnotící stupnice včetně slovní charakteristiky pracovního jednání odpovídající danému stupni (vynikající až po nepřijatelné</a:t>
            </a:r>
            <a:r>
              <a:rPr lang="cs-CZ" sz="2800" dirty="0" smtClean="0"/>
              <a:t>)</a:t>
            </a:r>
          </a:p>
          <a:p>
            <a:pPr lvl="1"/>
            <a:r>
              <a:rPr lang="cs-CZ" sz="2800" dirty="0" smtClean="0"/>
              <a:t>Metoda kritických případů</a:t>
            </a:r>
          </a:p>
          <a:p>
            <a:pPr lvl="2"/>
            <a:r>
              <a:rPr lang="cs-CZ" sz="2400" dirty="0" smtClean="0"/>
              <a:t>Zaznamenávání kritických událostí, které se pracovníkovi staly při plnění pracovních úkolů v určitém období</a:t>
            </a:r>
          </a:p>
          <a:p>
            <a:pPr lvl="2"/>
            <a:r>
              <a:rPr lang="cs-CZ" sz="2400" dirty="0" smtClean="0"/>
              <a:t>Vysoce efektivní nebo vysoce neefektivní jednání</a:t>
            </a:r>
          </a:p>
          <a:p>
            <a:pPr lvl="1"/>
            <a:r>
              <a:rPr lang="cs-CZ" sz="2800" dirty="0" smtClean="0"/>
              <a:t>Hodnotitelské zprávy</a:t>
            </a:r>
          </a:p>
          <a:p>
            <a:pPr lvl="2"/>
            <a:r>
              <a:rPr lang="cs-CZ" sz="2400" dirty="0" smtClean="0"/>
              <a:t>Hodnotitel píše zprávy o přednostech, slabinách a potenciálů pracovníků včetně návrhů na zlepšení a to za určité období</a:t>
            </a:r>
          </a:p>
          <a:p>
            <a:pPr lvl="1"/>
            <a:r>
              <a:rPr lang="cs-CZ" sz="2800" dirty="0" smtClean="0"/>
              <a:t>Srovnávání zaměstnanců</a:t>
            </a:r>
          </a:p>
          <a:p>
            <a:pPr lvl="2"/>
            <a:r>
              <a:rPr lang="cs-CZ" sz="2400" dirty="0" smtClean="0"/>
              <a:t>Srovnávání s výkony ostatních kolegů ve skupině</a:t>
            </a:r>
          </a:p>
          <a:p>
            <a:pPr lvl="2"/>
            <a:r>
              <a:rPr lang="cs-CZ" sz="2400" dirty="0" smtClean="0"/>
              <a:t>Prosté pořadí, párové porovnání každého s každým, nucená distribuce dle normálního rozdělení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párového porovnání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94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023"/>
                <a:gridCol w="1792023"/>
                <a:gridCol w="1792023"/>
                <a:gridCol w="1792023"/>
                <a:gridCol w="1792023"/>
                <a:gridCol w="1792023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Pracovník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Součet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Pořadí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Nejlepší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Třetí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Nejhorší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Calibri"/>
                          <a:cs typeface="Times New Roman"/>
                        </a:rPr>
                        <a:t>Druhý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Orientované na budoucnost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Sebehodnocení </a:t>
            </a:r>
          </a:p>
          <a:p>
            <a:pPr lvl="2"/>
            <a:r>
              <a:rPr lang="cs-CZ" sz="1600" dirty="0" smtClean="0"/>
              <a:t>Zapojení pracovníka do procesu hodnocení</a:t>
            </a:r>
          </a:p>
          <a:p>
            <a:pPr lvl="2"/>
            <a:r>
              <a:rPr lang="cs-CZ" sz="1600" dirty="0" smtClean="0"/>
              <a:t>Mnohdy si stanoví náročnější cíle než by mu stanovil nadřízený</a:t>
            </a:r>
          </a:p>
          <a:p>
            <a:pPr lvl="2"/>
            <a:r>
              <a:rPr lang="cs-CZ" sz="1600" dirty="0" smtClean="0"/>
              <a:t>Předchází obranným reakcím při hodnotícím rozhovoru</a:t>
            </a:r>
          </a:p>
          <a:p>
            <a:pPr lvl="1"/>
            <a:r>
              <a:rPr lang="cs-CZ" dirty="0" smtClean="0"/>
              <a:t>Hodnotící střediska (AC)</a:t>
            </a:r>
          </a:p>
          <a:p>
            <a:pPr lvl="2"/>
            <a:r>
              <a:rPr lang="cs-CZ" sz="1600" dirty="0" smtClean="0"/>
              <a:t>Identifikace sociálních charakteristik a vlastností pracovníka (komunikativnost, prezentační schopnosti, koordinace činností, spolupráce, kreativita, odolnost vůči zátěži)</a:t>
            </a:r>
          </a:p>
          <a:p>
            <a:pPr lvl="2"/>
            <a:r>
              <a:rPr lang="cs-CZ" sz="1600" dirty="0" smtClean="0"/>
              <a:t>Používá se k výběru zaměstnanců, tréninku manažerských dovedností, rozvoji sociálních dovedností</a:t>
            </a:r>
          </a:p>
          <a:p>
            <a:pPr lvl="1"/>
            <a:r>
              <a:rPr lang="cs-CZ" dirty="0" smtClean="0"/>
              <a:t>360´ zpětná vazba (</a:t>
            </a:r>
            <a:r>
              <a:rPr lang="cs-CZ" dirty="0" err="1" smtClean="0"/>
              <a:t>vícezdrojové</a:t>
            </a:r>
            <a:r>
              <a:rPr lang="cs-CZ" dirty="0" smtClean="0"/>
              <a:t> hodnocení)</a:t>
            </a:r>
          </a:p>
          <a:p>
            <a:pPr lvl="2"/>
            <a:r>
              <a:rPr lang="cs-CZ" sz="1600" dirty="0" smtClean="0"/>
              <a:t>hodnotí: vedoucí pracovník na vyšších stupních, pracovníci ostatních útvarů, zákazníci, veřejnost, podřízení, spolupracovníci, přímý nadřízený</a:t>
            </a:r>
          </a:p>
          <a:p>
            <a:pPr lvl="1"/>
            <a:r>
              <a:rPr lang="cs-CZ" dirty="0" smtClean="0"/>
              <a:t>Koučink</a:t>
            </a:r>
          </a:p>
          <a:p>
            <a:pPr lvl="1"/>
            <a:r>
              <a:rPr lang="cs-CZ" dirty="0" err="1" smtClean="0"/>
              <a:t>Counselling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Hodnotící rozhovor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Nejdůležitější část systému hodnocení</a:t>
            </a:r>
          </a:p>
          <a:p>
            <a:pPr lvl="0"/>
            <a:r>
              <a:rPr lang="cs-CZ" dirty="0" smtClean="0"/>
              <a:t>Hodnocení za účasti zaměstnance</a:t>
            </a:r>
          </a:p>
          <a:p>
            <a:pPr lvl="0"/>
            <a:r>
              <a:rPr lang="cs-CZ" dirty="0" smtClean="0"/>
              <a:t>Vyžaduje dokonalou přípravu hodnotitele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95286" y="299871"/>
            <a:ext cx="10753200" cy="451576"/>
          </a:xfrm>
        </p:spPr>
        <p:txBody>
          <a:bodyPr/>
          <a:lstStyle/>
          <a:p>
            <a:r>
              <a:rPr lang="cs-CZ" dirty="0" smtClean="0"/>
              <a:t>Metodická příprava hodnotitele na hodnotící rozhovor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71719" y="1296586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Mít k dispozici informace a fakta za hodnocené období</a:t>
            </a:r>
          </a:p>
          <a:p>
            <a:pPr lvl="1"/>
            <a:r>
              <a:rPr lang="cs-CZ" dirty="0" smtClean="0"/>
              <a:t>Průběžné hodnocení pracovního výkonu</a:t>
            </a:r>
          </a:p>
          <a:p>
            <a:pPr lvl="0"/>
            <a:r>
              <a:rPr lang="cs-CZ" dirty="0" smtClean="0"/>
              <a:t>Aktivní spoluúčast hodnoceného a projev zjevné snahy hodnotitele o konstruktivní pomoc a nikoli pouze kritiku</a:t>
            </a:r>
          </a:p>
          <a:p>
            <a:pPr lvl="0"/>
            <a:r>
              <a:rPr lang="cs-CZ" dirty="0" smtClean="0"/>
              <a:t>Nezačínat rozhovor negativními skutečnostmi</a:t>
            </a:r>
          </a:p>
          <a:p>
            <a:pPr lvl="0"/>
            <a:r>
              <a:rPr lang="cs-CZ" dirty="0" smtClean="0"/>
              <a:t>Úsilí o dosažení společné dohody o formulaci dalších pracovních cílů a cílů osobního rozvoje</a:t>
            </a:r>
          </a:p>
          <a:p>
            <a:pPr lvl="0"/>
            <a:r>
              <a:rPr lang="cs-CZ" dirty="0" smtClean="0"/>
              <a:t>Nemít v hodnocení překvapení pro hodnoceného</a:t>
            </a:r>
          </a:p>
          <a:p>
            <a:pPr lvl="0"/>
            <a:r>
              <a:rPr lang="cs-CZ" dirty="0" smtClean="0"/>
              <a:t>Zapojit sebehodnocení hodnoceného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Chyby v hodnocení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5859" y="1247159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Chybně stanovená kritéria hodnocení, špatná metodika hodnocení, nedostatečná objektivita, nevhodný průběh, uspěchanost, formálnost</a:t>
            </a:r>
          </a:p>
          <a:p>
            <a:pPr lvl="0"/>
            <a:r>
              <a:rPr lang="cs-CZ" dirty="0" smtClean="0"/>
              <a:t>Chyby na straně hodnocených – obvykle pramení z nedostatečného zprostředkování smyslu a účelu hodnocení, z nedostatku v metodice</a:t>
            </a:r>
          </a:p>
          <a:p>
            <a:pPr lvl="0"/>
            <a:r>
              <a:rPr lang="cs-CZ" dirty="0" smtClean="0"/>
              <a:t>Chyby na straně hodnotitelů – nedodržení formálních i obsahových zásad a cílů hodnocení viz dále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1472000" cy="515676"/>
          </a:xfrm>
        </p:spPr>
        <p:txBody>
          <a:bodyPr/>
          <a:lstStyle/>
          <a:p>
            <a:r>
              <a:rPr lang="cs-CZ" dirty="0" smtClean="0"/>
              <a:t>Chybně zvolené měřítko stupnice hodnocení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Projevuje se přílišnou shovívavostí – chyba v mírnosti</a:t>
            </a:r>
          </a:p>
          <a:p>
            <a:pPr lvl="1"/>
            <a:r>
              <a:rPr lang="cs-CZ" dirty="0" smtClean="0"/>
              <a:t>Nejhorší výkon je považován za průměrný pracovní výkon</a:t>
            </a:r>
          </a:p>
          <a:p>
            <a:pPr lvl="0"/>
            <a:r>
              <a:rPr lang="cs-CZ" dirty="0" smtClean="0"/>
              <a:t>Nebo přílišná náročnost – neúměrná náročnost</a:t>
            </a:r>
          </a:p>
          <a:p>
            <a:pPr lvl="1"/>
            <a:r>
              <a:rPr lang="cs-CZ" dirty="0" smtClean="0"/>
              <a:t>Výkon nejlepších pracovníků = standardní</a:t>
            </a:r>
          </a:p>
          <a:p>
            <a:pPr lvl="0"/>
            <a:r>
              <a:rPr lang="cs-CZ" dirty="0" smtClean="0"/>
              <a:t>Obojí vede ke snížení motivačního účinku hodnocení na výkon pracovníka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Centralizační tendence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Zúžení hodnotící stupnice směrem k průměru</a:t>
            </a:r>
          </a:p>
          <a:p>
            <a:pPr lvl="0"/>
            <a:r>
              <a:rPr lang="cs-CZ" dirty="0" smtClean="0"/>
              <a:t>Tendence používat pouze průměrné, střední stupně hodnocení</a:t>
            </a:r>
          </a:p>
          <a:p>
            <a:pPr lvl="0"/>
            <a:r>
              <a:rPr lang="cs-CZ" dirty="0" smtClean="0"/>
              <a:t>Hodnotitel se zbavuje nutnosti zdůvodnit nedostatky</a:t>
            </a:r>
          </a:p>
          <a:p>
            <a:pPr lvl="0"/>
            <a:r>
              <a:rPr lang="cs-CZ" dirty="0" smtClean="0"/>
              <a:t>Snižuje motivační účinek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Předpojatost nebo zaujatost hodnotitele (efekt zakotvení)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88564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Bez ohledu na fakta o pracovním výkonu je pracovník předem zařazený</a:t>
            </a:r>
          </a:p>
          <a:p>
            <a:pPr lvl="0"/>
            <a:r>
              <a:rPr lang="cs-CZ" dirty="0" smtClean="0"/>
              <a:t>Důvody:</a:t>
            </a:r>
          </a:p>
          <a:p>
            <a:pPr lvl="1"/>
            <a:r>
              <a:rPr lang="cs-CZ" dirty="0" smtClean="0"/>
              <a:t>Postoje z minulosti</a:t>
            </a:r>
          </a:p>
          <a:p>
            <a:pPr lvl="1"/>
            <a:r>
              <a:rPr lang="cs-CZ" dirty="0" smtClean="0"/>
              <a:t>Konflikty z minulosti</a:t>
            </a:r>
          </a:p>
          <a:p>
            <a:pPr lvl="1"/>
            <a:r>
              <a:rPr lang="cs-CZ" dirty="0" smtClean="0"/>
              <a:t>Rasa, etnika, pohlaví – diskriminace!</a:t>
            </a:r>
          </a:p>
          <a:p>
            <a:pPr lvl="0"/>
            <a:r>
              <a:rPr lang="cs-CZ" dirty="0" smtClean="0"/>
              <a:t>Vyvolává pocit křivdy a nespravedlnosti a může vést k odchodu z </a:t>
            </a:r>
            <a:r>
              <a:rPr lang="cs-CZ" dirty="0" err="1" smtClean="0"/>
              <a:t>org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zaměstnanců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Má mimořádný význam pro řízení odměňování</a:t>
            </a:r>
          </a:p>
          <a:p>
            <a:pPr lvl="0"/>
            <a:r>
              <a:rPr lang="cs-CZ" dirty="0" smtClean="0"/>
              <a:t>Základ pro spravedlivé odměňování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Kumulativní chyba (zátěž z minulosti)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Jednoznačné přenášení pohledů na pracovníka z minulého období bez ohledu na pracovní výkon v posledním hodnoceném období</a:t>
            </a:r>
          </a:p>
          <a:p>
            <a:pPr lvl="0"/>
            <a:r>
              <a:rPr lang="cs-CZ" dirty="0" smtClean="0"/>
              <a:t>Pracovník má pocit, že jeho snaha a skutečný pracovní výkon není brán na zřetel</a:t>
            </a:r>
          </a:p>
          <a:p>
            <a:pPr lvl="0"/>
            <a:r>
              <a:rPr lang="cs-CZ" dirty="0" smtClean="0"/>
              <a:t>Doporučení=princip presumpce zlepšení – každému musí být umožněno zlepšit své hodnocení, pokud se neprokáže opak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Chyba měřítka vlastního pracovního výkonu hodnotitele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2150076"/>
            <a:ext cx="10753200" cy="3681924"/>
          </a:xfrm>
        </p:spPr>
        <p:txBody>
          <a:bodyPr/>
          <a:lstStyle/>
          <a:p>
            <a:pPr lvl="0"/>
            <a:r>
              <a:rPr lang="cs-CZ" dirty="0" smtClean="0"/>
              <a:t>Jediným kritériem hodnocení je pracovní výkon hodnotitele</a:t>
            </a:r>
          </a:p>
          <a:p>
            <a:pPr lvl="0"/>
            <a:r>
              <a:rPr lang="cs-CZ" dirty="0" smtClean="0"/>
              <a:t>Chybí objektivizovaná stupnice kritérií výkonu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Negativistická chyba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Nepoužívání pozitivního jazyka a nehledání pochvaly a uznání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Arogantní postoj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Jen hodnotitel má pravdu</a:t>
            </a:r>
          </a:p>
          <a:p>
            <a:pPr lvl="0"/>
            <a:r>
              <a:rPr lang="cs-CZ" dirty="0" smtClean="0"/>
              <a:t>Nepřipouští žádnou diskuzi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Chyba haló efektu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Spočívá v povýšení jednoho (často nepodstatného) pozitivního nebo negativního znaku pracovního jednání nad ostatní a jeho přenesení na celé pracovní jednání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Chyba favoritu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Úmyslné chyby proti etice a smyslu hodnocení</a:t>
            </a:r>
          </a:p>
          <a:p>
            <a:pPr lvl="0"/>
            <a:r>
              <a:rPr lang="cs-CZ" dirty="0" smtClean="0"/>
              <a:t>=zneužití hodnocení</a:t>
            </a:r>
          </a:p>
          <a:p>
            <a:pPr lvl="0"/>
            <a:r>
              <a:rPr lang="cs-CZ" dirty="0" smtClean="0"/>
              <a:t>Např.: protěžování oblíbenců, přátel a známých</a:t>
            </a:r>
          </a:p>
          <a:p>
            <a:pPr lvl="1"/>
            <a:r>
              <a:rPr lang="cs-CZ" dirty="0" smtClean="0"/>
              <a:t>Poškozování příslušníků určitých sociálních skupin, národností, rasy a pohlaví</a:t>
            </a:r>
          </a:p>
          <a:p>
            <a:pPr lvl="0"/>
            <a:r>
              <a:rPr lang="cs-CZ" dirty="0" smtClean="0"/>
              <a:t>Proti těmto jevům je nutné bojovat</a:t>
            </a:r>
          </a:p>
          <a:p>
            <a:pPr lvl="0"/>
            <a:r>
              <a:rPr lang="cs-CZ" dirty="0" smtClean="0"/>
              <a:t>Přetrvávání velmi negativně ovlivňuje mezilidské vztahy v </a:t>
            </a:r>
            <a:r>
              <a:rPr lang="cs-CZ" dirty="0" err="1" smtClean="0"/>
              <a:t>org</a:t>
            </a:r>
            <a:r>
              <a:rPr lang="cs-CZ" dirty="0" smtClean="0"/>
              <a:t>. a celkové klima v </a:t>
            </a:r>
            <a:r>
              <a:rPr lang="cs-CZ" dirty="0" err="1" smtClean="0"/>
              <a:t>org</a:t>
            </a:r>
            <a:r>
              <a:rPr lang="cs-CZ" smtClean="0"/>
              <a:t>.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hodnocení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Proces </a:t>
            </a:r>
            <a:r>
              <a:rPr lang="cs-CZ" dirty="0" smtClean="0"/>
              <a:t>stanovování relativní hodnoty prací v </a:t>
            </a:r>
            <a:r>
              <a:rPr lang="cs-CZ" dirty="0" err="1" smtClean="0"/>
              <a:t>org</a:t>
            </a:r>
            <a:r>
              <a:rPr lang="cs-CZ" dirty="0" smtClean="0"/>
              <a:t>. za účelem:</a:t>
            </a:r>
          </a:p>
          <a:p>
            <a:r>
              <a:rPr lang="cs-CZ" dirty="0" smtClean="0"/>
              <a:t>Stanovení vnitřních mzdových/platových relací</a:t>
            </a:r>
          </a:p>
          <a:p>
            <a:r>
              <a:rPr lang="cs-CZ" dirty="0" smtClean="0"/>
              <a:t>Zařazování prací do mzdových/platových stupňů a struktur</a:t>
            </a:r>
          </a:p>
          <a:p>
            <a:r>
              <a:rPr lang="cs-CZ" dirty="0" smtClean="0"/>
              <a:t>Řízení relací mezi pracemi a odměnami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hodnocení zaměstnanců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Vybrána tak, aby bylo možné porovnávat cíle s výsledky</a:t>
            </a:r>
          </a:p>
          <a:p>
            <a:pPr lvl="1"/>
            <a:r>
              <a:rPr lang="cs-CZ" dirty="0" smtClean="0"/>
              <a:t>Existující a uplatňovaná úroveň znalostí a dovedností</a:t>
            </a:r>
          </a:p>
          <a:p>
            <a:pPr lvl="1"/>
            <a:r>
              <a:rPr lang="cs-CZ" dirty="0" smtClean="0"/>
              <a:t>Každodenní efektivnost</a:t>
            </a:r>
          </a:p>
          <a:p>
            <a:pPr lvl="0"/>
            <a:r>
              <a:rPr lang="cs-CZ" dirty="0" smtClean="0"/>
              <a:t>Odpovídající specifikám jednotlivých prací</a:t>
            </a:r>
          </a:p>
          <a:p>
            <a:pPr lvl="0"/>
            <a:r>
              <a:rPr lang="cs-CZ" dirty="0" smtClean="0"/>
              <a:t>Příklad:</a:t>
            </a:r>
          </a:p>
          <a:p>
            <a:pPr lvl="1"/>
            <a:r>
              <a:rPr lang="cs-CZ" dirty="0" smtClean="0"/>
              <a:t>Kritéria hodnotící výsledky</a:t>
            </a:r>
          </a:p>
          <a:p>
            <a:pPr lvl="1"/>
            <a:r>
              <a:rPr lang="cs-CZ" dirty="0" smtClean="0"/>
              <a:t>Chování pracovní a sociální</a:t>
            </a:r>
          </a:p>
          <a:p>
            <a:pPr lvl="1"/>
            <a:r>
              <a:rPr lang="cs-CZ" dirty="0" smtClean="0"/>
              <a:t>Schopnosti a vlastnosti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Objektivní kritéria = kvantitativní, vyjádřena ve fyzikálních jednotkách nebo v </a:t>
            </a:r>
            <a:r>
              <a:rPr lang="cs-CZ" dirty="0" err="1" smtClean="0"/>
              <a:t>pěnězích</a:t>
            </a:r>
            <a:endParaRPr lang="cs-CZ" dirty="0" smtClean="0"/>
          </a:p>
          <a:p>
            <a:pPr lvl="0"/>
            <a:r>
              <a:rPr lang="cs-CZ" dirty="0" smtClean="0"/>
              <a:t>Subjektivní = projevy, které nemohou být potvrzeny jinými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Jedná se o osobní názor manažera =&gt; málo přesná</a:t>
            </a:r>
          </a:p>
          <a:p>
            <a:pPr lvl="1"/>
            <a:r>
              <a:rPr lang="cs-CZ" dirty="0" smtClean="0"/>
              <a:t>Efekt nedávnosti, efekt svatozáře, osobní předsudky, lpění na střední tendenci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vedoucí často pohlížejí na hodnocení pracovníků jako na zbytečné zdržování</a:t>
            </a:r>
          </a:p>
          <a:p>
            <a:pPr lvl="0"/>
            <a:r>
              <a:rPr lang="cs-CZ" dirty="0" smtClean="0"/>
              <a:t>hodnotící systém, který se musí vypracovat =&gt; náročné</a:t>
            </a:r>
          </a:p>
          <a:p>
            <a:pPr lvl="0"/>
            <a:r>
              <a:rPr lang="cs-CZ" dirty="0" smtClean="0"/>
              <a:t>hodnocení bývá zatíženo chybami (úmyslnými a neúmyslnými)</a:t>
            </a:r>
          </a:p>
          <a:p>
            <a:pPr lvl="0"/>
            <a:r>
              <a:rPr lang="cs-CZ" dirty="0" smtClean="0"/>
              <a:t>rozdílné hodnocení pracovníků – konflikty mezi pracovníky</a:t>
            </a:r>
          </a:p>
          <a:p>
            <a:pPr lvl="0"/>
            <a:r>
              <a:rPr lang="cs-CZ" dirty="0" smtClean="0"/>
              <a:t>obtížné stanovení kritérií hodnocení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1146" y="299871"/>
            <a:ext cx="10753200" cy="451576"/>
          </a:xfrm>
        </p:spPr>
        <p:txBody>
          <a:bodyPr/>
          <a:lstStyle/>
          <a:p>
            <a:r>
              <a:rPr lang="cs-CZ" dirty="0" smtClean="0"/>
              <a:t>Významný nástroj organizace u rozhodování o pracovníkově zařazení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8151" y="1370727"/>
            <a:ext cx="10753200" cy="4782938"/>
          </a:xfrm>
        </p:spPr>
        <p:txBody>
          <a:bodyPr/>
          <a:lstStyle/>
          <a:p>
            <a:pPr lvl="0"/>
            <a:r>
              <a:rPr lang="cs-CZ" dirty="0" smtClean="0"/>
              <a:t>zaměstnance, o povýšení, přeložení</a:t>
            </a:r>
          </a:p>
          <a:p>
            <a:pPr lvl="0"/>
            <a:r>
              <a:rPr lang="cs-CZ" dirty="0" smtClean="0"/>
              <a:t>o výši mzdy</a:t>
            </a:r>
          </a:p>
          <a:p>
            <a:pPr lvl="0"/>
            <a:r>
              <a:rPr lang="cs-CZ" dirty="0" smtClean="0"/>
              <a:t>pro plánování a řízení pracovní kariéry zaměstnance</a:t>
            </a:r>
          </a:p>
          <a:p>
            <a:pPr lvl="0"/>
            <a:r>
              <a:rPr lang="cs-CZ" dirty="0" smtClean="0"/>
              <a:t>pro odhalení nedostatků výběrového řízení</a:t>
            </a:r>
          </a:p>
          <a:p>
            <a:pPr lvl="0"/>
            <a:r>
              <a:rPr lang="cs-CZ" dirty="0" smtClean="0"/>
              <a:t>pro plánování odborné přípravy zaměstnanců</a:t>
            </a:r>
          </a:p>
          <a:p>
            <a:pPr lvl="0"/>
            <a:r>
              <a:rPr lang="cs-CZ" dirty="0" smtClean="0"/>
              <a:t>pro zvýšení výkonnosti jednotlivců a tím celé organizace</a:t>
            </a:r>
          </a:p>
          <a:p>
            <a:pPr>
              <a:buNone/>
            </a:pPr>
            <a:r>
              <a:rPr lang="cs-CZ" sz="2400" i="1" dirty="0" smtClean="0"/>
              <a:t>Hodnocení prováděno vždy nejbližšími nadřízenými. Pracovník hodnocen i neformálně (dle jeho pracovního i nepracovního chování).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hodnocení zaměstnanců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09816"/>
            <a:ext cx="10753200" cy="4769708"/>
          </a:xfrm>
        </p:spPr>
        <p:txBody>
          <a:bodyPr/>
          <a:lstStyle/>
          <a:p>
            <a:pPr lvl="0"/>
            <a:r>
              <a:rPr lang="cs-CZ" dirty="0" smtClean="0"/>
              <a:t>Pomůcka ke sledování a plnění kritérií pracovního výkonu</a:t>
            </a:r>
          </a:p>
          <a:p>
            <a:pPr lvl="0"/>
            <a:r>
              <a:rPr lang="cs-CZ" dirty="0" smtClean="0"/>
              <a:t>Orientované do minulosti</a:t>
            </a:r>
          </a:p>
          <a:p>
            <a:pPr lvl="1"/>
            <a:r>
              <a:rPr lang="cs-CZ" dirty="0" smtClean="0"/>
              <a:t>Řízení podle stanovených cílů</a:t>
            </a:r>
          </a:p>
          <a:p>
            <a:pPr lvl="2"/>
            <a:r>
              <a:rPr lang="cs-CZ" sz="1600" dirty="0" smtClean="0"/>
              <a:t>Pracovník a nadřízený uzavřou dohodu o cílech své práce na určité období</a:t>
            </a:r>
          </a:p>
          <a:p>
            <a:pPr lvl="2"/>
            <a:r>
              <a:rPr lang="cs-CZ" sz="1600" dirty="0" smtClean="0"/>
              <a:t>Stanoví plán včetně kritérií hodnocení</a:t>
            </a:r>
          </a:p>
          <a:p>
            <a:pPr lvl="2"/>
            <a:r>
              <a:rPr lang="cs-CZ" sz="1600" dirty="0" smtClean="0"/>
              <a:t>Zhodnotí se splnění cílů</a:t>
            </a:r>
          </a:p>
          <a:p>
            <a:pPr lvl="2"/>
            <a:r>
              <a:rPr lang="cs-CZ" sz="1600" dirty="0" smtClean="0"/>
              <a:t>Uzavře se nová dohoda</a:t>
            </a:r>
          </a:p>
          <a:p>
            <a:pPr lvl="1"/>
            <a:r>
              <a:rPr lang="cs-CZ" dirty="0" smtClean="0"/>
              <a:t>Srovnávání se standardním výkonem</a:t>
            </a:r>
          </a:p>
          <a:p>
            <a:pPr lvl="2"/>
            <a:r>
              <a:rPr lang="cs-CZ" sz="1600" dirty="0" smtClean="0"/>
              <a:t>Standardní výkon = průměrný výkon, odhad, normativy</a:t>
            </a:r>
          </a:p>
          <a:p>
            <a:pPr lvl="1"/>
            <a:r>
              <a:rPr lang="cs-CZ" dirty="0" smtClean="0"/>
              <a:t>Testování pozorování pracovního výkonu</a:t>
            </a:r>
          </a:p>
          <a:p>
            <a:pPr lvl="1"/>
            <a:r>
              <a:rPr lang="cs-CZ" dirty="0" smtClean="0"/>
              <a:t>Hodnotící stupnice</a:t>
            </a:r>
          </a:p>
          <a:p>
            <a:pPr lvl="2"/>
            <a:r>
              <a:rPr lang="cs-CZ" sz="1600" dirty="0" smtClean="0"/>
              <a:t>Zaškrtávání stupně plnění určitého kritéria</a:t>
            </a:r>
          </a:p>
          <a:p>
            <a:pPr lvl="2"/>
            <a:r>
              <a:rPr lang="cs-CZ" sz="1600" dirty="0" smtClean="0"/>
              <a:t>Suma dosažených bodů za všechna kritéria = celkové hodnocení</a:t>
            </a:r>
            <a:endParaRPr lang="cs-CZ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0725" y="617538"/>
          <a:ext cx="10752138" cy="374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046"/>
                <a:gridCol w="3652980"/>
                <a:gridCol w="3515112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latin typeface="Calibri"/>
                          <a:ea typeface="Times New Roman"/>
                        </a:rPr>
                        <a:t>Maximální </a:t>
                      </a:r>
                      <a:endParaRPr lang="cs-CZ" sz="3600" dirty="0" smtClean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smtClean="0">
                          <a:latin typeface="Calibri"/>
                          <a:ea typeface="Times New Roman"/>
                        </a:rPr>
                        <a:t>počet </a:t>
                      </a:r>
                      <a:r>
                        <a:rPr lang="cs-CZ" sz="3600" dirty="0">
                          <a:latin typeface="Calibri"/>
                          <a:ea typeface="Times New Roman"/>
                        </a:rPr>
                        <a:t>bodů</a:t>
                      </a:r>
                      <a:endParaRPr lang="cs-CZ" sz="3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Kritérium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latin typeface="Calibri"/>
                          <a:ea typeface="Times New Roman"/>
                        </a:rPr>
                        <a:t>Přidělený </a:t>
                      </a:r>
                      <a:endParaRPr lang="cs-CZ" sz="3600" dirty="0" smtClean="0">
                        <a:latin typeface="Calibri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smtClean="0">
                          <a:latin typeface="Calibri"/>
                          <a:ea typeface="Times New Roman"/>
                        </a:rPr>
                        <a:t>počet </a:t>
                      </a:r>
                      <a:r>
                        <a:rPr lang="cs-CZ" sz="3600" dirty="0">
                          <a:latin typeface="Calibri"/>
                          <a:ea typeface="Times New Roman"/>
                        </a:rPr>
                        <a:t>bodů</a:t>
                      </a:r>
                      <a:endParaRPr lang="cs-CZ" sz="3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6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pracovní výkon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2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5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práce přesčas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3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7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1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latin typeface="Calibri"/>
                          <a:ea typeface="Times New Roman"/>
                        </a:rPr>
                        <a:t>25,5</a:t>
                      </a:r>
                      <a:endParaRPr lang="cs-CZ" sz="360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60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latin typeface="Calibri"/>
                          <a:ea typeface="Times New Roman"/>
                        </a:rPr>
                        <a:t>6</a:t>
                      </a:r>
                      <a:endParaRPr lang="cs-CZ" sz="3600" dirty="0"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117</TotalTime>
  <Words>782</Words>
  <Application>Microsoft Office PowerPoint</Application>
  <PresentationFormat>Vlastní</PresentationFormat>
  <Paragraphs>241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prezentace-edu-cz</vt:lpstr>
      <vt:lpstr>Hodnocení zaměstnanců</vt:lpstr>
      <vt:lpstr>Hodnocení zaměstnanců</vt:lpstr>
      <vt:lpstr>Definice hodnocení práce </vt:lpstr>
      <vt:lpstr>Kritéria hodnocení zaměstnanců</vt:lpstr>
      <vt:lpstr>Snímek 5</vt:lpstr>
      <vt:lpstr>Problémy: </vt:lpstr>
      <vt:lpstr>Významný nástroj organizace u rozhodování o pracovníkově zařazení </vt:lpstr>
      <vt:lpstr>Metody hodnocení zaměstnanců</vt:lpstr>
      <vt:lpstr>Snímek 9</vt:lpstr>
      <vt:lpstr>Snímek 10</vt:lpstr>
      <vt:lpstr>Snímek 11</vt:lpstr>
      <vt:lpstr>Příklad párového porovnání</vt:lpstr>
      <vt:lpstr>Orientované na budoucnost </vt:lpstr>
      <vt:lpstr>Hodnotící rozhovor </vt:lpstr>
      <vt:lpstr>Metodická příprava hodnotitele na hodnotící rozhovor</vt:lpstr>
      <vt:lpstr>Chyby v hodnocení </vt:lpstr>
      <vt:lpstr>Chybně zvolené měřítko stupnice hodnocení </vt:lpstr>
      <vt:lpstr>Centralizační tendence</vt:lpstr>
      <vt:lpstr>Předpojatost nebo zaujatost hodnotitele (efekt zakotvení) </vt:lpstr>
      <vt:lpstr>Kumulativní chyba (zátěž z minulosti) </vt:lpstr>
      <vt:lpstr>Chyba měřítka vlastního pracovního výkonu hodnotitele</vt:lpstr>
      <vt:lpstr>Negativistická chyba</vt:lpstr>
      <vt:lpstr>Arogantní postoj</vt:lpstr>
      <vt:lpstr>Chyba haló efektu</vt:lpstr>
      <vt:lpstr>Chyba favoritu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18</cp:revision>
  <cp:lastPrinted>1601-01-01T00:00:00Z</cp:lastPrinted>
  <dcterms:created xsi:type="dcterms:W3CDTF">2019-06-11T20:19:30Z</dcterms:created>
  <dcterms:modified xsi:type="dcterms:W3CDTF">2020-02-10T20:30:40Z</dcterms:modified>
</cp:coreProperties>
</file>