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92" r:id="rId2"/>
    <p:sldId id="393" r:id="rId3"/>
    <p:sldId id="394" r:id="rId4"/>
    <p:sldId id="395" r:id="rId5"/>
    <p:sldId id="262" r:id="rId6"/>
    <p:sldId id="396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0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84" y="8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D44DAD-D00C-44E7-B421-77993FB119B7}" type="datetimeFigureOut">
              <a:rPr lang="cs-CZ" smtClean="0"/>
              <a:t>07.03.2020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9788DF-5D16-40C3-B2CD-017B1CF055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942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19A66-D202-43B2-870B-024370F689AB}" type="datetime1">
              <a:rPr lang="cs-CZ" smtClean="0"/>
              <a:t>07.03.2020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8D3CF-E5E2-41E7-B2E1-A7332C832D5E}" type="datetime1">
              <a:rPr lang="cs-CZ" smtClean="0"/>
              <a:t>07.03.2020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4300B-A23C-4055-811E-B0A560CEDC56}" type="datetime1">
              <a:rPr lang="cs-CZ" smtClean="0"/>
              <a:t>07.03.2020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C06A2-3867-4ED0-848B-411DEF113230}" type="datetime1">
              <a:rPr lang="cs-CZ" smtClean="0"/>
              <a:t>07.03.2020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64A0-80A6-4316-875F-76D468910E9E}" type="datetime1">
              <a:rPr lang="cs-CZ" smtClean="0"/>
              <a:t>07.03.2020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745EB-E644-48E0-8111-B7D684DA5ECA}" type="datetime1">
              <a:rPr lang="cs-CZ" smtClean="0"/>
              <a:t>07.03.2020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0C5A-6324-4D00-A4A5-F337F66EBE66}" type="datetime1">
              <a:rPr lang="cs-CZ" smtClean="0"/>
              <a:t>07.03.2020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63275-49AF-4B7B-B1D3-05A230FCD283}" type="datetime1">
              <a:rPr lang="cs-CZ" smtClean="0"/>
              <a:t>07.03.2020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07AE4-5F77-4ECF-9B62-8B4970A4412C}" type="datetime1">
              <a:rPr lang="cs-CZ" smtClean="0"/>
              <a:t>07.03.2020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AF087-B74E-4834-A5D0-3FBF5E922498}" type="datetime1">
              <a:rPr lang="cs-CZ" smtClean="0"/>
              <a:t>07.03.2020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7228D-4AE1-4039-8070-3D6DB812AC0C}" type="datetime1">
              <a:rPr lang="cs-CZ" smtClean="0"/>
              <a:t>07.03.2020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5281D-24F7-43CA-BCFC-9807DEEBBBA0}" type="datetime1">
              <a:rPr lang="cs-CZ" smtClean="0"/>
              <a:t>07.03.2020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Daňový systém ČR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 dirty="0">
                <a:latin typeface="Trebuchet MS" panose="020B0603020202020204" pitchFamily="34" charset="0"/>
              </a:rPr>
              <a:t>jaro </a:t>
            </a:r>
            <a:r>
              <a:rPr lang="cs-CZ" dirty="0" smtClean="0">
                <a:latin typeface="Trebuchet MS" panose="020B0603020202020204" pitchFamily="34" charset="0"/>
              </a:rPr>
              <a:t>2020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20000" cy="1678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0849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2229859" y="1124744"/>
            <a:ext cx="6480720" cy="195574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000"/>
              </a:spcAft>
            </a:pPr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Ing. Peter MARINIČ, Ph.D.</a:t>
            </a:r>
          </a:p>
          <a:p>
            <a:pPr algn="l"/>
            <a:r>
              <a:rPr lang="cs-CZ" sz="1800" i="1" dirty="0">
                <a:latin typeface="Trebuchet MS" panose="020B0603020202020204" pitchFamily="34" charset="0"/>
              </a:rPr>
              <a:t>Katedra </a:t>
            </a:r>
            <a:r>
              <a:rPr lang="cs-CZ" sz="1800" i="1" dirty="0" smtClean="0">
                <a:latin typeface="Trebuchet MS" panose="020B0603020202020204" pitchFamily="34" charset="0"/>
              </a:rPr>
              <a:t>fyziky, chemie </a:t>
            </a:r>
            <a:r>
              <a:rPr lang="cs-CZ" sz="1800" i="1" dirty="0">
                <a:latin typeface="Trebuchet MS" panose="020B0603020202020204" pitchFamily="34" charset="0"/>
              </a:rPr>
              <a:t>a odborného vzdělávání</a:t>
            </a:r>
          </a:p>
          <a:p>
            <a:pPr algn="l"/>
            <a:r>
              <a:rPr lang="cs-CZ" sz="1800" i="1" dirty="0">
                <a:latin typeface="Trebuchet MS" panose="020B0603020202020204" pitchFamily="34" charset="0"/>
              </a:rPr>
              <a:t>Poříčí 7, Brno – budova B – místnost 2035</a:t>
            </a:r>
          </a:p>
          <a:p>
            <a:pPr algn="l">
              <a:spcBef>
                <a:spcPts val="2000"/>
              </a:spcBef>
            </a:pPr>
            <a:r>
              <a:rPr lang="cs-CZ" sz="2400" i="1" dirty="0">
                <a:latin typeface="Trebuchet MS" panose="020B0603020202020204" pitchFamily="34" charset="0"/>
              </a:rPr>
              <a:t>marinic@ped.muni.cz</a:t>
            </a:r>
          </a:p>
          <a:p>
            <a:pPr algn="l"/>
            <a:endParaRPr lang="cs-CZ" sz="2000" b="1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98" y="1124744"/>
            <a:ext cx="1631285" cy="198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59" y="3212975"/>
            <a:ext cx="8280920" cy="3119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2626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000" y="898593"/>
            <a:ext cx="846000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Charakteristika předmětu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2000" y="1628758"/>
            <a:ext cx="8550480" cy="4968594"/>
          </a:xfrm>
        </p:spPr>
        <p:txBody>
          <a:bodyPr>
            <a:noAutofit/>
          </a:bodyPr>
          <a:lstStyle/>
          <a:p>
            <a:pPr marL="174625" indent="-174625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Cíle předmětu:</a:t>
            </a: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600" dirty="0">
                <a:latin typeface="Trebuchet MS" panose="020B0603020202020204" pitchFamily="34" charset="0"/>
              </a:rPr>
              <a:t>Cílem předmětu je získání přehledných vědomostí o daňovém systému, a to jak v širším teoretickém kontextu, tak taky na konkrétních příkladech. Důraz je kladen na logickou stavbu této vědní disciplíny a na získání znalostí a dovedností, potřebných pro výuku odborných předmětů na střední škole. Z těchto důvodů je do přednášky zařazeno větší množství praktických aplikací a zdůrazněn vztah probírané látky k praxi, přírodě, domácnosti, technickým aplikacím </a:t>
            </a:r>
            <a:r>
              <a:rPr lang="cs-CZ" sz="1600" dirty="0" smtClean="0">
                <a:latin typeface="Trebuchet MS" panose="020B0603020202020204" pitchFamily="34" charset="0"/>
              </a:rPr>
              <a:t>apod.</a:t>
            </a:r>
          </a:p>
          <a:p>
            <a:pPr marL="460375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b="1" dirty="0" smtClean="0">
                <a:latin typeface="Trebuchet MS" panose="020B0603020202020204" pitchFamily="34" charset="0"/>
              </a:rPr>
              <a:t>Vědomosti</a:t>
            </a:r>
            <a:r>
              <a:rPr lang="cs-CZ" sz="1600" b="1" dirty="0">
                <a:latin typeface="Trebuchet MS" panose="020B0603020202020204" pitchFamily="34" charset="0"/>
              </a:rPr>
              <a:t>:</a:t>
            </a:r>
            <a:r>
              <a:rPr lang="cs-CZ" sz="1600" dirty="0">
                <a:latin typeface="Trebuchet MS" panose="020B0603020202020204" pitchFamily="34" charset="0"/>
              </a:rPr>
              <a:t> Teoretické poznatky z oblasti daňového práva v </a:t>
            </a:r>
            <a:r>
              <a:rPr lang="cs-CZ" sz="1600" dirty="0" smtClean="0">
                <a:latin typeface="Trebuchet MS" panose="020B0603020202020204" pitchFamily="34" charset="0"/>
              </a:rPr>
              <a:t>ČR.</a:t>
            </a:r>
          </a:p>
          <a:p>
            <a:pPr marL="460375" indent="-285750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b="1" dirty="0" smtClean="0">
                <a:latin typeface="Trebuchet MS" panose="020B0603020202020204" pitchFamily="34" charset="0"/>
              </a:rPr>
              <a:t>Dovednosti</a:t>
            </a:r>
            <a:r>
              <a:rPr lang="cs-CZ" sz="1600" b="1" dirty="0">
                <a:latin typeface="Trebuchet MS" panose="020B0603020202020204" pitchFamily="34" charset="0"/>
              </a:rPr>
              <a:t>:</a:t>
            </a:r>
            <a:r>
              <a:rPr lang="cs-CZ" sz="1600" dirty="0">
                <a:latin typeface="Trebuchet MS" panose="020B0603020202020204" pitchFamily="34" charset="0"/>
              </a:rPr>
              <a:t> Prostřednictvím výpočtů daní z příjmů, dalších přímých a nepřímých daní si osvojí praktické dovednosti z pozice daňového poplatníka (resp. plátce daně</a:t>
            </a:r>
            <a:r>
              <a:rPr lang="cs-CZ" sz="1600" dirty="0" smtClean="0">
                <a:latin typeface="Trebuchet MS" panose="020B0603020202020204" pitchFamily="34" charset="0"/>
              </a:rPr>
              <a:t>).</a:t>
            </a:r>
          </a:p>
          <a:p>
            <a:pPr marL="460375" indent="-285750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b="1" dirty="0" smtClean="0">
                <a:latin typeface="Trebuchet MS" panose="020B0603020202020204" pitchFamily="34" charset="0"/>
              </a:rPr>
              <a:t>Postoje</a:t>
            </a:r>
            <a:r>
              <a:rPr lang="cs-CZ" sz="1600" b="1" dirty="0">
                <a:latin typeface="Trebuchet MS" panose="020B0603020202020204" pitchFamily="34" charset="0"/>
              </a:rPr>
              <a:t>: </a:t>
            </a:r>
            <a:r>
              <a:rPr lang="cs-CZ" sz="1600" dirty="0">
                <a:latin typeface="Trebuchet MS" panose="020B0603020202020204" pitchFamily="34" charset="0"/>
              </a:rPr>
              <a:t>Komplexní přehled o daních v ČR a schopnost samostatného řešení konkrétních daňových situací</a:t>
            </a:r>
            <a:r>
              <a:rPr lang="cs-CZ" sz="1600" dirty="0" smtClean="0">
                <a:latin typeface="Trebuchet MS" panose="020B0603020202020204" pitchFamily="34" charset="0"/>
              </a:rPr>
              <a:t>.</a:t>
            </a:r>
          </a:p>
          <a:p>
            <a:pPr marL="174625" indent="-174625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Výstupy z učení:</a:t>
            </a: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74625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600" dirty="0">
                <a:latin typeface="Trebuchet MS" panose="020B0603020202020204" pitchFamily="34" charset="0"/>
              </a:rPr>
              <a:t>Po absolvování předmětu by měl student vědět a </a:t>
            </a:r>
            <a:r>
              <a:rPr lang="cs-CZ" sz="1600" dirty="0" smtClean="0">
                <a:latin typeface="Trebuchet MS" panose="020B0603020202020204" pitchFamily="34" charset="0"/>
              </a:rPr>
              <a:t>umět:</a:t>
            </a:r>
          </a:p>
          <a:p>
            <a:pPr marL="460375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 smtClean="0">
                <a:latin typeface="Trebuchet MS" panose="020B0603020202020204" pitchFamily="34" charset="0"/>
              </a:rPr>
              <a:t>Základní </a:t>
            </a:r>
            <a:r>
              <a:rPr lang="cs-CZ" sz="1600" dirty="0">
                <a:latin typeface="Trebuchet MS" panose="020B0603020202020204" pitchFamily="34" charset="0"/>
              </a:rPr>
              <a:t>principy tematického okruhu daňového práva v </a:t>
            </a:r>
            <a:r>
              <a:rPr lang="cs-CZ" sz="1600" dirty="0" smtClean="0">
                <a:latin typeface="Trebuchet MS" panose="020B0603020202020204" pitchFamily="34" charset="0"/>
              </a:rPr>
              <a:t>ČR.</a:t>
            </a:r>
          </a:p>
          <a:p>
            <a:pPr marL="460375" indent="-285750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 smtClean="0">
                <a:latin typeface="Trebuchet MS" panose="020B0603020202020204" pitchFamily="34" charset="0"/>
              </a:rPr>
              <a:t>Aplikovat </a:t>
            </a:r>
            <a:r>
              <a:rPr lang="cs-CZ" sz="1600" dirty="0">
                <a:latin typeface="Trebuchet MS" panose="020B0603020202020204" pitchFamily="34" charset="0"/>
              </a:rPr>
              <a:t>principy výpočtů daní z příjmu, </a:t>
            </a:r>
            <a:r>
              <a:rPr lang="cs-CZ" sz="1600" dirty="0" smtClean="0">
                <a:latin typeface="Trebuchet MS" panose="020B0603020202020204" pitchFamily="34" charset="0"/>
              </a:rPr>
              <a:t>pojistného.</a:t>
            </a:r>
          </a:p>
          <a:p>
            <a:pPr marL="460375" indent="-285750">
              <a:spcBef>
                <a:spcPts val="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600" dirty="0" smtClean="0">
                <a:latin typeface="Trebuchet MS" panose="020B0603020202020204" pitchFamily="34" charset="0"/>
              </a:rPr>
              <a:t>Studovat </a:t>
            </a:r>
            <a:r>
              <a:rPr lang="cs-CZ" sz="1600" dirty="0">
                <a:latin typeface="Trebuchet MS" panose="020B0603020202020204" pitchFamily="34" charset="0"/>
              </a:rPr>
              <a:t>doporučenou literaturu.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979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5919"/>
            <a:ext cx="8352928" cy="4876956"/>
          </a:xfrm>
        </p:spPr>
        <p:txBody>
          <a:bodyPr>
            <a:normAutofit/>
          </a:bodyPr>
          <a:lstStyle/>
          <a:p>
            <a:pPr marL="174625" indent="-174625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pondělí 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09:00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09:50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L80</a:t>
            </a:r>
            <a:endParaRPr lang="cs-CZ" sz="20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indent="-2714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řešení tematických úkolů</a:t>
            </a:r>
          </a:p>
          <a:p>
            <a:pPr marL="447675" indent="-2714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rozšiřující diskuze k vybraným daňovým tématům</a:t>
            </a:r>
          </a:p>
          <a:p>
            <a:pPr marL="447675" indent="-2714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a jiné…</a:t>
            </a:r>
          </a:p>
          <a:p>
            <a:pPr marL="174625" indent="-174625" algn="l">
              <a:spcBef>
                <a:spcPts val="24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pondělí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10:00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10:50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L80</a:t>
            </a:r>
            <a:endParaRPr lang="cs-CZ" sz="20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indent="-2714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přednáška k jednotlivým tématům</a:t>
            </a:r>
          </a:p>
          <a:p>
            <a:pPr marL="447675" indent="-2714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interaktivní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diskuze</a:t>
            </a:r>
            <a:endParaRPr lang="cs-CZ" sz="2000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0000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Harmonogram předmětu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496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5919"/>
            <a:ext cx="8352928" cy="4876956"/>
          </a:xfrm>
        </p:spPr>
        <p:txBody>
          <a:bodyPr>
            <a:normAutofit/>
          </a:bodyPr>
          <a:lstStyle/>
          <a:p>
            <a:pPr marL="447675" indent="-447675" algn="l">
              <a:tabLst>
                <a:tab pos="447675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1)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Hospodářská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politika státu a úvod do problematiky daní.</a:t>
            </a:r>
          </a:p>
          <a:p>
            <a:pPr marL="447675" indent="-447675" algn="l">
              <a:tabLst>
                <a:tab pos="447675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2)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Funkce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a klasifikace daní, daňové principy.</a:t>
            </a:r>
          </a:p>
          <a:p>
            <a:pPr marL="447675" indent="-447675" algn="l">
              <a:tabLst>
                <a:tab pos="447675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3)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Daňová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kvóta, </a:t>
            </a:r>
            <a:r>
              <a:rPr lang="cs-CZ" sz="2000" dirty="0" err="1">
                <a:solidFill>
                  <a:schemeClr val="tx1"/>
                </a:solidFill>
                <a:latin typeface="Trebuchet MS" panose="020B0603020202020204" pitchFamily="34" charset="0"/>
              </a:rPr>
              <a:t>Lafferova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 a Lorenzova křivka.</a:t>
            </a:r>
          </a:p>
          <a:p>
            <a:pPr marL="447675" indent="-447675" algn="l">
              <a:tabLst>
                <a:tab pos="447675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4)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Dopady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zdanění.</a:t>
            </a:r>
          </a:p>
          <a:p>
            <a:pPr marL="447675" indent="-447675" algn="l">
              <a:tabLst>
                <a:tab pos="447675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5)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Systém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daní v ČR.</a:t>
            </a:r>
          </a:p>
          <a:p>
            <a:pPr marL="447675" indent="-447675" algn="l">
              <a:tabLst>
                <a:tab pos="447675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6)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Správa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daní.</a:t>
            </a:r>
          </a:p>
          <a:p>
            <a:pPr marL="447675" indent="-447675" algn="l">
              <a:tabLst>
                <a:tab pos="447675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7)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Daňové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řízení.</a:t>
            </a:r>
          </a:p>
          <a:p>
            <a:pPr marL="447675" indent="-447675" algn="l">
              <a:tabLst>
                <a:tab pos="447675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8)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Daň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z příjmů fyzických osob.</a:t>
            </a:r>
          </a:p>
          <a:p>
            <a:pPr marL="447675" indent="-447675" algn="l">
              <a:tabLst>
                <a:tab pos="447675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9)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Daň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z příjmů právnických osob.</a:t>
            </a:r>
          </a:p>
          <a:p>
            <a:pPr marL="447675" indent="-447675" algn="l">
              <a:tabLst>
                <a:tab pos="447675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10)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Daň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z přidané hodnoty.</a:t>
            </a:r>
          </a:p>
          <a:p>
            <a:pPr marL="447675" indent="-447675" algn="l">
              <a:tabLst>
                <a:tab pos="447675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11)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Ostatní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přímé daně.</a:t>
            </a:r>
          </a:p>
          <a:p>
            <a:pPr marL="447675" indent="-447675" algn="l">
              <a:tabLst>
                <a:tab pos="447675" algn="l"/>
              </a:tabLst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12)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	Ostatní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nepřímé daně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.</a:t>
            </a:r>
            <a:endParaRPr 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0000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Přehled témat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918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1617073"/>
            <a:ext cx="8352928" cy="4692247"/>
          </a:xfrm>
        </p:spPr>
        <p:txBody>
          <a:bodyPr>
            <a:normAutofit/>
          </a:bodyPr>
          <a:lstStyle/>
          <a:p>
            <a:pPr marL="182563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kolokvium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formou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vyplňování </a:t>
            </a:r>
            <a:r>
              <a:rPr lang="cs-CZ" sz="2000" dirty="0" err="1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odpovědniků</a:t>
            </a:r>
            <a:endParaRPr lang="cs-CZ" sz="20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elektronická verze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– </a:t>
            </a:r>
            <a:r>
              <a:rPr lang="cs-CZ" sz="1800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vyplňování přes </a:t>
            </a:r>
            <a:r>
              <a:rPr lang="cs-CZ" sz="1800" u="sng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IS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– do: </a:t>
            </a:r>
            <a:r>
              <a:rPr 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10. 05. 2020 </a:t>
            </a:r>
            <a:r>
              <a:rPr lang="cs-CZ" sz="1800" b="1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|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cs-CZ" sz="18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23:59</a:t>
            </a:r>
            <a:endParaRPr lang="cs-CZ" sz="1800" b="1" u="sng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182563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forma: 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20 otázek 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otázka 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ve formě tvrzení s možností souhlasu nebo nesouhlasu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(ANO/NE)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správná 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odpověď: </a:t>
            </a:r>
            <a:r>
              <a:rPr lang="cs-CZ" sz="1800" b="1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 bod </a:t>
            </a:r>
            <a:r>
              <a:rPr lang="cs-CZ" sz="1800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/>
            </a:r>
            <a:br>
              <a:rPr lang="cs-CZ" sz="1800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nesprávná odpověď nebo nevyplněná otázka: </a:t>
            </a:r>
            <a:r>
              <a:rPr lang="cs-CZ" sz="1800" b="1" u="sng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0 bodů</a:t>
            </a:r>
          </a:p>
          <a:p>
            <a:pPr marL="182563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Vyhodnocení</a:t>
            </a:r>
            <a:endParaRPr lang="cs-CZ" sz="2000" b="1" dirty="0" smtClean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body v poznámkovém bloku – minimum pro absolvování </a:t>
            </a:r>
            <a:r>
              <a:rPr lang="cs-CZ" sz="1800" b="1" u="sng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13 bodů</a:t>
            </a:r>
          </a:p>
          <a:p>
            <a:pPr marL="447675" lvl="1" indent="-273050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následně </a:t>
            </a:r>
            <a:r>
              <a:rPr lang="cs-CZ" sz="18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převedení na </a:t>
            </a:r>
            <a:r>
              <a:rPr lang="cs-CZ" sz="1800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prospěl/neprospěl vyučujícím průběžně</a:t>
            </a:r>
          </a:p>
          <a:p>
            <a:pPr marL="182563" lvl="1" indent="-182563" algn="l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„Test na procvičování“ / </a:t>
            </a:r>
            <a:r>
              <a:rPr lang="cs-CZ" sz="2000" b="1" dirty="0" smtClean="0">
                <a:solidFill>
                  <a:schemeClr val="tx1"/>
                </a:solidFill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„Test pro kolokvium“</a:t>
            </a:r>
            <a:endParaRPr lang="cs-CZ" sz="2000" b="1" dirty="0">
              <a:solidFill>
                <a:schemeClr val="tx1"/>
              </a:solidFill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42000" y="901155"/>
            <a:ext cx="84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Ukončení předmětu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Daňový systém ČR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5602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123</Words>
  <Application>Microsoft Office PowerPoint</Application>
  <PresentationFormat>Předvádění na obrazovce (4:3)</PresentationFormat>
  <Paragraphs>55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Trebuchet MS</vt:lpstr>
      <vt:lpstr>Verdana</vt:lpstr>
      <vt:lpstr>Wingdings</vt:lpstr>
      <vt:lpstr>Motiv sady Office</vt:lpstr>
      <vt:lpstr>Daňový systém ČR</vt:lpstr>
      <vt:lpstr>Prezentace aplikace PowerPoint</vt:lpstr>
      <vt:lpstr>Charakteristika předmětu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 - Organizacni pokyny</dc:title>
  <dc:creator>Marinič Peter</dc:creator>
  <cp:lastModifiedBy>Peter Marinič</cp:lastModifiedBy>
  <cp:revision>42</cp:revision>
  <dcterms:created xsi:type="dcterms:W3CDTF">2016-06-07T08:38:00Z</dcterms:created>
  <dcterms:modified xsi:type="dcterms:W3CDTF">2020-03-07T07:22:19Z</dcterms:modified>
</cp:coreProperties>
</file>