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301" r:id="rId40"/>
    <p:sldId id="297" r:id="rId41"/>
    <p:sldId id="298" r:id="rId42"/>
    <p:sldId id="299" r:id="rId43"/>
    <p:sldId id="300" r:id="rId44"/>
    <p:sldId id="295" r:id="rId45"/>
    <p:sldId id="296" r:id="rId46"/>
    <p:sldId id="293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7" autoAdjust="0"/>
    <p:restoredTop sz="82956" autoAdjust="0"/>
  </p:normalViewPr>
  <p:slideViewPr>
    <p:cSldViewPr snapToGrid="0">
      <p:cViewPr varScale="1">
        <p:scale>
          <a:sx n="44" d="100"/>
          <a:sy n="44" d="100"/>
        </p:scale>
        <p:origin x="78" y="13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25507-614B-40A6-99E9-3A7322ECA1C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EADBE8D-F860-4940-B135-ACA70CE3B8F9}">
      <dgm:prSet phldrT="[Text]"/>
      <dgm:spPr/>
      <dgm:t>
        <a:bodyPr/>
        <a:lstStyle/>
        <a:p>
          <a:r>
            <a:rPr lang="cs-CZ" dirty="0" smtClean="0"/>
            <a:t>Kvalita organizace</a:t>
          </a:r>
          <a:endParaRPr lang="cs-CZ" dirty="0"/>
        </a:p>
      </dgm:t>
    </dgm:pt>
    <dgm:pt modelId="{1476A385-F9EB-489E-BA2D-F87C0112153E}" type="parTrans" cxnId="{08057CFD-FF25-45F7-94DB-0EBA6D1B0131}">
      <dgm:prSet/>
      <dgm:spPr/>
      <dgm:t>
        <a:bodyPr/>
        <a:lstStyle/>
        <a:p>
          <a:endParaRPr lang="cs-CZ"/>
        </a:p>
      </dgm:t>
    </dgm:pt>
    <dgm:pt modelId="{2C8962F6-8533-463F-9322-980BB76D9DB2}" type="sibTrans" cxnId="{08057CFD-FF25-45F7-94DB-0EBA6D1B0131}">
      <dgm:prSet/>
      <dgm:spPr/>
      <dgm:t>
        <a:bodyPr/>
        <a:lstStyle/>
        <a:p>
          <a:endParaRPr lang="cs-CZ"/>
        </a:p>
      </dgm:t>
    </dgm:pt>
    <dgm:pt modelId="{BBBF90CE-7577-47C5-8F8F-64CF40456030}">
      <dgm:prSet phldrT="[Text]"/>
      <dgm:spPr/>
      <dgm:t>
        <a:bodyPr/>
        <a:lstStyle/>
        <a:p>
          <a:r>
            <a:rPr lang="cs-CZ" dirty="0" smtClean="0"/>
            <a:t>Kvalita produktů</a:t>
          </a:r>
          <a:endParaRPr lang="cs-CZ" dirty="0"/>
        </a:p>
      </dgm:t>
    </dgm:pt>
    <dgm:pt modelId="{22D97731-6E7A-44AF-BBF6-F02F1E3F1C3F}" type="parTrans" cxnId="{A8C9EBCD-1B55-4716-993D-3CE11DA065E1}">
      <dgm:prSet/>
      <dgm:spPr/>
      <dgm:t>
        <a:bodyPr/>
        <a:lstStyle/>
        <a:p>
          <a:endParaRPr lang="cs-CZ"/>
        </a:p>
      </dgm:t>
    </dgm:pt>
    <dgm:pt modelId="{06D44714-1A15-461F-ADF4-F8686D3C2B14}" type="sibTrans" cxnId="{A8C9EBCD-1B55-4716-993D-3CE11DA065E1}">
      <dgm:prSet/>
      <dgm:spPr/>
      <dgm:t>
        <a:bodyPr/>
        <a:lstStyle/>
        <a:p>
          <a:endParaRPr lang="cs-CZ"/>
        </a:p>
      </dgm:t>
    </dgm:pt>
    <dgm:pt modelId="{9FF2F699-E07A-429A-A7F7-7DA5C6DB71C2}">
      <dgm:prSet phldrT="[Text]"/>
      <dgm:spPr/>
      <dgm:t>
        <a:bodyPr/>
        <a:lstStyle/>
        <a:p>
          <a:r>
            <a:rPr lang="cs-CZ" dirty="0" smtClean="0"/>
            <a:t>Kvalita procesů</a:t>
          </a:r>
          <a:endParaRPr lang="cs-CZ" dirty="0"/>
        </a:p>
      </dgm:t>
    </dgm:pt>
    <dgm:pt modelId="{615A91FF-98C0-49C8-8735-C98E1E9704E7}" type="parTrans" cxnId="{2B4A539B-E37C-4992-975A-69F541462DFE}">
      <dgm:prSet/>
      <dgm:spPr/>
      <dgm:t>
        <a:bodyPr/>
        <a:lstStyle/>
        <a:p>
          <a:endParaRPr lang="cs-CZ"/>
        </a:p>
      </dgm:t>
    </dgm:pt>
    <dgm:pt modelId="{D93C8FBC-22EA-468F-8049-ECFEFB7A72B9}" type="sibTrans" cxnId="{2B4A539B-E37C-4992-975A-69F541462DFE}">
      <dgm:prSet/>
      <dgm:spPr/>
      <dgm:t>
        <a:bodyPr/>
        <a:lstStyle/>
        <a:p>
          <a:endParaRPr lang="cs-CZ"/>
        </a:p>
      </dgm:t>
    </dgm:pt>
    <dgm:pt modelId="{E5653ED5-6B57-4B04-AA55-74A889617C1A}" type="pres">
      <dgm:prSet presAssocID="{6C225507-614B-40A6-99E9-3A7322ECA1C0}" presName="cycle" presStyleCnt="0">
        <dgm:presLayoutVars>
          <dgm:dir/>
          <dgm:resizeHandles val="exact"/>
        </dgm:presLayoutVars>
      </dgm:prSet>
      <dgm:spPr/>
    </dgm:pt>
    <dgm:pt modelId="{0CBFD581-C2CB-4735-BCE3-5EC55496676F}" type="pres">
      <dgm:prSet presAssocID="{2EADBE8D-F860-4940-B135-ACA70CE3B8F9}" presName="dummy" presStyleCnt="0"/>
      <dgm:spPr/>
    </dgm:pt>
    <dgm:pt modelId="{7AC49253-2250-4D52-AB3D-8F0FE18A2775}" type="pres">
      <dgm:prSet presAssocID="{2EADBE8D-F860-4940-B135-ACA70CE3B8F9}" presName="node" presStyleLbl="revTx" presStyleIdx="0" presStyleCnt="3" custScaleX="95174" custScaleY="1215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1A9B6E-B34C-4EC2-B5EA-F951327235E6}" type="pres">
      <dgm:prSet presAssocID="{2C8962F6-8533-463F-9322-980BB76D9DB2}" presName="sibTrans" presStyleLbl="node1" presStyleIdx="0" presStyleCnt="3"/>
      <dgm:spPr/>
    </dgm:pt>
    <dgm:pt modelId="{5462A9C4-4DC5-430A-9106-1027A6F838B5}" type="pres">
      <dgm:prSet presAssocID="{BBBF90CE-7577-47C5-8F8F-64CF40456030}" presName="dummy" presStyleCnt="0"/>
      <dgm:spPr/>
    </dgm:pt>
    <dgm:pt modelId="{2E6B7571-A79C-488C-BB25-005AEC60B0EF}" type="pres">
      <dgm:prSet presAssocID="{BBBF90CE-7577-47C5-8F8F-64CF4045603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D0AFDC-E331-40C2-A4E2-E81CAD9A0A8C}" type="pres">
      <dgm:prSet presAssocID="{06D44714-1A15-461F-ADF4-F8686D3C2B14}" presName="sibTrans" presStyleLbl="node1" presStyleIdx="1" presStyleCnt="3"/>
      <dgm:spPr/>
    </dgm:pt>
    <dgm:pt modelId="{D3D52F92-9D0D-4676-BC88-54586C51C818}" type="pres">
      <dgm:prSet presAssocID="{9FF2F699-E07A-429A-A7F7-7DA5C6DB71C2}" presName="dummy" presStyleCnt="0"/>
      <dgm:spPr/>
    </dgm:pt>
    <dgm:pt modelId="{09AAD8D6-26FC-49D9-8B45-81D86FF493A0}" type="pres">
      <dgm:prSet presAssocID="{9FF2F699-E07A-429A-A7F7-7DA5C6DB71C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8519CB-5309-4ABB-A0D1-0DBC96ABEF25}" type="pres">
      <dgm:prSet presAssocID="{D93C8FBC-22EA-468F-8049-ECFEFB7A72B9}" presName="sibTrans" presStyleLbl="node1" presStyleIdx="2" presStyleCnt="3"/>
      <dgm:spPr/>
    </dgm:pt>
  </dgm:ptLst>
  <dgm:cxnLst>
    <dgm:cxn modelId="{2B4A539B-E37C-4992-975A-69F541462DFE}" srcId="{6C225507-614B-40A6-99E9-3A7322ECA1C0}" destId="{9FF2F699-E07A-429A-A7F7-7DA5C6DB71C2}" srcOrd="2" destOrd="0" parTransId="{615A91FF-98C0-49C8-8735-C98E1E9704E7}" sibTransId="{D93C8FBC-22EA-468F-8049-ECFEFB7A72B9}"/>
    <dgm:cxn modelId="{181ED941-726E-4FBD-B1F8-FF06875C9F3F}" type="presOf" srcId="{2C8962F6-8533-463F-9322-980BB76D9DB2}" destId="{CF1A9B6E-B34C-4EC2-B5EA-F951327235E6}" srcOrd="0" destOrd="0" presId="urn:microsoft.com/office/officeart/2005/8/layout/cycle1"/>
    <dgm:cxn modelId="{18C2A762-02B2-4FF4-873F-3B23EA650A43}" type="presOf" srcId="{6C225507-614B-40A6-99E9-3A7322ECA1C0}" destId="{E5653ED5-6B57-4B04-AA55-74A889617C1A}" srcOrd="0" destOrd="0" presId="urn:microsoft.com/office/officeart/2005/8/layout/cycle1"/>
    <dgm:cxn modelId="{7322750F-1E60-403E-9D9B-63B3EEC4263E}" type="presOf" srcId="{D93C8FBC-22EA-468F-8049-ECFEFB7A72B9}" destId="{CD8519CB-5309-4ABB-A0D1-0DBC96ABEF25}" srcOrd="0" destOrd="0" presId="urn:microsoft.com/office/officeart/2005/8/layout/cycle1"/>
    <dgm:cxn modelId="{2466BE7B-409A-4DC5-97F9-151EEF9FA2BB}" type="presOf" srcId="{06D44714-1A15-461F-ADF4-F8686D3C2B14}" destId="{79D0AFDC-E331-40C2-A4E2-E81CAD9A0A8C}" srcOrd="0" destOrd="0" presId="urn:microsoft.com/office/officeart/2005/8/layout/cycle1"/>
    <dgm:cxn modelId="{08B6141A-51E4-444D-A115-C6BAB5336511}" type="presOf" srcId="{BBBF90CE-7577-47C5-8F8F-64CF40456030}" destId="{2E6B7571-A79C-488C-BB25-005AEC60B0EF}" srcOrd="0" destOrd="0" presId="urn:microsoft.com/office/officeart/2005/8/layout/cycle1"/>
    <dgm:cxn modelId="{9A4419DF-0C36-4BFB-82AA-21F7CEE859F6}" type="presOf" srcId="{2EADBE8D-F860-4940-B135-ACA70CE3B8F9}" destId="{7AC49253-2250-4D52-AB3D-8F0FE18A2775}" srcOrd="0" destOrd="0" presId="urn:microsoft.com/office/officeart/2005/8/layout/cycle1"/>
    <dgm:cxn modelId="{A8C9EBCD-1B55-4716-993D-3CE11DA065E1}" srcId="{6C225507-614B-40A6-99E9-3A7322ECA1C0}" destId="{BBBF90CE-7577-47C5-8F8F-64CF40456030}" srcOrd="1" destOrd="0" parTransId="{22D97731-6E7A-44AF-BBF6-F02F1E3F1C3F}" sibTransId="{06D44714-1A15-461F-ADF4-F8686D3C2B14}"/>
    <dgm:cxn modelId="{08057CFD-FF25-45F7-94DB-0EBA6D1B0131}" srcId="{6C225507-614B-40A6-99E9-3A7322ECA1C0}" destId="{2EADBE8D-F860-4940-B135-ACA70CE3B8F9}" srcOrd="0" destOrd="0" parTransId="{1476A385-F9EB-489E-BA2D-F87C0112153E}" sibTransId="{2C8962F6-8533-463F-9322-980BB76D9DB2}"/>
    <dgm:cxn modelId="{638E1D17-38A9-46BF-9D7D-8641545A64DF}" type="presOf" srcId="{9FF2F699-E07A-429A-A7F7-7DA5C6DB71C2}" destId="{09AAD8D6-26FC-49D9-8B45-81D86FF493A0}" srcOrd="0" destOrd="0" presId="urn:microsoft.com/office/officeart/2005/8/layout/cycle1"/>
    <dgm:cxn modelId="{96E5C29B-6E68-4D80-BC8F-A1EC81F7D725}" type="presParOf" srcId="{E5653ED5-6B57-4B04-AA55-74A889617C1A}" destId="{0CBFD581-C2CB-4735-BCE3-5EC55496676F}" srcOrd="0" destOrd="0" presId="urn:microsoft.com/office/officeart/2005/8/layout/cycle1"/>
    <dgm:cxn modelId="{0A777B7A-ED32-4911-87D4-40F0726F9457}" type="presParOf" srcId="{E5653ED5-6B57-4B04-AA55-74A889617C1A}" destId="{7AC49253-2250-4D52-AB3D-8F0FE18A2775}" srcOrd="1" destOrd="0" presId="urn:microsoft.com/office/officeart/2005/8/layout/cycle1"/>
    <dgm:cxn modelId="{8B11D6D0-6B94-4FA6-98EF-0478D19AF5CB}" type="presParOf" srcId="{E5653ED5-6B57-4B04-AA55-74A889617C1A}" destId="{CF1A9B6E-B34C-4EC2-B5EA-F951327235E6}" srcOrd="2" destOrd="0" presId="urn:microsoft.com/office/officeart/2005/8/layout/cycle1"/>
    <dgm:cxn modelId="{073F0541-028A-4097-91B3-7D9986AF41DB}" type="presParOf" srcId="{E5653ED5-6B57-4B04-AA55-74A889617C1A}" destId="{5462A9C4-4DC5-430A-9106-1027A6F838B5}" srcOrd="3" destOrd="0" presId="urn:microsoft.com/office/officeart/2005/8/layout/cycle1"/>
    <dgm:cxn modelId="{1B093CC0-1490-458B-88A0-7BC8184BCF2B}" type="presParOf" srcId="{E5653ED5-6B57-4B04-AA55-74A889617C1A}" destId="{2E6B7571-A79C-488C-BB25-005AEC60B0EF}" srcOrd="4" destOrd="0" presId="urn:microsoft.com/office/officeart/2005/8/layout/cycle1"/>
    <dgm:cxn modelId="{D85C1841-EB59-4444-ADCF-A99180C8151A}" type="presParOf" srcId="{E5653ED5-6B57-4B04-AA55-74A889617C1A}" destId="{79D0AFDC-E331-40C2-A4E2-E81CAD9A0A8C}" srcOrd="5" destOrd="0" presId="urn:microsoft.com/office/officeart/2005/8/layout/cycle1"/>
    <dgm:cxn modelId="{65C4CFE0-2BF6-49FF-AFFB-F210811123E8}" type="presParOf" srcId="{E5653ED5-6B57-4B04-AA55-74A889617C1A}" destId="{D3D52F92-9D0D-4676-BC88-54586C51C818}" srcOrd="6" destOrd="0" presId="urn:microsoft.com/office/officeart/2005/8/layout/cycle1"/>
    <dgm:cxn modelId="{B97C34BC-99AD-4F75-9A8E-3364B66C469B}" type="presParOf" srcId="{E5653ED5-6B57-4B04-AA55-74A889617C1A}" destId="{09AAD8D6-26FC-49D9-8B45-81D86FF493A0}" srcOrd="7" destOrd="0" presId="urn:microsoft.com/office/officeart/2005/8/layout/cycle1"/>
    <dgm:cxn modelId="{D6FE7DDF-08E3-4FA6-89FD-52DA7659753A}" type="presParOf" srcId="{E5653ED5-6B57-4B04-AA55-74A889617C1A}" destId="{CD8519CB-5309-4ABB-A0D1-0DBC96ABEF2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49253-2250-4D52-AB3D-8F0FE18A2775}">
      <dsp:nvSpPr>
        <dsp:cNvPr id="0" name=""/>
        <dsp:cNvSpPr/>
      </dsp:nvSpPr>
      <dsp:spPr>
        <a:xfrm>
          <a:off x="4633797" y="140263"/>
          <a:ext cx="1506651" cy="1923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Kvalita organizace</a:t>
          </a:r>
          <a:endParaRPr lang="cs-CZ" sz="2300" kern="1200" dirty="0"/>
        </a:p>
      </dsp:txBody>
      <dsp:txXfrm>
        <a:off x="4633797" y="140263"/>
        <a:ext cx="1506651" cy="1923611"/>
      </dsp:txXfrm>
    </dsp:sp>
    <dsp:sp modelId="{CF1A9B6E-B34C-4EC2-B5EA-F951327235E6}">
      <dsp:nvSpPr>
        <dsp:cNvPr id="0" name=""/>
        <dsp:cNvSpPr/>
      </dsp:nvSpPr>
      <dsp:spPr>
        <a:xfrm>
          <a:off x="2185751" y="-547"/>
          <a:ext cx="3741629" cy="3741629"/>
        </a:xfrm>
        <a:prstGeom prst="circularArrow">
          <a:avLst>
            <a:gd name="adj1" fmla="val 8250"/>
            <a:gd name="adj2" fmla="val 576272"/>
            <a:gd name="adj3" fmla="val 2963147"/>
            <a:gd name="adj4" fmla="val 434360"/>
            <a:gd name="adj5" fmla="val 9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B7571-A79C-488C-BB25-005AEC60B0EF}">
      <dsp:nvSpPr>
        <dsp:cNvPr id="0" name=""/>
        <dsp:cNvSpPr/>
      </dsp:nvSpPr>
      <dsp:spPr>
        <a:xfrm>
          <a:off x="3265041" y="2615137"/>
          <a:ext cx="1583049" cy="158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Kvalita produktů</a:t>
          </a:r>
          <a:endParaRPr lang="cs-CZ" sz="2300" kern="1200" dirty="0"/>
        </a:p>
      </dsp:txBody>
      <dsp:txXfrm>
        <a:off x="3265041" y="2615137"/>
        <a:ext cx="1583049" cy="1583049"/>
      </dsp:txXfrm>
    </dsp:sp>
    <dsp:sp modelId="{79D0AFDC-E331-40C2-A4E2-E81CAD9A0A8C}">
      <dsp:nvSpPr>
        <dsp:cNvPr id="0" name=""/>
        <dsp:cNvSpPr/>
      </dsp:nvSpPr>
      <dsp:spPr>
        <a:xfrm>
          <a:off x="2185751" y="-547"/>
          <a:ext cx="3741629" cy="3741629"/>
        </a:xfrm>
        <a:prstGeom prst="circularArrow">
          <a:avLst>
            <a:gd name="adj1" fmla="val 8250"/>
            <a:gd name="adj2" fmla="val 576272"/>
            <a:gd name="adj3" fmla="val 10171531"/>
            <a:gd name="adj4" fmla="val 7260581"/>
            <a:gd name="adj5" fmla="val 9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AD8D6-26FC-49D9-8B45-81D86FF493A0}">
      <dsp:nvSpPr>
        <dsp:cNvPr id="0" name=""/>
        <dsp:cNvSpPr/>
      </dsp:nvSpPr>
      <dsp:spPr>
        <a:xfrm>
          <a:off x="1934483" y="310544"/>
          <a:ext cx="1583049" cy="158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Kvalita procesů</a:t>
          </a:r>
          <a:endParaRPr lang="cs-CZ" sz="2300" kern="1200" dirty="0"/>
        </a:p>
      </dsp:txBody>
      <dsp:txXfrm>
        <a:off x="1934483" y="310544"/>
        <a:ext cx="1583049" cy="1583049"/>
      </dsp:txXfrm>
    </dsp:sp>
    <dsp:sp modelId="{CD8519CB-5309-4ABB-A0D1-0DBC96ABEF25}">
      <dsp:nvSpPr>
        <dsp:cNvPr id="0" name=""/>
        <dsp:cNvSpPr/>
      </dsp:nvSpPr>
      <dsp:spPr>
        <a:xfrm>
          <a:off x="2185751" y="-547"/>
          <a:ext cx="3741629" cy="3741629"/>
        </a:xfrm>
        <a:prstGeom prst="circularArrow">
          <a:avLst>
            <a:gd name="adj1" fmla="val 8250"/>
            <a:gd name="adj2" fmla="val 576272"/>
            <a:gd name="adj3" fmla="val 16947802"/>
            <a:gd name="adj4" fmla="val 14967669"/>
            <a:gd name="adj5" fmla="val 9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jakosti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Nikola Straková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135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řízení jakosti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Splnění požadavků zákazníků prostřednictvím:</a:t>
            </a:r>
          </a:p>
          <a:p>
            <a:pPr lvl="1"/>
            <a:r>
              <a:rPr lang="cs-CZ" dirty="0"/>
              <a:t>Zvyšování hodnoty pro zákazníky</a:t>
            </a:r>
          </a:p>
          <a:p>
            <a:pPr lvl="1"/>
            <a:r>
              <a:rPr lang="cs-CZ" dirty="0"/>
              <a:t>Zvyšování spokojenosti zákazníků</a:t>
            </a:r>
          </a:p>
          <a:p>
            <a:pPr lvl="1"/>
            <a:r>
              <a:rPr lang="cs-CZ" dirty="0"/>
              <a:t>Zvyšování loajality zákazníků</a:t>
            </a:r>
          </a:p>
          <a:p>
            <a:pPr lvl="0"/>
            <a:r>
              <a:rPr lang="cs-CZ" dirty="0"/>
              <a:t>Zvýšení prodejnosti produktu</a:t>
            </a:r>
          </a:p>
          <a:p>
            <a:pPr lvl="1"/>
            <a:r>
              <a:rPr lang="cs-CZ" dirty="0"/>
              <a:t>Udržení stávajících a získání nových zákazníků</a:t>
            </a:r>
          </a:p>
          <a:p>
            <a:pPr lvl="0"/>
            <a:r>
              <a:rPr lang="cs-CZ" dirty="0"/>
              <a:t>Zvýšení image a konkurenceschopnosti organizace a prodej produktů za vyšší ceny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36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zákazníků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Tvoří potřeby a očekávání</a:t>
            </a:r>
          </a:p>
          <a:p>
            <a:pPr lvl="0"/>
            <a:r>
              <a:rPr lang="cs-CZ" dirty="0"/>
              <a:t>Potřeby = užitky, které mají být produktem splněny</a:t>
            </a:r>
          </a:p>
          <a:p>
            <a:pPr lvl="0"/>
            <a:r>
              <a:rPr lang="cs-CZ" dirty="0"/>
              <a:t>Očekávání = požadavky na plnění potřeb např.:  spolehlivost, přesnost, rychlost, …</a:t>
            </a:r>
          </a:p>
          <a:p>
            <a:pPr lvl="0"/>
            <a:r>
              <a:rPr lang="cs-CZ" dirty="0"/>
              <a:t>Jsou velmi různorodé</a:t>
            </a:r>
          </a:p>
          <a:p>
            <a:pPr lvl="1"/>
            <a:r>
              <a:rPr lang="cs-CZ" dirty="0"/>
              <a:t>Primární x sekundární</a:t>
            </a:r>
          </a:p>
          <a:p>
            <a:pPr lvl="1"/>
            <a:r>
              <a:rPr lang="cs-CZ" dirty="0"/>
              <a:t>Současné x budoucí</a:t>
            </a:r>
          </a:p>
          <a:p>
            <a:pPr lvl="1"/>
            <a:r>
              <a:rPr lang="cs-CZ" dirty="0"/>
              <a:t>Racionální x emocionální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14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Hodnota pro zákazníka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Zákazníkem vnímaná výhoda získaná koupí produktu určitého výrobce ve srovnání s nákupem stejného produktu u jiného výrobce</a:t>
            </a:r>
          </a:p>
          <a:p>
            <a:pPr lvl="0"/>
            <a:r>
              <a:rPr lang="cs-CZ" dirty="0"/>
              <a:t>Obecný model hodnoty produktu pro zákazníka (Kaplan a </a:t>
            </a:r>
            <a:r>
              <a:rPr lang="cs-CZ" dirty="0" err="1"/>
              <a:t>Norton</a:t>
            </a:r>
            <a:r>
              <a:rPr lang="cs-CZ" dirty="0"/>
              <a:t>, 2000)</a:t>
            </a:r>
          </a:p>
          <a:p>
            <a:pPr lvl="1"/>
            <a:r>
              <a:rPr lang="cs-CZ" dirty="0"/>
              <a:t>Atributy produktu – funkčnost, jakost, cena, čas dodání</a:t>
            </a:r>
          </a:p>
          <a:p>
            <a:pPr lvl="1"/>
            <a:r>
              <a:rPr lang="cs-CZ" dirty="0"/>
              <a:t>Image organizace</a:t>
            </a:r>
          </a:p>
          <a:p>
            <a:pPr lvl="1"/>
            <a:r>
              <a:rPr lang="cs-CZ" dirty="0"/>
              <a:t>Vztahy se zákazníkem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1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Spokojenost zákazníka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Souhrn pocitů zákazníka vyvolaný rozdílem mezi požadavky a vnímanou realitou</a:t>
            </a:r>
          </a:p>
          <a:p>
            <a:pPr lvl="0"/>
            <a:r>
              <a:rPr lang="cs-CZ" dirty="0"/>
              <a:t>3 základní stavy spokojenosti zákazníka podle Nenadála (2008)</a:t>
            </a:r>
          </a:p>
          <a:p>
            <a:pPr lvl="1"/>
            <a:r>
              <a:rPr lang="cs-CZ" dirty="0"/>
              <a:t>Potěšení zákazníka – realita převyšuje očekávání</a:t>
            </a:r>
          </a:p>
          <a:p>
            <a:pPr lvl="1"/>
            <a:r>
              <a:rPr lang="cs-CZ" dirty="0"/>
              <a:t>Naprostá spokojenost zákazníka – maximální shoda mezi očekáváními a realitou, všechny potřeby byly uspokojeny</a:t>
            </a:r>
          </a:p>
          <a:p>
            <a:pPr lvl="1"/>
            <a:r>
              <a:rPr lang="cs-CZ" dirty="0"/>
              <a:t>Limitovaná spokojenost zákazníka – realita se liší od očekávání, zákazník je spokojený jen do určité míry, částečná spokojenost se může změnit v nespokojenost (stížnosti, reklamace)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29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Loajalita zákazníka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Způsob chování zákazníka projevující se opakovanými nákupy určitého produktu s pozitivními referencemi v okolí</a:t>
            </a:r>
          </a:p>
          <a:p>
            <a:pPr lvl="0"/>
            <a:r>
              <a:rPr lang="cs-CZ" dirty="0"/>
              <a:t>Ovlivněna:</a:t>
            </a:r>
          </a:p>
          <a:p>
            <a:pPr lvl="1"/>
            <a:r>
              <a:rPr lang="cs-CZ" dirty="0"/>
              <a:t>Hodnotou pro zákazníka</a:t>
            </a:r>
          </a:p>
          <a:p>
            <a:pPr lvl="1"/>
            <a:r>
              <a:rPr lang="cs-CZ" dirty="0"/>
              <a:t>Spokojeností zákazníka</a:t>
            </a:r>
          </a:p>
          <a:p>
            <a:pPr lvl="1"/>
            <a:r>
              <a:rPr lang="cs-CZ" dirty="0"/>
              <a:t>Setrvačností a pohodlností zákazníka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526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Stupně loajality podle Nenadála (2008)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 descr="FullSizeRender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0" y="1328057"/>
            <a:ext cx="9730286" cy="48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8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a modely managementu kvality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Strategické alternativy k budování a rozvoji moderních systémů kvality</a:t>
            </a:r>
          </a:p>
          <a:p>
            <a:pPr lvl="0"/>
            <a:r>
              <a:rPr lang="cs-CZ" dirty="0"/>
              <a:t>3 základní </a:t>
            </a:r>
            <a:r>
              <a:rPr lang="cs-CZ" dirty="0" err="1"/>
              <a:t>kocepce</a:t>
            </a:r>
            <a:endParaRPr lang="cs-CZ" dirty="0"/>
          </a:p>
          <a:p>
            <a:pPr lvl="1"/>
            <a:r>
              <a:rPr lang="cs-CZ" dirty="0"/>
              <a:t>Koncepce ISO</a:t>
            </a:r>
          </a:p>
          <a:p>
            <a:pPr lvl="1"/>
            <a:r>
              <a:rPr lang="cs-CZ" dirty="0"/>
              <a:t>Koncepce odvětvových standardů</a:t>
            </a:r>
          </a:p>
          <a:p>
            <a:pPr lvl="1"/>
            <a:r>
              <a:rPr lang="cs-CZ" dirty="0"/>
              <a:t>Koncepce TQM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64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Soudobé koncepce managementu kvality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smtClean="0"/>
              <a:t> </a:t>
            </a:r>
            <a:r>
              <a:rPr lang="cs-CZ" dirty="0"/>
              <a:t>(Nenadál, 2018, str. 23)</a:t>
            </a:r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9" t="32429" r="31635" b="17897"/>
          <a:stretch/>
        </p:blipFill>
        <p:spPr bwMode="auto">
          <a:xfrm rot="5400000">
            <a:off x="5528832" y="454230"/>
            <a:ext cx="5534024" cy="6968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6883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61787"/>
            <a:ext cx="10753200" cy="451576"/>
          </a:xfrm>
        </p:spPr>
        <p:txBody>
          <a:bodyPr/>
          <a:lstStyle/>
          <a:p>
            <a:r>
              <a:rPr lang="cs-CZ" dirty="0"/>
              <a:t>Koncepce ISO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713363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Nejméně náročná</a:t>
            </a:r>
          </a:p>
          <a:p>
            <a:pPr lvl="0"/>
            <a:r>
              <a:rPr lang="cs-CZ" dirty="0"/>
              <a:t>Nejrozšířenější</a:t>
            </a:r>
          </a:p>
          <a:p>
            <a:pPr lvl="0"/>
            <a:r>
              <a:rPr lang="cs-CZ" dirty="0"/>
              <a:t>Založena na soubor norem vydávaných Mezinárodní organizací pro normalizaci (</a:t>
            </a:r>
            <a:r>
              <a:rPr lang="cs-CZ" u="sng" dirty="0">
                <a:hlinkClick r:id="rId2"/>
              </a:rPr>
              <a:t>www.iso.org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Základem jsou 4 normy (převedené do českého i evropského systému)</a:t>
            </a:r>
          </a:p>
          <a:p>
            <a:pPr lvl="1"/>
            <a:r>
              <a:rPr lang="cs-CZ" dirty="0"/>
              <a:t>ČSN EN ISO 9000:2016 – systém managementu kvality – Základy a slovník</a:t>
            </a:r>
          </a:p>
          <a:p>
            <a:pPr lvl="1"/>
            <a:r>
              <a:rPr lang="cs-CZ" dirty="0"/>
              <a:t>ČSN EN ISO 9001:2016 – systém managementu kvality – požadavky</a:t>
            </a:r>
          </a:p>
          <a:p>
            <a:pPr lvl="1"/>
            <a:r>
              <a:rPr lang="cs-CZ" dirty="0"/>
              <a:t>ČSN EN ISO 9004:2018 – řízení organizací k udržitelnému úspěchu – přístup managementu kvality</a:t>
            </a:r>
          </a:p>
          <a:p>
            <a:pPr lvl="1"/>
            <a:r>
              <a:rPr lang="cs-CZ" dirty="0"/>
              <a:t>ČSN EN ISO 19011:2018 – systém managementu – směrnice pro </a:t>
            </a:r>
            <a:r>
              <a:rPr lang="cs-CZ" dirty="0" err="1"/>
              <a:t>auditování</a:t>
            </a:r>
            <a:r>
              <a:rPr lang="cs-CZ" dirty="0"/>
              <a:t> systému managementu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785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koncepce ISO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Naprostá univerzálnost</a:t>
            </a:r>
          </a:p>
          <a:p>
            <a:pPr lvl="1"/>
            <a:r>
              <a:rPr lang="cs-CZ" dirty="0"/>
              <a:t>Normy ř. 9000 lze aplikovat v jakémkoli odvětví a ve všech typech organizací</a:t>
            </a:r>
          </a:p>
          <a:p>
            <a:pPr lvl="0"/>
            <a:r>
              <a:rPr lang="cs-CZ" dirty="0"/>
              <a:t>Předpoklad: prvořadým zájmem organizace má být jakost jejich výrobků a služeb</a:t>
            </a:r>
          </a:p>
          <a:p>
            <a:pPr lvl="0"/>
            <a:r>
              <a:rPr lang="cs-CZ" dirty="0"/>
              <a:t>Úspěšná organizace má nabízet výrobky služby, které:</a:t>
            </a:r>
          </a:p>
          <a:p>
            <a:pPr lvl="1"/>
            <a:r>
              <a:rPr lang="cs-CZ" dirty="0"/>
              <a:t>Splňují dobře definovanou potřebu, použití nebo účel</a:t>
            </a:r>
          </a:p>
          <a:p>
            <a:pPr lvl="1"/>
            <a:r>
              <a:rPr lang="cs-CZ" dirty="0"/>
              <a:t>Uspokojují očekávání zákazníků</a:t>
            </a:r>
          </a:p>
          <a:p>
            <a:pPr lvl="1"/>
            <a:r>
              <a:rPr lang="cs-CZ" dirty="0"/>
              <a:t>Jsou v souladu s aplikovatelnými normami a specifikacemi</a:t>
            </a:r>
          </a:p>
          <a:p>
            <a:pPr lvl="1"/>
            <a:r>
              <a:rPr lang="cs-CZ" dirty="0"/>
              <a:t>Jsou v souladu s požadavky společnosti</a:t>
            </a:r>
          </a:p>
          <a:p>
            <a:pPr lvl="1"/>
            <a:r>
              <a:rPr lang="cs-CZ" dirty="0"/>
              <a:t>Zohledňují potřeby životního prostředí</a:t>
            </a:r>
          </a:p>
          <a:p>
            <a:pPr lvl="1"/>
            <a:r>
              <a:rPr lang="cs-CZ" dirty="0"/>
              <a:t>Jsou dostupné při cenách schopných konkurence</a:t>
            </a:r>
          </a:p>
          <a:p>
            <a:pPr lvl="1"/>
            <a:r>
              <a:rPr lang="cs-CZ" dirty="0"/>
              <a:t>Jsou ekonomicky výhodné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79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kvalita?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171576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Kvalita = bezvadnost</a:t>
            </a:r>
          </a:p>
          <a:p>
            <a:pPr lvl="0"/>
            <a:r>
              <a:rPr lang="cs-CZ" dirty="0"/>
              <a:t>Kvalita = shoda s požadavky</a:t>
            </a:r>
          </a:p>
          <a:p>
            <a:pPr lvl="0"/>
            <a:r>
              <a:rPr lang="cs-CZ" dirty="0"/>
              <a:t>Kvalita = způsobilost k užití</a:t>
            </a:r>
          </a:p>
          <a:p>
            <a:pPr lvl="0"/>
            <a:r>
              <a:rPr lang="cs-CZ" dirty="0"/>
              <a:t>Kvalita = to, co za ni považuje zákazník</a:t>
            </a:r>
          </a:p>
          <a:p>
            <a:pPr lvl="0"/>
            <a:r>
              <a:rPr lang="cs-CZ" dirty="0"/>
              <a:t>Kvalita = absence vad a problémů</a:t>
            </a:r>
          </a:p>
          <a:p>
            <a:pPr lvl="0"/>
            <a:r>
              <a:rPr lang="cs-CZ" dirty="0"/>
              <a:t>Kvalita = potěšení zákazníků</a:t>
            </a:r>
          </a:p>
          <a:p>
            <a:pPr lvl="0"/>
            <a:r>
              <a:rPr lang="cs-CZ" dirty="0"/>
              <a:t>Kvalita = shoda s předpisy</a:t>
            </a:r>
          </a:p>
          <a:p>
            <a:pPr lvl="0"/>
            <a:r>
              <a:rPr lang="cs-CZ" dirty="0"/>
              <a:t>Kvalita = stupeň excelence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5564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jakosti podle doporučení ISO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Hodnocení procesů, zda jsou v souladu s požadavky na řízení jakosti podle ISO</a:t>
            </a:r>
          </a:p>
          <a:p>
            <a:pPr lvl="0"/>
            <a:r>
              <a:rPr lang="cs-CZ" dirty="0"/>
              <a:t>Srovnání určitých hodnot znaků jakosti s hodnotami požadovanými, např.:</a:t>
            </a:r>
          </a:p>
          <a:p>
            <a:pPr lvl="1"/>
            <a:r>
              <a:rPr lang="cs-CZ" dirty="0"/>
              <a:t>Hodnoty předepsané právními předpisy</a:t>
            </a:r>
          </a:p>
          <a:p>
            <a:pPr lvl="1"/>
            <a:r>
              <a:rPr lang="cs-CZ" dirty="0"/>
              <a:t>Hodnoty uvedené v normách</a:t>
            </a:r>
          </a:p>
          <a:p>
            <a:pPr lvl="1"/>
            <a:r>
              <a:rPr lang="cs-CZ" dirty="0"/>
              <a:t>Hodnoty dohodnuté mezi dodavatelem a odběratelem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24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Hodnocení se realizuje jako: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Sebehodnocení – cíle je zjistit silné a slabé stránky a příležitosti ke zlepšování</a:t>
            </a:r>
          </a:p>
          <a:p>
            <a:r>
              <a:rPr lang="cs-CZ" dirty="0"/>
              <a:t>Audit – nezávislý</a:t>
            </a:r>
          </a:p>
          <a:p>
            <a:pPr lvl="1"/>
            <a:r>
              <a:rPr lang="cs-CZ" dirty="0"/>
              <a:t>Důkaz, že organizace v určitém čase splňuje shodu s uznávanými standardy</a:t>
            </a:r>
          </a:p>
          <a:p>
            <a:pPr lvl="1"/>
            <a:r>
              <a:rPr lang="cs-CZ" dirty="0"/>
              <a:t>Provádějí certifikační orgány v souladu s Národní politikou podpory jakosti</a:t>
            </a:r>
          </a:p>
          <a:p>
            <a:pPr lvl="2"/>
            <a:r>
              <a:rPr lang="cs-CZ" dirty="0"/>
              <a:t>Rada kvality ČR (MPO ČR)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6551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odvětvových standardů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4057" y="1171576"/>
            <a:ext cx="10753200" cy="4031795"/>
          </a:xfrm>
        </p:spPr>
        <p:txBody>
          <a:bodyPr/>
          <a:lstStyle/>
          <a:p>
            <a:pPr lvl="0"/>
            <a:r>
              <a:rPr lang="cs-CZ" dirty="0"/>
              <a:t>Univerzální vůbec nejsou</a:t>
            </a:r>
          </a:p>
          <a:p>
            <a:pPr lvl="0"/>
            <a:r>
              <a:rPr lang="cs-CZ" dirty="0"/>
              <a:t>Jsou vytvářeny s ohledem na charakter a zvláštnosti jednotlivých odvětví ekonomiky</a:t>
            </a:r>
          </a:p>
          <a:p>
            <a:pPr lvl="1"/>
            <a:r>
              <a:rPr lang="cs-CZ" dirty="0"/>
              <a:t>Telekomunikace, zdravotnictví, kolejová vozidla, jaderná bezpečnost, …</a:t>
            </a:r>
          </a:p>
          <a:p>
            <a:pPr lvl="0"/>
            <a:r>
              <a:rPr lang="cs-CZ" dirty="0"/>
              <a:t>Obvykle ctí požadavky i strukturu norem ISO 9001 + navíc specifika jednotlivých odvětví</a:t>
            </a:r>
          </a:p>
          <a:p>
            <a:pPr lvl="0"/>
            <a:r>
              <a:rPr lang="cs-CZ" dirty="0"/>
              <a:t>Náročnější koncepce než ISO</a:t>
            </a:r>
          </a:p>
          <a:p>
            <a:pPr lvl="0"/>
            <a:r>
              <a:rPr lang="cs-CZ" dirty="0"/>
              <a:t>Například:</a:t>
            </a:r>
          </a:p>
          <a:p>
            <a:pPr lvl="1"/>
            <a:r>
              <a:rPr lang="cs-CZ" dirty="0"/>
              <a:t>AS 9100 – požadavky na systém managementu kvality v automobilovém průmyslu</a:t>
            </a:r>
          </a:p>
          <a:p>
            <a:pPr lvl="1"/>
            <a:r>
              <a:rPr lang="cs-CZ" dirty="0"/>
              <a:t>IATF 16949 – letecký průmysl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217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61787"/>
            <a:ext cx="10753200" cy="451576"/>
          </a:xfrm>
        </p:spPr>
        <p:txBody>
          <a:bodyPr/>
          <a:lstStyle/>
          <a:p>
            <a:r>
              <a:rPr lang="cs-CZ" dirty="0"/>
              <a:t>Koncepce TQM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105249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Nejkomplexnější </a:t>
            </a:r>
          </a:p>
          <a:p>
            <a:pPr lvl="0"/>
            <a:r>
              <a:rPr lang="cs-CZ" dirty="0"/>
              <a:t>Předpoklad: kvalita je záležitostí všech a musí se týkat všeho, co se v organizacích děje</a:t>
            </a:r>
          </a:p>
          <a:p>
            <a:pPr lvl="0"/>
            <a:r>
              <a:rPr lang="cs-CZ" dirty="0"/>
              <a:t>Základy položeny v Japonsku</a:t>
            </a:r>
          </a:p>
          <a:p>
            <a:pPr lvl="0"/>
            <a:r>
              <a:rPr lang="cs-CZ" dirty="0"/>
              <a:t>Dnes = celosvětový fenomén</a:t>
            </a:r>
          </a:p>
          <a:p>
            <a:pPr lvl="0"/>
            <a:r>
              <a:rPr lang="cs-CZ" dirty="0"/>
              <a:t>„</a:t>
            </a:r>
            <a:r>
              <a:rPr lang="cs-CZ" sz="2400" i="1" dirty="0"/>
              <a:t>TQM je filozofie managementu, formující všemi zainteresovanými stranami řízenou a učící se organizací k tomu, aby se dosáhlo naprosté spokojenosti těchto zainteresovaných stran díky trvalému zlepšování účinnosti procesů</a:t>
            </a:r>
            <a:r>
              <a:rPr lang="cs-CZ" dirty="0"/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798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TQM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TQM není soustava požadavků a pravidel</a:t>
            </a:r>
          </a:p>
          <a:p>
            <a:pPr lvl="0"/>
            <a:r>
              <a:rPr lang="cs-CZ" dirty="0"/>
              <a:t>TQM je otevřený systém nasávající do sebe to nelepší z celosvětové praxe a posléze tvořivě adaptované do vlastního prostředí všech možných organizací</a:t>
            </a:r>
          </a:p>
          <a:p>
            <a:pPr lvl="0"/>
            <a:r>
              <a:rPr lang="cs-CZ" dirty="0"/>
              <a:t>Pro mnohé manažery obtížně uchopitelný přístup k řízení</a:t>
            </a:r>
          </a:p>
          <a:p>
            <a:pPr lvl="1"/>
            <a:r>
              <a:rPr lang="cs-CZ" dirty="0"/>
              <a:t>Proto se vyvinulo několik modelů – např. model excelence organizací</a:t>
            </a:r>
          </a:p>
        </p:txBody>
      </p:sp>
    </p:spTree>
    <p:extLst>
      <p:ext uri="{BB962C8B-B14F-4D97-AF65-F5344CB8AC3E}">
        <p14:creationId xmlns:p14="http://schemas.microsoft.com/office/powerpoint/2010/main" val="169151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podle TQM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Kvalitu nelze delegovat na inspektory jakosti nebo na pracovníky v procesu výroby</a:t>
            </a:r>
          </a:p>
          <a:p>
            <a:pPr lvl="0"/>
            <a:r>
              <a:rPr lang="cs-CZ" dirty="0"/>
              <a:t>Kvalita = vývoj výrobků a procesů za účelem uspokojení potřeb zákazníků</a:t>
            </a:r>
          </a:p>
          <a:p>
            <a:pPr lvl="0"/>
            <a:r>
              <a:rPr lang="cs-CZ" dirty="0"/>
              <a:t>Kvalita zahrnuje:</a:t>
            </a:r>
          </a:p>
          <a:p>
            <a:pPr lvl="1"/>
            <a:r>
              <a:rPr lang="cs-CZ" dirty="0"/>
              <a:t>Určení zákazníků a jejich potřeb</a:t>
            </a:r>
          </a:p>
          <a:p>
            <a:pPr lvl="1"/>
            <a:r>
              <a:rPr lang="cs-CZ" dirty="0"/>
              <a:t>Vývoj výrobku, který odpovídá těmto potřebám</a:t>
            </a:r>
          </a:p>
          <a:p>
            <a:pPr lvl="1"/>
            <a:r>
              <a:rPr lang="cs-CZ" dirty="0"/>
              <a:t>Vývoj výrobního postupu za účelem výroby tohoto výrobku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988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06343"/>
            <a:ext cx="10753200" cy="451576"/>
          </a:xfrm>
        </p:spPr>
        <p:txBody>
          <a:bodyPr/>
          <a:lstStyle/>
          <a:p>
            <a:r>
              <a:rPr lang="cs-CZ" dirty="0"/>
              <a:t>Kruh jakosti</a:t>
            </a:r>
            <a:r>
              <a:rPr lang="cs-CZ" b="0" dirty="0"/>
              <a:t/>
            </a:r>
            <a:br>
              <a:rPr lang="cs-CZ" b="0" dirty="0"/>
            </a:br>
            <a:r>
              <a:rPr lang="cs-CZ" b="0" dirty="0"/>
              <a:t>Kvalita je záležitostí celé organizace a všech jejich zaměstnanců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979902"/>
              </p:ext>
            </p:extLst>
          </p:nvPr>
        </p:nvGraphicFramePr>
        <p:xfrm>
          <a:off x="2680153" y="2028382"/>
          <a:ext cx="8074933" cy="419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694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podle TQM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286000"/>
            <a:ext cx="10753200" cy="3546000"/>
          </a:xfrm>
        </p:spPr>
        <p:txBody>
          <a:bodyPr/>
          <a:lstStyle/>
          <a:p>
            <a:pPr marL="72000" lvl="0" indent="0" algn="ctr">
              <a:buNone/>
            </a:pPr>
            <a:r>
              <a:rPr lang="cs-CZ" i="1" dirty="0"/>
              <a:t>= souhrn vlastností výrobku nebo služby, které určují jeho schopnost uspokojovat předen stanovené nebo předpokládané potřeby zákazníka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680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Zákazník od výrobku nebo služby očekává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Užitné vlastnosti</a:t>
            </a:r>
          </a:p>
          <a:p>
            <a:pPr lvl="1"/>
            <a:r>
              <a:rPr lang="cs-CZ" sz="2100" dirty="0"/>
              <a:t>Funkčnost, vzhled, vlastnosti, spolehlivost, životnost, obal, způsob prodeje, servis, …</a:t>
            </a:r>
          </a:p>
          <a:p>
            <a:r>
              <a:rPr lang="cs-CZ" dirty="0"/>
              <a:t>Bezvadnost</a:t>
            </a:r>
          </a:p>
          <a:p>
            <a:pPr lvl="1"/>
            <a:r>
              <a:rPr lang="cs-CZ" sz="2100" dirty="0"/>
              <a:t>Vada = negativní postoj k produktu i celé organizaci</a:t>
            </a:r>
          </a:p>
          <a:p>
            <a:pPr lvl="1"/>
            <a:r>
              <a:rPr lang="cs-CZ" sz="2100" dirty="0"/>
              <a:t>Cíl = nula vad</a:t>
            </a:r>
          </a:p>
          <a:p>
            <a:r>
              <a:rPr lang="cs-CZ" dirty="0"/>
              <a:t>Stabilitu jakosti</a:t>
            </a:r>
          </a:p>
          <a:p>
            <a:pPr lvl="1"/>
            <a:r>
              <a:rPr lang="cs-CZ" sz="2100" dirty="0"/>
              <a:t>Všechny produkty musí být stejné, musí mít stejné vlastnosti (1. i 100. Produkt)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756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Excelence organizací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Další vývojový stupeň TQM</a:t>
            </a:r>
          </a:p>
          <a:p>
            <a:pPr marL="72000" lvl="0" indent="0">
              <a:buNone/>
            </a:pPr>
            <a:r>
              <a:rPr lang="cs-CZ" dirty="0"/>
              <a:t>= </a:t>
            </a:r>
            <a:r>
              <a:rPr lang="cs-CZ" i="1" dirty="0"/>
              <a:t>schopnost organizací poskytovat tu nejvyšší možnou výkonnost, převyšující očekávání všech zainteresovaných stran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4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Všeobecné označení kvality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367518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Je spojena s vnímáním ze strany zákazníka</a:t>
            </a:r>
          </a:p>
          <a:p>
            <a:pPr lvl="0"/>
            <a:r>
              <a:rPr lang="cs-CZ" dirty="0"/>
              <a:t>Představuje určitou komplexní vlastnost výrobků, služeb, ale i lidí a systémů</a:t>
            </a:r>
          </a:p>
          <a:p>
            <a:pPr lvl="0"/>
            <a:r>
              <a:rPr lang="cs-CZ" dirty="0"/>
              <a:t>Její úroveň může být měřena a zlepšována</a:t>
            </a:r>
          </a:p>
          <a:p>
            <a:pPr lvl="0"/>
            <a:r>
              <a:rPr lang="cs-CZ" dirty="0"/>
              <a:t>Je spojena s co nejracionálnější spotřebou zdrojů při výrobě nebo používání</a:t>
            </a:r>
          </a:p>
          <a:p>
            <a:r>
              <a:rPr lang="cs-CZ" dirty="0"/>
              <a:t>Bez kvality v současnosti nelze být!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0755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1028" y="25515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Hlavní rysy excelentních organizací: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706726"/>
            <a:ext cx="10753200" cy="4139998"/>
          </a:xfrm>
        </p:spPr>
        <p:txBody>
          <a:bodyPr/>
          <a:lstStyle/>
          <a:p>
            <a:r>
              <a:rPr lang="cs-CZ" dirty="0"/>
              <a:t>Daleko převyšují „šedivý průměr“ výkonnosti v odvětví</a:t>
            </a:r>
          </a:p>
          <a:p>
            <a:r>
              <a:rPr lang="cs-CZ" dirty="0"/>
              <a:t>Mají vůdčí osobnosti s jasnou vizí, posláním a hodnotami, které přenášejí do strategických rozvojových záměrů</a:t>
            </a:r>
          </a:p>
          <a:p>
            <a:r>
              <a:rPr lang="cs-CZ" dirty="0"/>
              <a:t>Klíčový důvod existence = dodání co nejvyšší hodnoty jejich zákazníkům</a:t>
            </a:r>
          </a:p>
          <a:p>
            <a:r>
              <a:rPr lang="cs-CZ" dirty="0"/>
              <a:t>Orientace na potřeby a očekávání VŠECH ZAINTERESOVANÝCH STRAN, nejen zákazníků</a:t>
            </a:r>
          </a:p>
          <a:p>
            <a:pPr lvl="1"/>
            <a:r>
              <a:rPr lang="cs-CZ" sz="2100" dirty="0"/>
              <a:t>Zaměstnance, dodavatele, občany, …(=&gt; usilují o pozitivní vnímání)</a:t>
            </a:r>
          </a:p>
          <a:p>
            <a:r>
              <a:rPr lang="cs-CZ" dirty="0"/>
              <a:t>Systematicky řídí a zlepšuje všechny své procesy, nejen ty klíčové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349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62801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Hlavní rysy excelentních organizací: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30002"/>
            <a:ext cx="10753200" cy="4139998"/>
          </a:xfrm>
        </p:spPr>
        <p:txBody>
          <a:bodyPr/>
          <a:lstStyle/>
          <a:p>
            <a:r>
              <a:rPr lang="cs-CZ" sz="2400" dirty="0"/>
              <a:t>Dlouhodobě dosahuje vysoce nadprůměrných výsledků</a:t>
            </a:r>
          </a:p>
          <a:p>
            <a:r>
              <a:rPr lang="cs-CZ" sz="2400" dirty="0"/>
              <a:t>Mají vysokou úroveň podnikové kultury</a:t>
            </a:r>
          </a:p>
          <a:p>
            <a:r>
              <a:rPr lang="cs-CZ" sz="2400" dirty="0"/>
              <a:t>Značná význam přikládají „měkkým složkám“ managementu (všemu, co souvisí s lidským faktorem)</a:t>
            </a:r>
          </a:p>
          <a:p>
            <a:r>
              <a:rPr lang="cs-CZ" sz="2400" dirty="0"/>
              <a:t>Využívají všechny příležitosti a formy učení se</a:t>
            </a:r>
          </a:p>
          <a:p>
            <a:r>
              <a:rPr lang="cs-CZ" sz="2400" dirty="0"/>
              <a:t>Zabývají se systematickou prevencí (ne akcemi ex post)</a:t>
            </a:r>
          </a:p>
          <a:p>
            <a:r>
              <a:rPr lang="cs-CZ" sz="2400" dirty="0"/>
              <a:t>Práce s lidmi má přednost před rigidní aplikací různých metod, nástrojů a modelů</a:t>
            </a:r>
          </a:p>
          <a:p>
            <a:r>
              <a:rPr lang="cs-CZ" sz="2400" dirty="0"/>
              <a:t>Jsou vysoce inovativní, pružné a podporují tvořivost</a:t>
            </a:r>
          </a:p>
          <a:p>
            <a:r>
              <a:rPr lang="cs-CZ" sz="2400" dirty="0"/>
              <a:t>Uvědomují si svou roli v udržitelném rozvoji regionů a národních ekonomik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50073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Modely excelence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Normy v této oblasti neexistují – žádný návod</a:t>
            </a:r>
          </a:p>
          <a:p>
            <a:pPr lvl="0"/>
            <a:r>
              <a:rPr lang="cs-CZ" dirty="0"/>
              <a:t>Pouze rámcové naznačení, co by organizace měla realizovat</a:t>
            </a:r>
          </a:p>
          <a:p>
            <a:pPr lvl="0"/>
            <a:r>
              <a:rPr lang="cs-CZ" dirty="0"/>
              <a:t>Příklady modelů:</a:t>
            </a:r>
          </a:p>
          <a:p>
            <a:pPr lvl="1"/>
            <a:r>
              <a:rPr lang="cs-CZ" dirty="0"/>
              <a:t>Model </a:t>
            </a:r>
            <a:r>
              <a:rPr lang="cs-CZ" dirty="0" err="1"/>
              <a:t>Demingovy</a:t>
            </a:r>
            <a:r>
              <a:rPr lang="cs-CZ" dirty="0"/>
              <a:t> aplikační ceny – důraz na aplikaci statistický metod analýzy dat (JV Asie)</a:t>
            </a:r>
          </a:p>
          <a:p>
            <a:pPr lvl="1"/>
            <a:r>
              <a:rPr lang="cs-CZ" dirty="0"/>
              <a:t>Model Národní ceny kvality </a:t>
            </a:r>
            <a:r>
              <a:rPr lang="cs-CZ" dirty="0" err="1"/>
              <a:t>Malcoma</a:t>
            </a:r>
            <a:r>
              <a:rPr lang="cs-CZ" dirty="0"/>
              <a:t> </a:t>
            </a:r>
            <a:r>
              <a:rPr lang="cs-CZ" dirty="0" err="1"/>
              <a:t>Badrige</a:t>
            </a:r>
            <a:r>
              <a:rPr lang="cs-CZ" dirty="0"/>
              <a:t> – speciální soubory kritérií pro oblast zdravotnictví a vzdělávání (Americký kontinent)</a:t>
            </a:r>
          </a:p>
          <a:p>
            <a:pPr lvl="1"/>
            <a:r>
              <a:rPr lang="cs-CZ" dirty="0"/>
              <a:t>EFQM Model excelence – dříve Evropský model TQM, nejnáročnější, základ pro mnoho tzv. národních cen kvality (Evropa)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606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EFQM Model excelence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Jeho rámec tvoří 9 základních kritérií</a:t>
            </a:r>
          </a:p>
          <a:p>
            <a:pPr lvl="0"/>
            <a:r>
              <a:rPr lang="cs-CZ" dirty="0"/>
              <a:t>Kritéria jsou strukturovány do částí:</a:t>
            </a:r>
          </a:p>
          <a:p>
            <a:pPr lvl="1"/>
            <a:r>
              <a:rPr lang="cs-CZ" dirty="0"/>
              <a:t>Předpokladů – uplatňované přístupy, metody a nástroje řízení organizací</a:t>
            </a:r>
          </a:p>
          <a:p>
            <a:pPr lvl="1"/>
            <a:r>
              <a:rPr lang="cs-CZ" dirty="0"/>
              <a:t>Výsledků – dosahované výsledky ve všech oblastech výkonnosti organizace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518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Obrázek (Nenadál, 2018, str. 36)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rámec EFQM Modelu excelence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4" t="51257" r="26835" b="19312"/>
          <a:stretch/>
        </p:blipFill>
        <p:spPr bwMode="auto">
          <a:xfrm>
            <a:off x="1480457" y="1458686"/>
            <a:ext cx="8686799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773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EFQM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Více než 30 000 nejrůznějších organizací pracuje s tímto modelem</a:t>
            </a:r>
          </a:p>
          <a:p>
            <a:pPr lvl="0"/>
            <a:r>
              <a:rPr lang="cs-CZ" dirty="0"/>
              <a:t>Progresivní, dynamický a zároveň náročný model</a:t>
            </a:r>
          </a:p>
          <a:p>
            <a:pPr lvl="0"/>
            <a:r>
              <a:rPr lang="cs-CZ" dirty="0"/>
              <a:t>Desítky konkrétních navádějících bodů strukturovaných do 32 dílčích kritérií</a:t>
            </a:r>
          </a:p>
          <a:p>
            <a:pPr lvl="0"/>
            <a:r>
              <a:rPr lang="cs-CZ" dirty="0"/>
              <a:t>Adresně doporučují organizaci, co by měla v zájmu dlouhodobých úspěchů a nadprůměrné výkonnosti dělat a na jaké ukazatele výkonnosti by se  měla zaměřit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07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systému managementu pro udržitelný úspěch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Nová norma ISO 9004:2018</a:t>
            </a:r>
          </a:p>
          <a:p>
            <a:pPr lvl="0"/>
            <a:r>
              <a:rPr lang="cs-CZ" dirty="0"/>
              <a:t>K tomu, aby zainteresované strany plně důvěřovali organizaci je zapotřebí naplňovat a překračovat jejich potřeby a očekávání:</a:t>
            </a:r>
          </a:p>
          <a:p>
            <a:pPr lvl="1"/>
            <a:r>
              <a:rPr lang="cs-CZ" dirty="0"/>
              <a:t>Vrcholový management – uvědomuje si jedinečné rysy a smysl existence </a:t>
            </a:r>
            <a:r>
              <a:rPr lang="cs-CZ" dirty="0" err="1"/>
              <a:t>org</a:t>
            </a:r>
            <a:r>
              <a:rPr lang="cs-CZ" dirty="0"/>
              <a:t>.</a:t>
            </a:r>
          </a:p>
          <a:p>
            <a:pPr lvl="2"/>
            <a:r>
              <a:rPr lang="cs-CZ" sz="1600" dirty="0"/>
              <a:t>Vize, hodnoty, kultura</a:t>
            </a:r>
          </a:p>
          <a:p>
            <a:pPr lvl="1"/>
            <a:r>
              <a:rPr lang="cs-CZ" dirty="0"/>
              <a:t>Formulace, naplňování a aktualizace strategických deklarací včetně politik a cílů</a:t>
            </a:r>
          </a:p>
          <a:p>
            <a:pPr lvl="1"/>
            <a:r>
              <a:rPr lang="cs-CZ" dirty="0"/>
              <a:t>Efektivní management procesů a zdrojů zajistí dosahování cílů</a:t>
            </a:r>
          </a:p>
          <a:p>
            <a:pPr lvl="1"/>
            <a:r>
              <a:rPr lang="cs-CZ" dirty="0"/>
              <a:t>Systematické hodnocení výkonnosti procesů a celé </a:t>
            </a:r>
            <a:r>
              <a:rPr lang="cs-CZ" dirty="0" err="1"/>
              <a:t>org</a:t>
            </a:r>
            <a:r>
              <a:rPr lang="cs-CZ" dirty="0"/>
              <a:t>. vytváří základ pro plánování, zlepšování a inovace</a:t>
            </a:r>
          </a:p>
          <a:p>
            <a:pPr lvl="1"/>
            <a:r>
              <a:rPr lang="cs-CZ" dirty="0"/>
              <a:t>= kapitoly normy</a:t>
            </a:r>
          </a:p>
          <a:p>
            <a:pPr lvl="2"/>
            <a:r>
              <a:rPr lang="cs-CZ" sz="1600" dirty="0"/>
              <a:t>Obsahují doporučení zajišťující trvale úspěšné působení na trhu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601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020485"/>
            <a:ext cx="2328000" cy="667029"/>
          </a:xfrm>
        </p:spPr>
        <p:txBody>
          <a:bodyPr/>
          <a:lstStyle/>
          <a:p>
            <a:r>
              <a:rPr lang="cs-CZ" altLang="cs-CZ" dirty="0" smtClean="0"/>
              <a:t>Obrázek </a:t>
            </a:r>
            <a:r>
              <a:rPr lang="cs-CZ" altLang="cs-CZ" dirty="0"/>
              <a:t>(Nenadál, 2018, str. </a:t>
            </a:r>
            <a:r>
              <a:rPr lang="cs-CZ" altLang="cs-CZ" dirty="0" smtClean="0"/>
              <a:t>39)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10753200" cy="451576"/>
          </a:xfrm>
        </p:spPr>
        <p:txBody>
          <a:bodyPr/>
          <a:lstStyle/>
          <a:p>
            <a:r>
              <a:rPr lang="cs-CZ" dirty="0"/>
              <a:t>Model systému managementu pro udržitelný úspěch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6" t="27447" r="23239" b="21792"/>
          <a:stretch/>
        </p:blipFill>
        <p:spPr bwMode="auto">
          <a:xfrm>
            <a:off x="3048000" y="1001487"/>
            <a:ext cx="9140743" cy="5856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3038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cena kvality České republiky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patří mezi nejprestižnější ocenění </a:t>
            </a:r>
            <a:r>
              <a:rPr lang="cs-CZ" dirty="0" smtClean="0"/>
              <a:t>udělované </a:t>
            </a:r>
            <a:r>
              <a:rPr lang="cs-CZ" dirty="0"/>
              <a:t>v České </a:t>
            </a:r>
            <a:r>
              <a:rPr lang="cs-CZ" dirty="0" smtClean="0"/>
              <a:t>republice</a:t>
            </a:r>
          </a:p>
          <a:p>
            <a:r>
              <a:rPr lang="cs-CZ" dirty="0"/>
              <a:t>součást Národní politiky podpory jakosti (nyní Národní politiky kvality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Vyhlašuje ji </a:t>
            </a:r>
            <a:r>
              <a:rPr lang="cs-CZ" dirty="0"/>
              <a:t>státní tajemník v Ministerstvu průmyslu a obchodu a předseda Rady kvality České republiky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4116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06342"/>
            <a:ext cx="10753200" cy="451576"/>
          </a:xfrm>
        </p:spPr>
        <p:txBody>
          <a:bodyPr/>
          <a:lstStyle/>
          <a:p>
            <a:r>
              <a:rPr lang="cs-CZ" dirty="0"/>
              <a:t>Historie Národní ceny kvality </a:t>
            </a:r>
            <a:r>
              <a:rPr lang="cs-CZ" dirty="0" smtClean="0"/>
              <a:t>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3999" y="757918"/>
            <a:ext cx="11342571" cy="4772025"/>
          </a:xfrm>
        </p:spPr>
        <p:txBody>
          <a:bodyPr/>
          <a:lstStyle/>
          <a:p>
            <a:r>
              <a:rPr lang="cs-CZ" dirty="0"/>
              <a:t>Myšlenka na realizaci </a:t>
            </a:r>
            <a:r>
              <a:rPr lang="cs-CZ" dirty="0" smtClean="0"/>
              <a:t>spadá do </a:t>
            </a:r>
            <a:r>
              <a:rPr lang="cs-CZ" dirty="0"/>
              <a:t>dob československé federace (1992</a:t>
            </a:r>
            <a:r>
              <a:rPr lang="cs-CZ" dirty="0" smtClean="0"/>
              <a:t>)</a:t>
            </a:r>
          </a:p>
          <a:p>
            <a:r>
              <a:rPr lang="cs-CZ" dirty="0"/>
              <a:t>K realizaci a prvnímu </a:t>
            </a:r>
            <a:r>
              <a:rPr lang="cs-CZ" dirty="0" smtClean="0"/>
              <a:t>předávání </a:t>
            </a:r>
            <a:r>
              <a:rPr lang="cs-CZ" dirty="0"/>
              <a:t>došlo </a:t>
            </a:r>
            <a:r>
              <a:rPr lang="cs-CZ" dirty="0" smtClean="0"/>
              <a:t>v</a:t>
            </a:r>
            <a:r>
              <a:rPr lang="cs-CZ" dirty="0"/>
              <a:t> </a:t>
            </a:r>
            <a:r>
              <a:rPr lang="cs-CZ" dirty="0" smtClean="0"/>
              <a:t>roce 1995</a:t>
            </a:r>
          </a:p>
          <a:p>
            <a:r>
              <a:rPr lang="cs-CZ" dirty="0"/>
              <a:t>V roce 1997 byl model české ceny za jakost v plném rozsahu harmonizován s modelem Evropské ceny za </a:t>
            </a:r>
            <a:r>
              <a:rPr lang="cs-CZ" dirty="0" smtClean="0"/>
              <a:t>jakost</a:t>
            </a:r>
          </a:p>
          <a:p>
            <a:r>
              <a:rPr lang="cs-CZ" dirty="0"/>
              <a:t>Od tohoto roku jsou Národní ceny předávány ve Španělském sále Pražského </a:t>
            </a:r>
            <a:r>
              <a:rPr lang="cs-CZ" dirty="0" smtClean="0"/>
              <a:t>hradu</a:t>
            </a:r>
          </a:p>
          <a:p>
            <a:pPr lvl="1"/>
            <a:r>
              <a:rPr lang="cs-CZ" dirty="0"/>
              <a:t>cenu předávají významní političtí představitelé České </a:t>
            </a:r>
            <a:r>
              <a:rPr lang="cs-CZ" dirty="0" smtClean="0"/>
              <a:t>republiky</a:t>
            </a:r>
          </a:p>
          <a:p>
            <a:pPr lvl="2"/>
            <a:r>
              <a:rPr lang="cs-CZ" dirty="0"/>
              <a:t>usnesení vlády ČR č. 806/2001 Sb. o Národní ceně České republiky za jakost (nyní Národní ceny kvality české republiky</a:t>
            </a:r>
            <a:r>
              <a:rPr lang="cs-CZ" dirty="0" smtClean="0"/>
              <a:t>)</a:t>
            </a:r>
          </a:p>
          <a:p>
            <a:r>
              <a:rPr lang="cs-CZ" dirty="0" smtClean="0"/>
              <a:t>Od roku 2013 jsou jednotlivé </a:t>
            </a:r>
            <a:r>
              <a:rPr lang="cs-CZ" dirty="0"/>
              <a:t>programy plně harmonizovány s oceněním EFQM </a:t>
            </a:r>
            <a:endParaRPr lang="cs-CZ" dirty="0" smtClean="0"/>
          </a:p>
          <a:p>
            <a:r>
              <a:rPr lang="cs-CZ" dirty="0" smtClean="0"/>
              <a:t>Možnost účasti na mezinárodní soutěži </a:t>
            </a:r>
            <a:r>
              <a:rPr lang="cs-CZ" dirty="0"/>
              <a:t>EFQM Excellence </a:t>
            </a:r>
            <a:r>
              <a:rPr lang="cs-CZ" dirty="0" err="1"/>
              <a:t>Award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39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na kvalitu v různých oblastech ekonomiky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6927"/>
              </p:ext>
            </p:extLst>
          </p:nvPr>
        </p:nvGraphicFramePr>
        <p:xfrm>
          <a:off x="719998" y="1828800"/>
          <a:ext cx="10361658" cy="4317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8231">
                  <a:extLst>
                    <a:ext uri="{9D8B030D-6E8A-4147-A177-3AD203B41FA5}">
                      <a16:colId xmlns:a16="http://schemas.microsoft.com/office/drawing/2014/main" val="1865663930"/>
                    </a:ext>
                  </a:extLst>
                </a:gridCol>
                <a:gridCol w="7293427">
                  <a:extLst>
                    <a:ext uri="{9D8B030D-6E8A-4147-A177-3AD203B41FA5}">
                      <a16:colId xmlns:a16="http://schemas.microsoft.com/office/drawing/2014/main" val="1577469803"/>
                    </a:ext>
                  </a:extLst>
                </a:gridCol>
              </a:tblGrid>
              <a:tr h="253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Oblast ekonomiky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Chápání kvality jako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482316"/>
                  </a:ext>
                </a:extLst>
              </a:tr>
              <a:tr h="525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Letecké společnosti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Dodržení termínů příletů, komfort, nízké náklady, bezpečnost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812521"/>
                  </a:ext>
                </a:extLst>
              </a:tr>
              <a:tr h="253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Automobilový průmysl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Nulový rozsah vad, spolehlivost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3003769"/>
                  </a:ext>
                </a:extLst>
              </a:tr>
              <a:tr h="796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Zdravotní péče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Správná a rychlá diagnóza, minimální čekací doby, diskrétnost, špičkové znalosti lékařů a sester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8911241"/>
                  </a:ext>
                </a:extLst>
              </a:tr>
              <a:tr h="525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Poštovní služby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Rychlost dodání, spolehlivost personálu, správnost dodání zásilek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4019942"/>
                  </a:ext>
                </a:extLst>
              </a:tr>
              <a:tr h="796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Školství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Dosažení shody s plánovanými výstupy učení, znalosti žáků a studentů, jejich uplatnitelnost na trhu práce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710234"/>
                  </a:ext>
                </a:extLst>
              </a:tr>
              <a:tr h="796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Výroba potravin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Zdravotní nezávadnost, vynikající chuť a další senzorické vlastnosti, rychlost dodání zákazníkům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8238731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20000" y="5863915"/>
            <a:ext cx="14888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Nenadál, 2018</a:t>
            </a:r>
            <a:endParaRPr kumimoji="0" lang="cs-CZ" altLang="cs-C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35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Rada kvality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171576"/>
            <a:ext cx="10753200" cy="4139998"/>
          </a:xfrm>
        </p:spPr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otivuje </a:t>
            </a:r>
            <a:r>
              <a:rPr lang="cs-CZ" dirty="0"/>
              <a:t>organizace podnikatelského i veřejného sektoru k využívání moderních nástrojů řízení vedoucích k dlouhodobě udržitelným vynikajícím výsledkům. </a:t>
            </a:r>
            <a:endParaRPr lang="cs-CZ" dirty="0" smtClean="0"/>
          </a:p>
          <a:p>
            <a:r>
              <a:rPr lang="cs-CZ" dirty="0" smtClean="0"/>
              <a:t>Cílem </a:t>
            </a:r>
            <a:r>
              <a:rPr lang="cs-CZ" dirty="0"/>
              <a:t>všech programů Národní ceny kvality České republiky je veřejně ocenit nejvýkonnější organizace v České republice</a:t>
            </a:r>
            <a:r>
              <a:rPr lang="cs-CZ" dirty="0" smtClean="0"/>
              <a:t>.</a:t>
            </a:r>
          </a:p>
          <a:p>
            <a:r>
              <a:rPr lang="cs-CZ" dirty="0"/>
              <a:t>umožňuje </a:t>
            </a:r>
            <a:r>
              <a:rPr lang="cs-CZ" dirty="0" smtClean="0"/>
              <a:t>zájemcům: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zahájit cestu k excelenci (inovací a trvalého zlepšování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osvojit </a:t>
            </a:r>
            <a:r>
              <a:rPr lang="cs-CZ" dirty="0"/>
              <a:t>si základní principy sebehodnocení, které má prokazatelně pozitivní dopad na chod organizace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252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Národní ceny kvality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Přihláška</a:t>
            </a:r>
          </a:p>
          <a:p>
            <a:pPr lvl="0"/>
            <a:r>
              <a:rPr lang="cs-CZ" dirty="0"/>
              <a:t>Smlouva o spolupráci</a:t>
            </a:r>
          </a:p>
          <a:p>
            <a:pPr lvl="0"/>
            <a:r>
              <a:rPr lang="cs-CZ" dirty="0"/>
              <a:t>Podkladová zpráva</a:t>
            </a:r>
          </a:p>
          <a:p>
            <a:pPr lvl="0"/>
            <a:r>
              <a:rPr lang="cs-CZ" dirty="0"/>
              <a:t>Hodnocení na místě (externí hodnocení)</a:t>
            </a:r>
          </a:p>
          <a:p>
            <a:pPr lvl="0"/>
            <a:r>
              <a:rPr lang="cs-CZ" dirty="0"/>
              <a:t>Vyhodnocení</a:t>
            </a:r>
          </a:p>
          <a:p>
            <a:pPr lvl="0"/>
            <a:r>
              <a:rPr lang="cs-CZ" dirty="0"/>
              <a:t>Tisková konference a slavnostní předávání Národních cen ve Španělském sále Pražského hradu</a:t>
            </a:r>
          </a:p>
          <a:p>
            <a:pPr lvl="0"/>
            <a:r>
              <a:rPr lang="cs-CZ" dirty="0"/>
              <a:t>Zpětná vazba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940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excelence EFQM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08974"/>
            <a:ext cx="10753200" cy="4139998"/>
          </a:xfrm>
        </p:spPr>
        <p:txBody>
          <a:bodyPr/>
          <a:lstStyle/>
          <a:p>
            <a:r>
              <a:rPr lang="cs-CZ" dirty="0"/>
              <a:t>Základem Národní ceny kvality České republiky </a:t>
            </a:r>
            <a:endParaRPr lang="cs-CZ" dirty="0" smtClean="0"/>
          </a:p>
          <a:p>
            <a:r>
              <a:rPr lang="cs-CZ" dirty="0"/>
              <a:t>dva hlavní atributy – </a:t>
            </a:r>
            <a:r>
              <a:rPr lang="cs-CZ" dirty="0" smtClean="0"/>
              <a:t>1. sebehodnocení </a:t>
            </a:r>
            <a:r>
              <a:rPr lang="cs-CZ" dirty="0"/>
              <a:t>a </a:t>
            </a:r>
            <a:r>
              <a:rPr lang="cs-CZ" dirty="0" smtClean="0"/>
              <a:t>2. </a:t>
            </a:r>
            <a:r>
              <a:rPr lang="cs-CZ" dirty="0" err="1" smtClean="0"/>
              <a:t>benchmarking</a:t>
            </a:r>
            <a:endParaRPr lang="cs-CZ" dirty="0" smtClean="0"/>
          </a:p>
          <a:p>
            <a:r>
              <a:rPr lang="cs-CZ" dirty="0"/>
              <a:t>možnost podívat se na organizaci „zevnitř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najít </a:t>
            </a:r>
            <a:r>
              <a:rPr lang="cs-CZ" dirty="0"/>
              <a:t>silné stránky </a:t>
            </a:r>
            <a:endParaRPr lang="cs-CZ" dirty="0" smtClean="0"/>
          </a:p>
          <a:p>
            <a:pPr lvl="1"/>
            <a:r>
              <a:rPr lang="cs-CZ" dirty="0" smtClean="0"/>
              <a:t>oblasti </a:t>
            </a:r>
            <a:r>
              <a:rPr lang="cs-CZ" dirty="0"/>
              <a:t>pro zlepšení při dosahování společné vize i </a:t>
            </a:r>
            <a:r>
              <a:rPr lang="cs-CZ" dirty="0" smtClean="0"/>
              <a:t>poslání</a:t>
            </a:r>
          </a:p>
          <a:p>
            <a:r>
              <a:rPr lang="cs-CZ" dirty="0" smtClean="0"/>
              <a:t>Model </a:t>
            </a:r>
            <a:r>
              <a:rPr lang="cs-CZ" dirty="0"/>
              <a:t>excelence EFQM je nástroj, jak „poznat sama sebe</a:t>
            </a:r>
            <a:r>
              <a:rPr lang="cs-CZ" dirty="0" smtClean="0"/>
              <a:t>“.</a:t>
            </a:r>
          </a:p>
          <a:p>
            <a:pPr algn="ctr"/>
            <a:r>
              <a:rPr lang="cs-CZ" sz="2400" b="1" i="1" dirty="0"/>
              <a:t>"Excelentní organizace dosahují a trvale udržují vynikající úrovně výkonnosti splňující nebo překračující očekávání všech svých zainteresovaných stran.“</a:t>
            </a:r>
            <a:endParaRPr 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191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487575"/>
            <a:ext cx="10753200" cy="451576"/>
          </a:xfrm>
        </p:spPr>
        <p:txBody>
          <a:bodyPr/>
          <a:lstStyle/>
          <a:p>
            <a:r>
              <a:rPr lang="cs-CZ" dirty="0" smtClean="0"/>
              <a:t>3 integrované prvky EFQM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171576"/>
            <a:ext cx="10753200" cy="4139998"/>
          </a:xfrm>
        </p:spPr>
        <p:txBody>
          <a:bodyPr/>
          <a:lstStyle/>
          <a:p>
            <a:pPr lvl="0"/>
            <a:r>
              <a:rPr lang="cs-CZ" b="1" dirty="0"/>
              <a:t>Základní koncepce excelence:</a:t>
            </a:r>
            <a:r>
              <a:rPr lang="cs-CZ" dirty="0"/>
              <a:t> základní principy, které jsou pro každou organizaci nezbytným základem pro dosahování trvale udržitelné excelence.</a:t>
            </a:r>
          </a:p>
          <a:p>
            <a:pPr lvl="0"/>
            <a:r>
              <a:rPr lang="cs-CZ" b="1" dirty="0"/>
              <a:t>Model excelence EFQM</a:t>
            </a:r>
            <a:r>
              <a:rPr lang="cs-CZ" dirty="0"/>
              <a:t>: </a:t>
            </a:r>
            <a:r>
              <a:rPr lang="cs-CZ" dirty="0" err="1"/>
              <a:t>Devitikriteriální</a:t>
            </a:r>
            <a:r>
              <a:rPr lang="cs-CZ" dirty="0"/>
              <a:t> rámec napomáhající organizacím převádět základní koncepce a logiku RADAR do praxe</a:t>
            </a:r>
          </a:p>
          <a:p>
            <a:r>
              <a:rPr lang="cs-CZ" b="1" dirty="0"/>
              <a:t>Logika RADAR:</a:t>
            </a:r>
            <a:r>
              <a:rPr lang="cs-CZ" dirty="0"/>
              <a:t> dynamický rámec hodnocení a účinný nástroj managementu.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294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Programy Národní ceny kvality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Dle náročnosti je Model excelence EFQM rozpracován do jednotlivých </a:t>
            </a:r>
            <a:r>
              <a:rPr lang="cs-CZ" dirty="0" smtClean="0"/>
              <a:t>programů:</a:t>
            </a:r>
          </a:p>
          <a:p>
            <a:pPr lvl="0"/>
            <a:r>
              <a:rPr lang="cs-CZ" dirty="0" smtClean="0"/>
              <a:t>Program </a:t>
            </a:r>
            <a:r>
              <a:rPr lang="cs-CZ" dirty="0"/>
              <a:t>START </a:t>
            </a:r>
            <a:r>
              <a:rPr lang="cs-CZ" dirty="0" smtClean="0"/>
              <a:t>PLUS</a:t>
            </a:r>
          </a:p>
          <a:p>
            <a:pPr lvl="1"/>
            <a:r>
              <a:rPr lang="cs-CZ" dirty="0" smtClean="0"/>
              <a:t>Pro začínající organizace bez zkušeností se sebehodnocením</a:t>
            </a:r>
            <a:endParaRPr lang="cs-CZ" dirty="0"/>
          </a:p>
          <a:p>
            <a:pPr lvl="0"/>
            <a:r>
              <a:rPr lang="cs-CZ" dirty="0"/>
              <a:t>Program </a:t>
            </a:r>
            <a:r>
              <a:rPr lang="cs-CZ" dirty="0" smtClean="0"/>
              <a:t>CAF</a:t>
            </a:r>
          </a:p>
          <a:p>
            <a:pPr lvl="1"/>
            <a:r>
              <a:rPr lang="cs-CZ" dirty="0" smtClean="0"/>
              <a:t>Pro organizace veřejného sektoru</a:t>
            </a:r>
            <a:endParaRPr lang="cs-CZ" dirty="0"/>
          </a:p>
          <a:p>
            <a:pPr lvl="0"/>
            <a:r>
              <a:rPr lang="cs-CZ" dirty="0"/>
              <a:t>Program </a:t>
            </a:r>
            <a:r>
              <a:rPr lang="cs-CZ" dirty="0" smtClean="0"/>
              <a:t>EXCELENCE</a:t>
            </a:r>
          </a:p>
          <a:p>
            <a:pPr lvl="1"/>
            <a:r>
              <a:rPr lang="cs-CZ" dirty="0"/>
              <a:t>plně harmonizován s Modelem excelence </a:t>
            </a:r>
            <a:r>
              <a:rPr lang="cs-CZ" dirty="0" smtClean="0"/>
              <a:t>EFQM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262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ceny kvality České </a:t>
            </a:r>
            <a:r>
              <a:rPr lang="cs-CZ" dirty="0" smtClean="0"/>
              <a:t>republiky 2019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Absolutním vítězem </a:t>
            </a:r>
            <a:r>
              <a:rPr lang="cs-CZ" dirty="0" smtClean="0"/>
              <a:t>se </a:t>
            </a:r>
            <a:r>
              <a:rPr lang="cs-CZ" dirty="0"/>
              <a:t>stala firma Albert Česká </a:t>
            </a:r>
            <a:r>
              <a:rPr lang="cs-CZ" dirty="0" smtClean="0"/>
              <a:t>republika</a:t>
            </a:r>
            <a:r>
              <a:rPr lang="cs-CZ" dirty="0"/>
              <a:t>, s.r.o</a:t>
            </a:r>
            <a:r>
              <a:rPr lang="cs-CZ" dirty="0" smtClean="0"/>
              <a:t>.</a:t>
            </a:r>
          </a:p>
          <a:p>
            <a:r>
              <a:rPr lang="cs-CZ" dirty="0" smtClean="0"/>
              <a:t>Bylo hodnoceno:</a:t>
            </a:r>
          </a:p>
          <a:p>
            <a:pPr lvl="1"/>
            <a:r>
              <a:rPr lang="cs-CZ" dirty="0"/>
              <a:t>j</a:t>
            </a:r>
            <a:r>
              <a:rPr lang="cs-CZ" dirty="0" smtClean="0"/>
              <a:t>ak kvalitně </a:t>
            </a:r>
            <a:r>
              <a:rPr lang="cs-CZ" dirty="0"/>
              <a:t>plní potřeby zákazníků, klientů a zaměstnanců, </a:t>
            </a:r>
            <a:endParaRPr lang="cs-CZ" dirty="0" smtClean="0"/>
          </a:p>
          <a:p>
            <a:pPr lvl="1"/>
            <a:r>
              <a:rPr lang="cs-CZ" dirty="0" smtClean="0"/>
              <a:t>jakou </a:t>
            </a:r>
            <a:r>
              <a:rPr lang="cs-CZ" dirty="0"/>
              <a:t>mají produktivitu a efektivitu práce a výsledků </a:t>
            </a:r>
            <a:endParaRPr lang="cs-CZ" dirty="0" smtClean="0"/>
          </a:p>
          <a:p>
            <a:pPr lvl="1"/>
            <a:r>
              <a:rPr lang="cs-CZ" dirty="0" smtClean="0"/>
              <a:t>jak </a:t>
            </a:r>
            <a:r>
              <a:rPr lang="cs-CZ" dirty="0"/>
              <a:t>se jim daří vytvářet inovativní </a:t>
            </a:r>
            <a:r>
              <a:rPr lang="cs-CZ" dirty="0" smtClean="0"/>
              <a:t>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153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ceny </a:t>
            </a:r>
            <a:r>
              <a:rPr lang="cs-CZ" dirty="0" smtClean="0"/>
              <a:t>ČR za </a:t>
            </a:r>
            <a:r>
              <a:rPr lang="cs-CZ" dirty="0"/>
              <a:t>společenskou </a:t>
            </a:r>
            <a:r>
              <a:rPr lang="cs-CZ" dirty="0" smtClean="0"/>
              <a:t>odpovědnost 2019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Hodnotí se úroveň zavedení konceptu a vyspělost společenské </a:t>
            </a:r>
            <a:r>
              <a:rPr lang="cs-CZ" dirty="0" smtClean="0"/>
              <a:t>odpovědnosti</a:t>
            </a:r>
          </a:p>
          <a:p>
            <a:r>
              <a:rPr lang="cs-CZ" b="1" dirty="0"/>
              <a:t>Vítězem v podnikatelském sektoru</a:t>
            </a:r>
            <a:r>
              <a:rPr lang="cs-CZ" dirty="0"/>
              <a:t> je </a:t>
            </a:r>
            <a:r>
              <a:rPr lang="cs-CZ" dirty="0" err="1"/>
              <a:t>Miele</a:t>
            </a:r>
            <a:r>
              <a:rPr lang="cs-CZ" dirty="0"/>
              <a:t> technika s.r.o</a:t>
            </a:r>
            <a:r>
              <a:rPr lang="cs-CZ" dirty="0" smtClean="0"/>
              <a:t>.</a:t>
            </a:r>
          </a:p>
          <a:p>
            <a:r>
              <a:rPr lang="cs-CZ" b="1" dirty="0"/>
              <a:t>Ve veřejném sektoru</a:t>
            </a:r>
            <a:r>
              <a:rPr lang="cs-CZ" dirty="0"/>
              <a:t> zvítězila Městská část Praha 13, Úřad Městské části Praha 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88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197486"/>
            <a:ext cx="10753200" cy="451576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649062"/>
            <a:ext cx="10753200" cy="4139998"/>
          </a:xfrm>
        </p:spPr>
        <p:txBody>
          <a:bodyPr/>
          <a:lstStyle/>
          <a:p>
            <a:r>
              <a:rPr lang="cs-CZ" sz="2000" dirty="0"/>
              <a:t>Jaké je všeobecné označení pojmu kvalita?</a:t>
            </a:r>
          </a:p>
          <a:p>
            <a:r>
              <a:rPr lang="cs-CZ" sz="2000" dirty="0"/>
              <a:t>Co znamená pojem kvalita v oblasti školství?</a:t>
            </a:r>
          </a:p>
          <a:p>
            <a:r>
              <a:rPr lang="cs-CZ" sz="2000" dirty="0"/>
              <a:t>Uveďte a vysvětlete definici kvality podle mezinárodní organizace pro normalizaci ISO.</a:t>
            </a:r>
          </a:p>
          <a:p>
            <a:r>
              <a:rPr lang="cs-CZ" sz="2000" dirty="0"/>
              <a:t>Co znamená management kvality a proč se jím zabýváme?</a:t>
            </a:r>
          </a:p>
          <a:p>
            <a:r>
              <a:rPr lang="cs-CZ" sz="2000" dirty="0"/>
              <a:t>Uveďte 3 nejdůležitější cíle kvality/jakosti.</a:t>
            </a:r>
          </a:p>
          <a:p>
            <a:r>
              <a:rPr lang="cs-CZ" sz="2000" dirty="0"/>
              <a:t>Co to je hodnota pro zákazníka a jak vypadá obecný model hodnoty produktu pro zákazníka podle Kaplana a </a:t>
            </a:r>
            <a:r>
              <a:rPr lang="cs-CZ" sz="2000" dirty="0" err="1"/>
              <a:t>Nortona</a:t>
            </a:r>
            <a:r>
              <a:rPr lang="cs-CZ" sz="2000" dirty="0"/>
              <a:t>?</a:t>
            </a:r>
          </a:p>
          <a:p>
            <a:r>
              <a:rPr lang="cs-CZ" sz="2000" dirty="0"/>
              <a:t>Co to je spokojenost zákazníka a jaké 3 základní stavy spokojenosti zákazníka uvádí Nenadál (2008)?</a:t>
            </a:r>
          </a:p>
          <a:p>
            <a:r>
              <a:rPr lang="cs-CZ" sz="2000" dirty="0"/>
              <a:t>Co to je loajalita zákazníka a čím je ovlivněna?</a:t>
            </a:r>
          </a:p>
          <a:p>
            <a:r>
              <a:rPr lang="cs-CZ" sz="2000" dirty="0"/>
              <a:t>Vyjmenujte 3 základní soudobé koncepce managementu kvality.</a:t>
            </a:r>
          </a:p>
          <a:p>
            <a:r>
              <a:rPr lang="cs-CZ" sz="2000" dirty="0"/>
              <a:t>Charakterizujte koncepci ISO.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64899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153943"/>
            <a:ext cx="10753200" cy="451576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821145"/>
            <a:ext cx="10753200" cy="4139998"/>
          </a:xfrm>
        </p:spPr>
        <p:txBody>
          <a:bodyPr/>
          <a:lstStyle/>
          <a:p>
            <a:r>
              <a:rPr lang="cs-CZ" sz="1800" dirty="0"/>
              <a:t>Jak probíhá hodnocení jakosti podle doporučení ISO?</a:t>
            </a:r>
          </a:p>
          <a:p>
            <a:r>
              <a:rPr lang="cs-CZ" sz="1800" dirty="0"/>
              <a:t>Charakterizujte koncepci odvětvových standardů.</a:t>
            </a:r>
            <a:br>
              <a:rPr lang="cs-CZ" sz="1800" dirty="0"/>
            </a:br>
            <a:r>
              <a:rPr lang="cs-CZ" sz="1800" dirty="0"/>
              <a:t>Charakterizujte koncepci TQM.</a:t>
            </a:r>
          </a:p>
          <a:p>
            <a:r>
              <a:rPr lang="cs-CZ" sz="1800" dirty="0"/>
              <a:t>Nakreslete kruh jakosti a stručně ho vysvětlete.</a:t>
            </a:r>
          </a:p>
          <a:p>
            <a:r>
              <a:rPr lang="cs-CZ" sz="1800" dirty="0"/>
              <a:t>Co zákazník od výrobku nebo služby očekává?</a:t>
            </a:r>
          </a:p>
          <a:p>
            <a:r>
              <a:rPr lang="cs-CZ" sz="1800" dirty="0"/>
              <a:t>Uveďte alespoň 5 hlavních rysů excelentních organizací.</a:t>
            </a:r>
          </a:p>
          <a:p>
            <a:r>
              <a:rPr lang="cs-CZ" sz="1800" dirty="0"/>
              <a:t>Co jsou to modely excelencí? Uveďte alespoň jeden příklad modelu excelence.</a:t>
            </a:r>
          </a:p>
          <a:p>
            <a:r>
              <a:rPr lang="cs-CZ" sz="1800" dirty="0"/>
              <a:t>Charakterizujte model excelence EFQM.</a:t>
            </a:r>
          </a:p>
          <a:p>
            <a:r>
              <a:rPr lang="cs-CZ" sz="1800" dirty="0"/>
              <a:t>Co upravuje nová norma ISO 9004:2018?</a:t>
            </a:r>
          </a:p>
          <a:p>
            <a:r>
              <a:rPr lang="cs-CZ" sz="1800" dirty="0"/>
              <a:t>Jak se jmenuje ocenění kvality udělované v ČR od roku 1995?</a:t>
            </a:r>
          </a:p>
          <a:p>
            <a:r>
              <a:rPr lang="cs-CZ" sz="1800" dirty="0"/>
              <a:t>Co tvoří teoretický základ pro hodnocení kvality v ocenění Národní ceny kvality ČR?</a:t>
            </a:r>
          </a:p>
          <a:p>
            <a:r>
              <a:rPr lang="cs-CZ" sz="1800" dirty="0"/>
              <a:t>Jaká společnost se stala absolutním vítězem Národní ceny kvality ČR 2019 a proč (co bylo hodnoceno)?</a:t>
            </a:r>
            <a:br>
              <a:rPr lang="cs-CZ" sz="1800" dirty="0"/>
            </a:b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5370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219257"/>
            <a:ext cx="10753200" cy="451576"/>
          </a:xfrm>
        </p:spPr>
        <p:txBody>
          <a:bodyPr/>
          <a:lstStyle/>
          <a:p>
            <a:r>
              <a:rPr lang="cs-CZ" dirty="0"/>
              <a:t>Definice kvality mezinárodní organizace pro normalizaci ISO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6228" y="1139931"/>
            <a:ext cx="12017829" cy="4139998"/>
          </a:xfrm>
        </p:spPr>
        <p:txBody>
          <a:bodyPr/>
          <a:lstStyle/>
          <a:p>
            <a:pPr marL="72000" indent="0" algn="ctr">
              <a:buNone/>
            </a:pPr>
            <a:r>
              <a:rPr lang="cs-CZ" i="1" dirty="0"/>
              <a:t>„</a:t>
            </a:r>
            <a:r>
              <a:rPr lang="cs-CZ" sz="2400" i="1" dirty="0"/>
              <a:t>kvalita je stupeň splnění požadavků souborem inherentních charakteristik objektu“</a:t>
            </a:r>
          </a:p>
          <a:p>
            <a:pPr lvl="0"/>
            <a:r>
              <a:rPr lang="cs-CZ" dirty="0"/>
              <a:t>Kvalita je schopnost plnit požadavky zákazníků</a:t>
            </a:r>
          </a:p>
          <a:p>
            <a:pPr lvl="0"/>
            <a:r>
              <a:rPr lang="cs-CZ" dirty="0"/>
              <a:t>Objektem je výrobek, materiál, služba, informace, proces, organizační systém, člověk…</a:t>
            </a:r>
          </a:p>
          <a:p>
            <a:pPr lvl="0"/>
            <a:r>
              <a:rPr lang="cs-CZ" dirty="0"/>
              <a:t>Požadavky jsou kombinací potřeb a očekávání (dopravit se do práce + včas a pohodlně)</a:t>
            </a:r>
          </a:p>
          <a:p>
            <a:pPr lvl="0"/>
            <a:r>
              <a:rPr lang="cs-CZ" dirty="0"/>
              <a:t>Inherentní = schopnost plnit požadavky určitým typickým způsobem</a:t>
            </a:r>
          </a:p>
          <a:p>
            <a:pPr lvl="0"/>
            <a:r>
              <a:rPr lang="cs-CZ" dirty="0"/>
              <a:t>Kvalita (latinský původ) = jakost (slovanský původ)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14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Potřebujeme kvalitu?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Letecké katastrofy způsobené selháním součástek</a:t>
            </a:r>
          </a:p>
          <a:p>
            <a:pPr lvl="0"/>
            <a:r>
              <a:rPr lang="cs-CZ" dirty="0"/>
              <a:t>Prasklé tkaničky u bot</a:t>
            </a:r>
          </a:p>
          <a:p>
            <a:pPr lvl="0"/>
            <a:r>
              <a:rPr lang="cs-CZ" dirty="0"/>
              <a:t>Nečitelný návod k obsluze</a:t>
            </a:r>
          </a:p>
          <a:p>
            <a:pPr marL="72000" lvl="0" indent="0">
              <a:buNone/>
            </a:pPr>
            <a:r>
              <a:rPr lang="cs-CZ" dirty="0"/>
              <a:t>=&gt; nejlepší je, když kvalitu vůbec nevnímáme</a:t>
            </a:r>
          </a:p>
          <a:p>
            <a:pPr marL="72000" lvl="0" indent="0">
              <a:buNone/>
            </a:pPr>
            <a:r>
              <a:rPr lang="cs-CZ" dirty="0"/>
              <a:t>=&gt; na špatnou kvalitu neradi vzpomínáme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16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Management kvality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Management s ohledem na kvalitu</a:t>
            </a:r>
          </a:p>
          <a:p>
            <a:pPr lvl="0"/>
            <a:r>
              <a:rPr lang="cs-CZ" dirty="0"/>
              <a:t>Část celopodnikového řízení, která má garantovat maximální spokojenost a loajalitu zákazníků tím nejefektivnějším způsobem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12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se zabývat managementem kvality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171576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Zostřující se konkurenční prostředí</a:t>
            </a:r>
          </a:p>
          <a:p>
            <a:pPr lvl="0"/>
            <a:r>
              <a:rPr lang="cs-CZ" dirty="0"/>
              <a:t>Digitalizace společnost, průmysl 4.0</a:t>
            </a:r>
          </a:p>
          <a:p>
            <a:pPr lvl="0"/>
            <a:r>
              <a:rPr lang="cs-CZ" dirty="0"/>
              <a:t>Tlak na co nejracionálnější využívání přírodních zdrojů</a:t>
            </a:r>
          </a:p>
          <a:p>
            <a:pPr lvl="0"/>
            <a:r>
              <a:rPr lang="cs-CZ" dirty="0"/>
              <a:t>Náročnější požadavky zákazníků</a:t>
            </a:r>
          </a:p>
          <a:p>
            <a:pPr lvl="0"/>
            <a:r>
              <a:rPr lang="cs-CZ" dirty="0"/>
              <a:t>Rozhodující vliv znalostí lidí na rozvoj jednotlivých odvětví ekonomiky</a:t>
            </a:r>
          </a:p>
          <a:p>
            <a:pPr lvl="0"/>
            <a:r>
              <a:rPr lang="cs-CZ" dirty="0"/>
              <a:t>Globalizace</a:t>
            </a:r>
          </a:p>
          <a:p>
            <a:pPr lvl="0"/>
            <a:r>
              <a:rPr lang="cs-CZ" dirty="0"/>
              <a:t>Tlak na inovace a tím i na tvořivost lidí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12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219257"/>
            <a:ext cx="10753200" cy="451576"/>
          </a:xfrm>
        </p:spPr>
        <p:txBody>
          <a:bodyPr/>
          <a:lstStyle/>
          <a:p>
            <a:r>
              <a:rPr lang="cs-CZ" dirty="0"/>
              <a:t>Stručná historie managementu kvality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6514" y="670833"/>
            <a:ext cx="10753200" cy="4139998"/>
          </a:xfrm>
        </p:spPr>
        <p:txBody>
          <a:bodyPr/>
          <a:lstStyle/>
          <a:p>
            <a:pPr lvl="0"/>
            <a:r>
              <a:rPr lang="cs-CZ" dirty="0" err="1"/>
              <a:t>Chammurpiho</a:t>
            </a:r>
            <a:r>
              <a:rPr lang="cs-CZ" dirty="0"/>
              <a:t> zákoník (1686 př. N. l.)</a:t>
            </a:r>
          </a:p>
          <a:p>
            <a:pPr lvl="1"/>
            <a:r>
              <a:rPr lang="cs-CZ" dirty="0"/>
              <a:t>Jestliže stavitel postavil někomu dům a neudělal své dílo pevně a zeď spadne, tento stavitel pevně postaví tuto zeď ze svých vlastních prostředků.</a:t>
            </a:r>
          </a:p>
          <a:p>
            <a:pPr lvl="0"/>
            <a:r>
              <a:rPr lang="cs-CZ" dirty="0" err="1"/>
              <a:t>F.W.Taylor</a:t>
            </a:r>
            <a:r>
              <a:rPr lang="cs-CZ" dirty="0"/>
              <a:t> (počátek 20.st.)</a:t>
            </a:r>
          </a:p>
          <a:p>
            <a:pPr lvl="1"/>
            <a:r>
              <a:rPr lang="cs-CZ" dirty="0"/>
              <a:t>Ve Fordových závodech zřízena pozice technického kontrolora kvality</a:t>
            </a:r>
          </a:p>
          <a:p>
            <a:pPr lvl="0"/>
            <a:r>
              <a:rPr lang="cs-CZ" dirty="0" err="1"/>
              <a:t>Shewart</a:t>
            </a:r>
            <a:r>
              <a:rPr lang="cs-CZ" dirty="0"/>
              <a:t> a </a:t>
            </a:r>
            <a:r>
              <a:rPr lang="cs-CZ" dirty="0" err="1"/>
              <a:t>Romig</a:t>
            </a:r>
            <a:endParaRPr lang="cs-CZ" dirty="0"/>
          </a:p>
          <a:p>
            <a:pPr lvl="1"/>
            <a:r>
              <a:rPr lang="cs-CZ" dirty="0"/>
              <a:t>Aplikace prvních statistických metod</a:t>
            </a:r>
          </a:p>
          <a:p>
            <a:pPr lvl="0"/>
            <a:r>
              <a:rPr lang="cs-CZ" dirty="0" err="1"/>
              <a:t>Juran,Deming</a:t>
            </a:r>
            <a:r>
              <a:rPr lang="cs-CZ" dirty="0"/>
              <a:t> (50. Léta, 20.st.)</a:t>
            </a:r>
          </a:p>
          <a:p>
            <a:pPr lvl="1"/>
            <a:r>
              <a:rPr lang="cs-CZ" dirty="0"/>
              <a:t>První systémové přístupy k managementu kvality</a:t>
            </a:r>
          </a:p>
          <a:p>
            <a:pPr lvl="0"/>
            <a:r>
              <a:rPr lang="cs-CZ" dirty="0"/>
              <a:t>Normy ISO ř. 9000</a:t>
            </a:r>
          </a:p>
          <a:p>
            <a:pPr lvl="0"/>
            <a:r>
              <a:rPr lang="cs-CZ" dirty="0"/>
              <a:t>Japonsko – TQM (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management)</a:t>
            </a:r>
          </a:p>
          <a:p>
            <a:pPr lvl="0"/>
            <a:r>
              <a:rPr lang="cs-CZ" dirty="0"/>
              <a:t>Model excelence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96831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13676</TotalTime>
  <Words>1505</Words>
  <Application>Microsoft Office PowerPoint</Application>
  <PresentationFormat>Širokoúhlá obrazovka</PresentationFormat>
  <Paragraphs>403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Tahoma</vt:lpstr>
      <vt:lpstr>Times New Roman</vt:lpstr>
      <vt:lpstr>Wingdings</vt:lpstr>
      <vt:lpstr>prezentace-edu-cz</vt:lpstr>
      <vt:lpstr>Řízení jakosti </vt:lpstr>
      <vt:lpstr>Co je to kvalita? </vt:lpstr>
      <vt:lpstr>Všeobecné označení kvality </vt:lpstr>
      <vt:lpstr>Pohled na kvalitu v různých oblastech ekonomiky </vt:lpstr>
      <vt:lpstr>Definice kvality mezinárodní organizace pro normalizaci ISO </vt:lpstr>
      <vt:lpstr>Potřebujeme kvalitu? </vt:lpstr>
      <vt:lpstr>Management kvality </vt:lpstr>
      <vt:lpstr>Proč se zabývat managementem kvality </vt:lpstr>
      <vt:lpstr>Stručná historie managementu kvality </vt:lpstr>
      <vt:lpstr>Cíle řízení jakosti </vt:lpstr>
      <vt:lpstr>Požadavky zákazníků </vt:lpstr>
      <vt:lpstr>Hodnota pro zákazníka </vt:lpstr>
      <vt:lpstr>Spokojenost zákazníka </vt:lpstr>
      <vt:lpstr>Loajalita zákazníka </vt:lpstr>
      <vt:lpstr>Stupně loajality podle Nenadála (2008) </vt:lpstr>
      <vt:lpstr>Koncepce a modely managementu kvality </vt:lpstr>
      <vt:lpstr>Soudobé koncepce managementu kvality </vt:lpstr>
      <vt:lpstr>Koncepce ISO </vt:lpstr>
      <vt:lpstr>Charakteristika koncepce ISO </vt:lpstr>
      <vt:lpstr>Hodnocení jakosti podle doporučení ISO </vt:lpstr>
      <vt:lpstr>Hodnocení se realizuje jako: </vt:lpstr>
      <vt:lpstr>Koncepce odvětvových standardů </vt:lpstr>
      <vt:lpstr>Koncepce TQM </vt:lpstr>
      <vt:lpstr>Koncepce TQM </vt:lpstr>
      <vt:lpstr>Kvalita podle TQM</vt:lpstr>
      <vt:lpstr>Kruh jakosti Kvalita je záležitostí celé organizace a všech jejich zaměstnanců </vt:lpstr>
      <vt:lpstr>Kvalita podle TQM </vt:lpstr>
      <vt:lpstr>Zákazník od výrobku nebo služby očekává </vt:lpstr>
      <vt:lpstr>Excelence organizací </vt:lpstr>
      <vt:lpstr>Hlavní rysy excelentních organizací: </vt:lpstr>
      <vt:lpstr>Hlavní rysy excelentních organizací: </vt:lpstr>
      <vt:lpstr>Modely excelence </vt:lpstr>
      <vt:lpstr>EFQM Model excelence </vt:lpstr>
      <vt:lpstr>Základní rámec EFQM Modelu excelence </vt:lpstr>
      <vt:lpstr>EFQM </vt:lpstr>
      <vt:lpstr>Model systému managementu pro udržitelný úspěch </vt:lpstr>
      <vt:lpstr>Model systému managementu pro udržitelný úspěch </vt:lpstr>
      <vt:lpstr>Národní cena kvality České republiky </vt:lpstr>
      <vt:lpstr>Historie Národní ceny kvality ČR</vt:lpstr>
      <vt:lpstr>Rada kvality ČR</vt:lpstr>
      <vt:lpstr>Proces Národní ceny kvality ČR</vt:lpstr>
      <vt:lpstr>Model excelence EFQM </vt:lpstr>
      <vt:lpstr>3 integrované prvky EFQM</vt:lpstr>
      <vt:lpstr>Programy Národní ceny kvality ČR</vt:lpstr>
      <vt:lpstr>Národní ceny kvality České republiky 2019</vt:lpstr>
      <vt:lpstr>Národní ceny ČR za společenskou odpovědnost 2019</vt:lpstr>
      <vt:lpstr>Otázky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Student</cp:lastModifiedBy>
  <cp:revision>69</cp:revision>
  <cp:lastPrinted>1601-01-01T00:00:00Z</cp:lastPrinted>
  <dcterms:created xsi:type="dcterms:W3CDTF">2019-06-11T20:19:30Z</dcterms:created>
  <dcterms:modified xsi:type="dcterms:W3CDTF">2020-02-11T10:46:10Z</dcterms:modified>
</cp:coreProperties>
</file>