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0" autoAdjust="0"/>
    <p:restoredTop sz="69310" autoAdjust="0"/>
  </p:normalViewPr>
  <p:slideViewPr>
    <p:cSldViewPr snapToGrid="0">
      <p:cViewPr varScale="1">
        <p:scale>
          <a:sx n="39" d="100"/>
          <a:sy n="39" d="100"/>
        </p:scale>
        <p:origin x="-126" y="-4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D6C39-6063-4F42-9C8A-644D9862503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F1174A2-B485-4D56-9829-A9F39BDC9BC7}">
      <dgm:prSet phldrT="[Text]"/>
      <dgm:spPr/>
      <dgm:t>
        <a:bodyPr/>
        <a:lstStyle/>
        <a:p>
          <a:r>
            <a:rPr lang="cs-CZ" dirty="0" err="1" smtClean="0"/>
            <a:t>Plan</a:t>
          </a:r>
          <a:endParaRPr lang="cs-CZ" dirty="0"/>
        </a:p>
      </dgm:t>
    </dgm:pt>
    <dgm:pt modelId="{A0F6D4AE-EB5A-47B5-82B1-C387B0E73447}" type="parTrans" cxnId="{BB57F377-708C-4817-8906-C73B1D71B331}">
      <dgm:prSet/>
      <dgm:spPr/>
      <dgm:t>
        <a:bodyPr/>
        <a:lstStyle/>
        <a:p>
          <a:endParaRPr lang="cs-CZ"/>
        </a:p>
      </dgm:t>
    </dgm:pt>
    <dgm:pt modelId="{3FD40165-F731-4D16-BF88-60E8AF0B573F}" type="sibTrans" cxnId="{BB57F377-708C-4817-8906-C73B1D71B331}">
      <dgm:prSet/>
      <dgm:spPr/>
      <dgm:t>
        <a:bodyPr/>
        <a:lstStyle/>
        <a:p>
          <a:endParaRPr lang="cs-CZ"/>
        </a:p>
      </dgm:t>
    </dgm:pt>
    <dgm:pt modelId="{04FBFAA3-B94C-4041-AAC2-6DBD348444E0}">
      <dgm:prSet phldrT="[Text]"/>
      <dgm:spPr/>
      <dgm:t>
        <a:bodyPr/>
        <a:lstStyle/>
        <a:p>
          <a:r>
            <a:rPr lang="cs-CZ" dirty="0" smtClean="0"/>
            <a:t>Do</a:t>
          </a:r>
          <a:endParaRPr lang="cs-CZ" dirty="0"/>
        </a:p>
      </dgm:t>
    </dgm:pt>
    <dgm:pt modelId="{CBD94B15-8024-40AF-A307-63623D12A58A}" type="parTrans" cxnId="{6BD1A712-87C4-4D7A-B380-4A481417E7EA}">
      <dgm:prSet/>
      <dgm:spPr/>
      <dgm:t>
        <a:bodyPr/>
        <a:lstStyle/>
        <a:p>
          <a:endParaRPr lang="cs-CZ"/>
        </a:p>
      </dgm:t>
    </dgm:pt>
    <dgm:pt modelId="{0C779962-7F6B-40E3-8A22-D1EF1BF0A9A8}" type="sibTrans" cxnId="{6BD1A712-87C4-4D7A-B380-4A481417E7EA}">
      <dgm:prSet/>
      <dgm:spPr/>
      <dgm:t>
        <a:bodyPr/>
        <a:lstStyle/>
        <a:p>
          <a:endParaRPr lang="cs-CZ"/>
        </a:p>
      </dgm:t>
    </dgm:pt>
    <dgm:pt modelId="{66A342FC-2124-4732-BE64-A85514BBF36A}">
      <dgm:prSet phldrT="[Text]"/>
      <dgm:spPr/>
      <dgm:t>
        <a:bodyPr/>
        <a:lstStyle/>
        <a:p>
          <a:r>
            <a:rPr lang="cs-CZ" dirty="0" err="1" smtClean="0"/>
            <a:t>Check</a:t>
          </a:r>
          <a:endParaRPr lang="cs-CZ" dirty="0"/>
        </a:p>
      </dgm:t>
    </dgm:pt>
    <dgm:pt modelId="{8A1DFDB7-5A76-4820-88F2-61BECF8E46E5}" type="parTrans" cxnId="{5DA65F45-66A6-44F0-8706-35283F80082B}">
      <dgm:prSet/>
      <dgm:spPr/>
      <dgm:t>
        <a:bodyPr/>
        <a:lstStyle/>
        <a:p>
          <a:endParaRPr lang="cs-CZ"/>
        </a:p>
      </dgm:t>
    </dgm:pt>
    <dgm:pt modelId="{1E9C9954-9117-4C78-A862-994DA249F7B2}" type="sibTrans" cxnId="{5DA65F45-66A6-44F0-8706-35283F80082B}">
      <dgm:prSet/>
      <dgm:spPr/>
      <dgm:t>
        <a:bodyPr/>
        <a:lstStyle/>
        <a:p>
          <a:endParaRPr lang="cs-CZ"/>
        </a:p>
      </dgm:t>
    </dgm:pt>
    <dgm:pt modelId="{AA3C22DB-F018-4560-83AB-ADE2A0D4C26F}">
      <dgm:prSet phldrT="[Text]"/>
      <dgm:spPr/>
      <dgm:t>
        <a:bodyPr/>
        <a:lstStyle/>
        <a:p>
          <a:r>
            <a:rPr lang="cs-CZ" dirty="0" err="1" smtClean="0"/>
            <a:t>Act</a:t>
          </a:r>
          <a:endParaRPr lang="cs-CZ" dirty="0"/>
        </a:p>
      </dgm:t>
    </dgm:pt>
    <dgm:pt modelId="{2CE997AE-C7C0-4FE5-8508-00E0F1C14F06}" type="parTrans" cxnId="{78776CE5-4D12-4D8B-B27D-D290BB7F0E18}">
      <dgm:prSet/>
      <dgm:spPr/>
      <dgm:t>
        <a:bodyPr/>
        <a:lstStyle/>
        <a:p>
          <a:endParaRPr lang="cs-CZ"/>
        </a:p>
      </dgm:t>
    </dgm:pt>
    <dgm:pt modelId="{99DB6073-FDD8-4CF4-9364-80383F2DFC6C}" type="sibTrans" cxnId="{78776CE5-4D12-4D8B-B27D-D290BB7F0E18}">
      <dgm:prSet/>
      <dgm:spPr/>
      <dgm:t>
        <a:bodyPr/>
        <a:lstStyle/>
        <a:p>
          <a:endParaRPr lang="cs-CZ"/>
        </a:p>
      </dgm:t>
    </dgm:pt>
    <dgm:pt modelId="{DF5438C9-EA47-4F88-8F5D-3F2360425F07}" type="pres">
      <dgm:prSet presAssocID="{6C1D6C39-6063-4F42-9C8A-644D986250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D0F266C-86EC-43B6-BB7A-3B47CAF3EE1C}" type="pres">
      <dgm:prSet presAssocID="{8F1174A2-B485-4D56-9829-A9F39BDC9B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31B77B-99EC-4FCF-AA27-7B9C7A51F8BD}" type="pres">
      <dgm:prSet presAssocID="{8F1174A2-B485-4D56-9829-A9F39BDC9BC7}" presName="spNode" presStyleCnt="0"/>
      <dgm:spPr/>
    </dgm:pt>
    <dgm:pt modelId="{0812C3A8-063C-4DE6-ADFD-403073F73AA5}" type="pres">
      <dgm:prSet presAssocID="{3FD40165-F731-4D16-BF88-60E8AF0B573F}" presName="sibTrans" presStyleLbl="sibTrans1D1" presStyleIdx="0" presStyleCnt="4"/>
      <dgm:spPr/>
      <dgm:t>
        <a:bodyPr/>
        <a:lstStyle/>
        <a:p>
          <a:endParaRPr lang="cs-CZ"/>
        </a:p>
      </dgm:t>
    </dgm:pt>
    <dgm:pt modelId="{033C557A-9502-40CD-BDE7-25139C27C821}" type="pres">
      <dgm:prSet presAssocID="{04FBFAA3-B94C-4041-AAC2-6DBD348444E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507C03-46E4-4263-96F6-9FC040F29F64}" type="pres">
      <dgm:prSet presAssocID="{04FBFAA3-B94C-4041-AAC2-6DBD348444E0}" presName="spNode" presStyleCnt="0"/>
      <dgm:spPr/>
    </dgm:pt>
    <dgm:pt modelId="{6CB576D2-2A56-4943-822E-F27CB64CE5C5}" type="pres">
      <dgm:prSet presAssocID="{0C779962-7F6B-40E3-8A22-D1EF1BF0A9A8}" presName="sibTrans" presStyleLbl="sibTrans1D1" presStyleIdx="1" presStyleCnt="4"/>
      <dgm:spPr/>
      <dgm:t>
        <a:bodyPr/>
        <a:lstStyle/>
        <a:p>
          <a:endParaRPr lang="cs-CZ"/>
        </a:p>
      </dgm:t>
    </dgm:pt>
    <dgm:pt modelId="{44D741DD-7632-4886-8107-811DC832A817}" type="pres">
      <dgm:prSet presAssocID="{66A342FC-2124-4732-BE64-A85514BBF36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B1A9B1-437B-4FC3-B2CD-B5D9E357F1DD}" type="pres">
      <dgm:prSet presAssocID="{66A342FC-2124-4732-BE64-A85514BBF36A}" presName="spNode" presStyleCnt="0"/>
      <dgm:spPr/>
    </dgm:pt>
    <dgm:pt modelId="{D8684744-4E35-4035-AE44-1BD2474035DF}" type="pres">
      <dgm:prSet presAssocID="{1E9C9954-9117-4C78-A862-994DA249F7B2}" presName="sibTrans" presStyleLbl="sibTrans1D1" presStyleIdx="2" presStyleCnt="4"/>
      <dgm:spPr/>
      <dgm:t>
        <a:bodyPr/>
        <a:lstStyle/>
        <a:p>
          <a:endParaRPr lang="cs-CZ"/>
        </a:p>
      </dgm:t>
    </dgm:pt>
    <dgm:pt modelId="{8F76DDB2-8F27-4BE8-A3B3-9825BD3CED79}" type="pres">
      <dgm:prSet presAssocID="{AA3C22DB-F018-4560-83AB-ADE2A0D4C26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39B390-1444-44F2-A98A-5E171FE55AC9}" type="pres">
      <dgm:prSet presAssocID="{AA3C22DB-F018-4560-83AB-ADE2A0D4C26F}" presName="spNode" presStyleCnt="0"/>
      <dgm:spPr/>
    </dgm:pt>
    <dgm:pt modelId="{7DC26EC6-80E7-47D3-B9FB-041CBF7ABF58}" type="pres">
      <dgm:prSet presAssocID="{99DB6073-FDD8-4CF4-9364-80383F2DFC6C}" presName="sibTrans" presStyleLbl="sibTrans1D1" presStyleIdx="3" presStyleCnt="4"/>
      <dgm:spPr/>
      <dgm:t>
        <a:bodyPr/>
        <a:lstStyle/>
        <a:p>
          <a:endParaRPr lang="cs-CZ"/>
        </a:p>
      </dgm:t>
    </dgm:pt>
  </dgm:ptLst>
  <dgm:cxnLst>
    <dgm:cxn modelId="{A85A0AF3-FE05-41D6-A787-9458E15C3A87}" type="presOf" srcId="{0C779962-7F6B-40E3-8A22-D1EF1BF0A9A8}" destId="{6CB576D2-2A56-4943-822E-F27CB64CE5C5}" srcOrd="0" destOrd="0" presId="urn:microsoft.com/office/officeart/2005/8/layout/cycle5"/>
    <dgm:cxn modelId="{1511A46A-BF83-4EAD-B6F0-FB22C4DEF9ED}" type="presOf" srcId="{3FD40165-F731-4D16-BF88-60E8AF0B573F}" destId="{0812C3A8-063C-4DE6-ADFD-403073F73AA5}" srcOrd="0" destOrd="0" presId="urn:microsoft.com/office/officeart/2005/8/layout/cycle5"/>
    <dgm:cxn modelId="{BB57F377-708C-4817-8906-C73B1D71B331}" srcId="{6C1D6C39-6063-4F42-9C8A-644D98625030}" destId="{8F1174A2-B485-4D56-9829-A9F39BDC9BC7}" srcOrd="0" destOrd="0" parTransId="{A0F6D4AE-EB5A-47B5-82B1-C387B0E73447}" sibTransId="{3FD40165-F731-4D16-BF88-60E8AF0B573F}"/>
    <dgm:cxn modelId="{C799DA0D-04EE-493D-85DB-5648C950BC23}" type="presOf" srcId="{99DB6073-FDD8-4CF4-9364-80383F2DFC6C}" destId="{7DC26EC6-80E7-47D3-B9FB-041CBF7ABF58}" srcOrd="0" destOrd="0" presId="urn:microsoft.com/office/officeart/2005/8/layout/cycle5"/>
    <dgm:cxn modelId="{78776CE5-4D12-4D8B-B27D-D290BB7F0E18}" srcId="{6C1D6C39-6063-4F42-9C8A-644D98625030}" destId="{AA3C22DB-F018-4560-83AB-ADE2A0D4C26F}" srcOrd="3" destOrd="0" parTransId="{2CE997AE-C7C0-4FE5-8508-00E0F1C14F06}" sibTransId="{99DB6073-FDD8-4CF4-9364-80383F2DFC6C}"/>
    <dgm:cxn modelId="{5DA65F45-66A6-44F0-8706-35283F80082B}" srcId="{6C1D6C39-6063-4F42-9C8A-644D98625030}" destId="{66A342FC-2124-4732-BE64-A85514BBF36A}" srcOrd="2" destOrd="0" parTransId="{8A1DFDB7-5A76-4820-88F2-61BECF8E46E5}" sibTransId="{1E9C9954-9117-4C78-A862-994DA249F7B2}"/>
    <dgm:cxn modelId="{D30C0552-E34F-472E-AF42-50046DB8AB4F}" type="presOf" srcId="{6C1D6C39-6063-4F42-9C8A-644D98625030}" destId="{DF5438C9-EA47-4F88-8F5D-3F2360425F07}" srcOrd="0" destOrd="0" presId="urn:microsoft.com/office/officeart/2005/8/layout/cycle5"/>
    <dgm:cxn modelId="{B70C907C-1F7C-47DB-AA24-6389E23E07AC}" type="presOf" srcId="{1E9C9954-9117-4C78-A862-994DA249F7B2}" destId="{D8684744-4E35-4035-AE44-1BD2474035DF}" srcOrd="0" destOrd="0" presId="urn:microsoft.com/office/officeart/2005/8/layout/cycle5"/>
    <dgm:cxn modelId="{98C79F28-A1F4-4E20-895C-512F17C808B0}" type="presOf" srcId="{66A342FC-2124-4732-BE64-A85514BBF36A}" destId="{44D741DD-7632-4886-8107-811DC832A817}" srcOrd="0" destOrd="0" presId="urn:microsoft.com/office/officeart/2005/8/layout/cycle5"/>
    <dgm:cxn modelId="{60A9417F-443B-4BC2-8645-069D1901DA12}" type="presOf" srcId="{8F1174A2-B485-4D56-9829-A9F39BDC9BC7}" destId="{8D0F266C-86EC-43B6-BB7A-3B47CAF3EE1C}" srcOrd="0" destOrd="0" presId="urn:microsoft.com/office/officeart/2005/8/layout/cycle5"/>
    <dgm:cxn modelId="{4B942B63-A79B-47AC-905D-9F76737336B5}" type="presOf" srcId="{AA3C22DB-F018-4560-83AB-ADE2A0D4C26F}" destId="{8F76DDB2-8F27-4BE8-A3B3-9825BD3CED79}" srcOrd="0" destOrd="0" presId="urn:microsoft.com/office/officeart/2005/8/layout/cycle5"/>
    <dgm:cxn modelId="{655FF4EF-9A90-4498-A539-6160E9745400}" type="presOf" srcId="{04FBFAA3-B94C-4041-AAC2-6DBD348444E0}" destId="{033C557A-9502-40CD-BDE7-25139C27C821}" srcOrd="0" destOrd="0" presId="urn:microsoft.com/office/officeart/2005/8/layout/cycle5"/>
    <dgm:cxn modelId="{6BD1A712-87C4-4D7A-B380-4A481417E7EA}" srcId="{6C1D6C39-6063-4F42-9C8A-644D98625030}" destId="{04FBFAA3-B94C-4041-AAC2-6DBD348444E0}" srcOrd="1" destOrd="0" parTransId="{CBD94B15-8024-40AF-A307-63623D12A58A}" sibTransId="{0C779962-7F6B-40E3-8A22-D1EF1BF0A9A8}"/>
    <dgm:cxn modelId="{E4B6668E-730D-4FD5-A946-9D3208858E89}" type="presParOf" srcId="{DF5438C9-EA47-4F88-8F5D-3F2360425F07}" destId="{8D0F266C-86EC-43B6-BB7A-3B47CAF3EE1C}" srcOrd="0" destOrd="0" presId="urn:microsoft.com/office/officeart/2005/8/layout/cycle5"/>
    <dgm:cxn modelId="{BC067B8B-9E80-4AD6-A18C-B1BFF9977D85}" type="presParOf" srcId="{DF5438C9-EA47-4F88-8F5D-3F2360425F07}" destId="{F131B77B-99EC-4FCF-AA27-7B9C7A51F8BD}" srcOrd="1" destOrd="0" presId="urn:microsoft.com/office/officeart/2005/8/layout/cycle5"/>
    <dgm:cxn modelId="{6525D12A-0800-4FC7-82BB-4A661F8D7AE3}" type="presParOf" srcId="{DF5438C9-EA47-4F88-8F5D-3F2360425F07}" destId="{0812C3A8-063C-4DE6-ADFD-403073F73AA5}" srcOrd="2" destOrd="0" presId="urn:microsoft.com/office/officeart/2005/8/layout/cycle5"/>
    <dgm:cxn modelId="{9ED77E2A-120A-4D5D-A751-F24016CE371E}" type="presParOf" srcId="{DF5438C9-EA47-4F88-8F5D-3F2360425F07}" destId="{033C557A-9502-40CD-BDE7-25139C27C821}" srcOrd="3" destOrd="0" presId="urn:microsoft.com/office/officeart/2005/8/layout/cycle5"/>
    <dgm:cxn modelId="{E5646463-FECA-451E-A9DC-883F27038171}" type="presParOf" srcId="{DF5438C9-EA47-4F88-8F5D-3F2360425F07}" destId="{55507C03-46E4-4263-96F6-9FC040F29F64}" srcOrd="4" destOrd="0" presId="urn:microsoft.com/office/officeart/2005/8/layout/cycle5"/>
    <dgm:cxn modelId="{A65FCFDA-8A10-4AC0-BF45-A0E3B10FC3F9}" type="presParOf" srcId="{DF5438C9-EA47-4F88-8F5D-3F2360425F07}" destId="{6CB576D2-2A56-4943-822E-F27CB64CE5C5}" srcOrd="5" destOrd="0" presId="urn:microsoft.com/office/officeart/2005/8/layout/cycle5"/>
    <dgm:cxn modelId="{04E35242-FDD8-4FC7-8F12-EFA43E080264}" type="presParOf" srcId="{DF5438C9-EA47-4F88-8F5D-3F2360425F07}" destId="{44D741DD-7632-4886-8107-811DC832A817}" srcOrd="6" destOrd="0" presId="urn:microsoft.com/office/officeart/2005/8/layout/cycle5"/>
    <dgm:cxn modelId="{EDC72D25-59EA-413B-9B1E-E5A47231DF1C}" type="presParOf" srcId="{DF5438C9-EA47-4F88-8F5D-3F2360425F07}" destId="{74B1A9B1-437B-4FC3-B2CD-B5D9E357F1DD}" srcOrd="7" destOrd="0" presId="urn:microsoft.com/office/officeart/2005/8/layout/cycle5"/>
    <dgm:cxn modelId="{6D66FE59-A762-44EE-9539-024295D4794A}" type="presParOf" srcId="{DF5438C9-EA47-4F88-8F5D-3F2360425F07}" destId="{D8684744-4E35-4035-AE44-1BD2474035DF}" srcOrd="8" destOrd="0" presId="urn:microsoft.com/office/officeart/2005/8/layout/cycle5"/>
    <dgm:cxn modelId="{C5EA49E4-DABA-4BD7-A04E-32E3CE728DAA}" type="presParOf" srcId="{DF5438C9-EA47-4F88-8F5D-3F2360425F07}" destId="{8F76DDB2-8F27-4BE8-A3B3-9825BD3CED79}" srcOrd="9" destOrd="0" presId="urn:microsoft.com/office/officeart/2005/8/layout/cycle5"/>
    <dgm:cxn modelId="{E0147B84-CB86-4AF2-952B-37BECF83D183}" type="presParOf" srcId="{DF5438C9-EA47-4F88-8F5D-3F2360425F07}" destId="{1339B390-1444-44F2-A98A-5E171FE55AC9}" srcOrd="10" destOrd="0" presId="urn:microsoft.com/office/officeart/2005/8/layout/cycle5"/>
    <dgm:cxn modelId="{33EAE569-AD62-4BF9-B2E8-67DB5F6A9465}" type="presParOf" srcId="{DF5438C9-EA47-4F88-8F5D-3F2360425F07}" destId="{7DC26EC6-80E7-47D3-B9FB-041CBF7ABF5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0F266C-86EC-43B6-BB7A-3B47CAF3EE1C}">
      <dsp:nvSpPr>
        <dsp:cNvPr id="0" name=""/>
        <dsp:cNvSpPr/>
      </dsp:nvSpPr>
      <dsp:spPr>
        <a:xfrm>
          <a:off x="2210524" y="1742"/>
          <a:ext cx="1381135" cy="897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err="1" smtClean="0"/>
            <a:t>Plan</a:t>
          </a:r>
          <a:endParaRPr lang="cs-CZ" sz="2900" kern="1200" dirty="0"/>
        </a:p>
      </dsp:txBody>
      <dsp:txXfrm>
        <a:off x="2210524" y="1742"/>
        <a:ext cx="1381135" cy="897737"/>
      </dsp:txXfrm>
    </dsp:sp>
    <dsp:sp modelId="{0812C3A8-063C-4DE6-ADFD-403073F73AA5}">
      <dsp:nvSpPr>
        <dsp:cNvPr id="0" name=""/>
        <dsp:cNvSpPr/>
      </dsp:nvSpPr>
      <dsp:spPr>
        <a:xfrm>
          <a:off x="1419358" y="450611"/>
          <a:ext cx="2963466" cy="2963466"/>
        </a:xfrm>
        <a:custGeom>
          <a:avLst/>
          <a:gdLst/>
          <a:ahLst/>
          <a:cxnLst/>
          <a:rect l="0" t="0" r="0" b="0"/>
          <a:pathLst>
            <a:path>
              <a:moveTo>
                <a:pt x="2362533" y="290211"/>
              </a:moveTo>
              <a:arcTo wR="1481733" hR="1481733" stAng="18388359" swAng="16319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C557A-9502-40CD-BDE7-25139C27C821}">
      <dsp:nvSpPr>
        <dsp:cNvPr id="0" name=""/>
        <dsp:cNvSpPr/>
      </dsp:nvSpPr>
      <dsp:spPr>
        <a:xfrm>
          <a:off x="3692257" y="1483476"/>
          <a:ext cx="1381135" cy="897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Do</a:t>
          </a:r>
          <a:endParaRPr lang="cs-CZ" sz="2900" kern="1200" dirty="0"/>
        </a:p>
      </dsp:txBody>
      <dsp:txXfrm>
        <a:off x="3692257" y="1483476"/>
        <a:ext cx="1381135" cy="897737"/>
      </dsp:txXfrm>
    </dsp:sp>
    <dsp:sp modelId="{6CB576D2-2A56-4943-822E-F27CB64CE5C5}">
      <dsp:nvSpPr>
        <dsp:cNvPr id="0" name=""/>
        <dsp:cNvSpPr/>
      </dsp:nvSpPr>
      <dsp:spPr>
        <a:xfrm>
          <a:off x="1419358" y="450611"/>
          <a:ext cx="2963466" cy="2963466"/>
        </a:xfrm>
        <a:custGeom>
          <a:avLst/>
          <a:gdLst/>
          <a:ahLst/>
          <a:cxnLst/>
          <a:rect l="0" t="0" r="0" b="0"/>
          <a:pathLst>
            <a:path>
              <a:moveTo>
                <a:pt x="2809764" y="2138899"/>
              </a:moveTo>
              <a:arcTo wR="1481733" hR="1481733" stAng="1579690" swAng="16319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741DD-7632-4886-8107-811DC832A817}">
      <dsp:nvSpPr>
        <dsp:cNvPr id="0" name=""/>
        <dsp:cNvSpPr/>
      </dsp:nvSpPr>
      <dsp:spPr>
        <a:xfrm>
          <a:off x="2210524" y="2965209"/>
          <a:ext cx="1381135" cy="897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err="1" smtClean="0"/>
            <a:t>Check</a:t>
          </a:r>
          <a:endParaRPr lang="cs-CZ" sz="2900" kern="1200" dirty="0"/>
        </a:p>
      </dsp:txBody>
      <dsp:txXfrm>
        <a:off x="2210524" y="2965209"/>
        <a:ext cx="1381135" cy="897737"/>
      </dsp:txXfrm>
    </dsp:sp>
    <dsp:sp modelId="{D8684744-4E35-4035-AE44-1BD2474035DF}">
      <dsp:nvSpPr>
        <dsp:cNvPr id="0" name=""/>
        <dsp:cNvSpPr/>
      </dsp:nvSpPr>
      <dsp:spPr>
        <a:xfrm>
          <a:off x="1419358" y="450611"/>
          <a:ext cx="2963466" cy="2963466"/>
        </a:xfrm>
        <a:custGeom>
          <a:avLst/>
          <a:gdLst/>
          <a:ahLst/>
          <a:cxnLst/>
          <a:rect l="0" t="0" r="0" b="0"/>
          <a:pathLst>
            <a:path>
              <a:moveTo>
                <a:pt x="600933" y="2673255"/>
              </a:moveTo>
              <a:arcTo wR="1481733" hR="1481733" stAng="7588359" swAng="16319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6DDB2-8F27-4BE8-A3B3-9825BD3CED79}">
      <dsp:nvSpPr>
        <dsp:cNvPr id="0" name=""/>
        <dsp:cNvSpPr/>
      </dsp:nvSpPr>
      <dsp:spPr>
        <a:xfrm>
          <a:off x="728791" y="1483476"/>
          <a:ext cx="1381135" cy="897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err="1" smtClean="0"/>
            <a:t>Act</a:t>
          </a:r>
          <a:endParaRPr lang="cs-CZ" sz="2900" kern="1200" dirty="0"/>
        </a:p>
      </dsp:txBody>
      <dsp:txXfrm>
        <a:off x="728791" y="1483476"/>
        <a:ext cx="1381135" cy="897737"/>
      </dsp:txXfrm>
    </dsp:sp>
    <dsp:sp modelId="{7DC26EC6-80E7-47D3-B9FB-041CBF7ABF58}">
      <dsp:nvSpPr>
        <dsp:cNvPr id="0" name=""/>
        <dsp:cNvSpPr/>
      </dsp:nvSpPr>
      <dsp:spPr>
        <a:xfrm>
          <a:off x="1419358" y="450611"/>
          <a:ext cx="2963466" cy="2963466"/>
        </a:xfrm>
        <a:custGeom>
          <a:avLst/>
          <a:gdLst/>
          <a:ahLst/>
          <a:cxnLst/>
          <a:rect l="0" t="0" r="0" b="0"/>
          <a:pathLst>
            <a:path>
              <a:moveTo>
                <a:pt x="153702" y="824567"/>
              </a:moveTo>
              <a:arcTo wR="1481733" hR="1481733" stAng="12379690" swAng="16319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 a metody řízení kvality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Nikola Straková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brainstormingu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69580"/>
            <a:ext cx="10753200" cy="4139998"/>
          </a:xfrm>
        </p:spPr>
        <p:txBody>
          <a:bodyPr/>
          <a:lstStyle/>
          <a:p>
            <a:pPr lvl="0"/>
            <a:r>
              <a:rPr lang="cs-CZ" dirty="0" smtClean="0"/>
              <a:t>Vzájemné doplňování</a:t>
            </a:r>
          </a:p>
          <a:p>
            <a:pPr lvl="0"/>
            <a:r>
              <a:rPr lang="cs-CZ" dirty="0" smtClean="0"/>
              <a:t>Myšlenky i na první pohled nereálné</a:t>
            </a:r>
          </a:p>
          <a:p>
            <a:pPr lvl="0"/>
            <a:r>
              <a:rPr lang="cs-CZ" dirty="0" smtClean="0"/>
              <a:t>Vše se zaznamenává, ale nehodnotí!</a:t>
            </a:r>
          </a:p>
          <a:p>
            <a:pPr lvl="0"/>
            <a:r>
              <a:rPr lang="cs-CZ" dirty="0" smtClean="0"/>
              <a:t>Důležitá role moderátora – nastolení uvolněné atmosféry</a:t>
            </a:r>
          </a:p>
          <a:p>
            <a:pPr lvl="0"/>
            <a:r>
              <a:rPr lang="cs-CZ" dirty="0" smtClean="0"/>
              <a:t>zamezení kritiky a úsměšků</a:t>
            </a:r>
          </a:p>
          <a:p>
            <a:pPr lvl="0"/>
            <a:r>
              <a:rPr lang="cs-CZ" dirty="0" smtClean="0"/>
              <a:t>druhá etapa = kritické vyhodnocení nápadů</a:t>
            </a:r>
          </a:p>
          <a:p>
            <a:pPr lvl="1"/>
            <a:r>
              <a:rPr lang="cs-CZ" dirty="0" smtClean="0"/>
              <a:t>až po shromáždění dostatečného počtu nápadů</a:t>
            </a:r>
          </a:p>
          <a:p>
            <a:pPr lvl="0"/>
            <a:r>
              <a:rPr lang="cs-CZ" dirty="0" smtClean="0"/>
              <a:t>výsledek = shromážděné a blíže objasněné náměty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sestavení týmu pro brainstorming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2865" y="1222445"/>
            <a:ext cx="10753200" cy="4931220"/>
          </a:xfrm>
        </p:spPr>
        <p:txBody>
          <a:bodyPr/>
          <a:lstStyle/>
          <a:p>
            <a:r>
              <a:rPr lang="cs-CZ" dirty="0" smtClean="0"/>
              <a:t>7- 10 osob</a:t>
            </a:r>
          </a:p>
          <a:p>
            <a:pPr lvl="1"/>
            <a:r>
              <a:rPr lang="cs-CZ" dirty="0" smtClean="0"/>
              <a:t>50 % z daného oboru</a:t>
            </a:r>
          </a:p>
          <a:p>
            <a:pPr lvl="1"/>
            <a:r>
              <a:rPr lang="cs-CZ" dirty="0" smtClean="0"/>
              <a:t>30 % z příbuzných oborů</a:t>
            </a:r>
          </a:p>
          <a:p>
            <a:pPr lvl="1"/>
            <a:r>
              <a:rPr lang="cs-CZ" dirty="0" smtClean="0"/>
              <a:t>20 % z jiných, nesouvisejících oborů</a:t>
            </a:r>
          </a:p>
          <a:p>
            <a:r>
              <a:rPr lang="cs-CZ" dirty="0" smtClean="0"/>
              <a:t>Nezařazovat členy:</a:t>
            </a:r>
          </a:p>
          <a:p>
            <a:pPr lvl="1"/>
            <a:r>
              <a:rPr lang="cs-CZ" dirty="0" smtClean="0"/>
              <a:t>mezi nimiž existují napjaté vztahy</a:t>
            </a:r>
          </a:p>
          <a:p>
            <a:pPr lvl="1"/>
            <a:r>
              <a:rPr lang="cs-CZ" dirty="0" smtClean="0"/>
              <a:t>kteří jsou pasivní, konfliktní, příliš autoritativní, věční kritici</a:t>
            </a:r>
          </a:p>
          <a:p>
            <a:pPr lvl="1"/>
            <a:r>
              <a:rPr lang="cs-CZ" dirty="0" err="1" smtClean="0"/>
              <a:t>nescohpné</a:t>
            </a:r>
            <a:r>
              <a:rPr lang="cs-CZ" dirty="0" smtClean="0"/>
              <a:t> se oprostit od stereotypu</a:t>
            </a:r>
          </a:p>
          <a:p>
            <a:r>
              <a:rPr lang="cs-CZ" dirty="0" smtClean="0"/>
              <a:t>Vedoucí skupiny</a:t>
            </a:r>
          </a:p>
          <a:p>
            <a:pPr lvl="1"/>
            <a:r>
              <a:rPr lang="cs-CZ" dirty="0" smtClean="0"/>
              <a:t>Ne formální vedoucí</a:t>
            </a:r>
          </a:p>
          <a:p>
            <a:pPr lvl="1"/>
            <a:r>
              <a:rPr lang="cs-CZ" dirty="0" smtClean="0"/>
              <a:t>Ne odborník na danou problematiku</a:t>
            </a:r>
          </a:p>
          <a:p>
            <a:pPr lvl="1"/>
            <a:r>
              <a:rPr lang="cs-CZ" dirty="0" smtClean="0"/>
              <a:t>Měl by umět tvořivě a pohotově se smyslem pro humor skupinu řídit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Sedm jednoduchých tradičních nástrojů řízení jakosti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jednoduché postupy k:</a:t>
            </a:r>
          </a:p>
          <a:p>
            <a:pPr lvl="1"/>
            <a:r>
              <a:rPr lang="cs-CZ" dirty="0" smtClean="0"/>
              <a:t>hledání souvislostí</a:t>
            </a:r>
          </a:p>
          <a:p>
            <a:pPr lvl="1"/>
            <a:r>
              <a:rPr lang="cs-CZ" dirty="0" smtClean="0"/>
              <a:t>vyšetřování příčin</a:t>
            </a:r>
          </a:p>
          <a:p>
            <a:pPr lvl="1"/>
            <a:r>
              <a:rPr lang="cs-CZ" dirty="0" smtClean="0"/>
              <a:t>stanovení priorit</a:t>
            </a:r>
          </a:p>
          <a:p>
            <a:r>
              <a:rPr lang="cs-CZ" dirty="0" smtClean="0"/>
              <a:t>hledání možností zlepšování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518984"/>
            <a:ext cx="10753200" cy="5313016"/>
          </a:xfrm>
        </p:spPr>
        <p:txBody>
          <a:bodyPr/>
          <a:lstStyle/>
          <a:p>
            <a:pPr marL="586350" lvl="0" indent="-514350">
              <a:buFont typeface="+mj-lt"/>
              <a:buAutoNum type="arabicPeriod"/>
            </a:pPr>
            <a:r>
              <a:rPr lang="cs-CZ" dirty="0" smtClean="0"/>
              <a:t>Tabulky a formuláře pro sběr informací</a:t>
            </a:r>
          </a:p>
          <a:p>
            <a:pPr marL="586350" lvl="0" indent="-514350">
              <a:buFont typeface="+mj-lt"/>
              <a:buAutoNum type="arabicPeriod"/>
            </a:pPr>
            <a:r>
              <a:rPr lang="cs-CZ" dirty="0" smtClean="0"/>
              <a:t>Vývojový diagram</a:t>
            </a:r>
          </a:p>
          <a:p>
            <a:pPr marL="586350" lvl="0" indent="-514350">
              <a:buFont typeface="+mj-lt"/>
              <a:buAutoNum type="arabicPeriod"/>
            </a:pPr>
            <a:r>
              <a:rPr lang="cs-CZ" dirty="0" err="1" smtClean="0"/>
              <a:t>Paretův</a:t>
            </a:r>
            <a:r>
              <a:rPr lang="cs-CZ" dirty="0" smtClean="0"/>
              <a:t> diagram</a:t>
            </a:r>
          </a:p>
          <a:p>
            <a:pPr marL="586350" lvl="0" indent="-514350">
              <a:buFont typeface="+mj-lt"/>
              <a:buAutoNum type="arabicPeriod"/>
            </a:pPr>
            <a:r>
              <a:rPr lang="cs-CZ" dirty="0" smtClean="0"/>
              <a:t>Diagram příčin a následků</a:t>
            </a:r>
          </a:p>
          <a:p>
            <a:pPr marL="586350" lvl="0" indent="-514350">
              <a:buFont typeface="+mj-lt"/>
              <a:buAutoNum type="arabicPeriod"/>
            </a:pPr>
            <a:r>
              <a:rPr lang="cs-CZ" dirty="0" smtClean="0"/>
              <a:t>Bodový diagram</a:t>
            </a:r>
          </a:p>
          <a:p>
            <a:pPr marL="586350" lvl="0" indent="-514350">
              <a:buFont typeface="+mj-lt"/>
              <a:buAutoNum type="arabicPeriod"/>
            </a:pPr>
            <a:r>
              <a:rPr lang="cs-CZ" dirty="0" smtClean="0"/>
              <a:t>Histogram</a:t>
            </a:r>
          </a:p>
          <a:p>
            <a:pPr marL="586350" lvl="0" indent="-514350">
              <a:buFont typeface="+mj-lt"/>
              <a:buAutoNum type="arabicPeriod"/>
            </a:pPr>
            <a:r>
              <a:rPr lang="cs-CZ" dirty="0" smtClean="0"/>
              <a:t>Regulační diagram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Tabulky a formuláře pro sběr informací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Zachycují potřebné údaje, s nimiž se pak dále pracuje</a:t>
            </a:r>
          </a:p>
          <a:p>
            <a:pPr lvl="0"/>
            <a:r>
              <a:rPr lang="cs-CZ" dirty="0" smtClean="0"/>
              <a:t>Systematické uspořádání informací</a:t>
            </a:r>
          </a:p>
          <a:p>
            <a:pPr lvl="0"/>
            <a:r>
              <a:rPr lang="cs-CZ" dirty="0" smtClean="0"/>
              <a:t>Tabulky by měly být jednoduché a srozumitelné, bez úprav využitelné k dalšímu analytickému zpracování</a:t>
            </a:r>
          </a:p>
          <a:p>
            <a:pPr lvl="0"/>
            <a:r>
              <a:rPr lang="cs-CZ" dirty="0" smtClean="0"/>
              <a:t>Snímače spojené s počítačem, paměťovými médii</a:t>
            </a:r>
          </a:p>
          <a:p>
            <a:pPr lvl="0"/>
            <a:r>
              <a:rPr lang="cs-CZ" dirty="0" smtClean="0"/>
              <a:t>Měřidla digitálně znázorňující měřenou veličinu + její záznam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Vývojový diagram (</a:t>
            </a:r>
            <a:r>
              <a:rPr lang="cs-CZ" dirty="0" err="1" smtClean="0"/>
              <a:t>Flow</a:t>
            </a:r>
            <a:r>
              <a:rPr lang="cs-CZ" dirty="0" smtClean="0"/>
              <a:t> chart)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Schémata procesů a jejich vnitřních vztahů</a:t>
            </a:r>
          </a:p>
          <a:p>
            <a:pPr lvl="0"/>
            <a:r>
              <a:rPr lang="cs-CZ" dirty="0" smtClean="0"/>
              <a:t>Využívá se standardních symbolů</a:t>
            </a:r>
          </a:p>
          <a:p>
            <a:pPr lvl="0"/>
            <a:r>
              <a:rPr lang="cs-CZ" dirty="0" smtClean="0"/>
              <a:t>Znázorňují průběh procesů</a:t>
            </a:r>
          </a:p>
          <a:p>
            <a:pPr lvl="0"/>
            <a:r>
              <a:rPr lang="cs-CZ" dirty="0" smtClean="0"/>
              <a:t>Pro lepší pochopení složitých procesů/činností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/>
              <a:t>Vývojový diagram – realizace stavby (</a:t>
            </a:r>
            <a:r>
              <a:rPr lang="cs-CZ" dirty="0" err="1" smtClean="0"/>
              <a:t>Veber</a:t>
            </a:r>
            <a:r>
              <a:rPr lang="cs-CZ" dirty="0" smtClean="0"/>
              <a:t>, 2002)</a:t>
            </a:r>
            <a:endParaRPr lang="cs-CZ" dirty="0"/>
          </a:p>
        </p:txBody>
      </p:sp>
      <p:pic>
        <p:nvPicPr>
          <p:cNvPr id="6" name="Obrázek 8" descr="IMG_5366.JPG"/>
          <p:cNvPicPr>
            <a:picLocks noGrp="1"/>
          </p:cNvPicPr>
          <p:nvPr>
            <p:ph idx="1"/>
          </p:nvPr>
        </p:nvPicPr>
        <p:blipFill>
          <a:blip r:embed="rId2" cstate="print"/>
          <a:srcRect l="29168" t="4157" r="17723" b="5267"/>
          <a:stretch>
            <a:fillRect/>
          </a:stretch>
        </p:blipFill>
        <p:spPr>
          <a:xfrm rot="5400000">
            <a:off x="2922372" y="537519"/>
            <a:ext cx="5597610" cy="70433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Paretův</a:t>
            </a:r>
            <a:r>
              <a:rPr lang="cs-CZ" dirty="0" smtClean="0"/>
              <a:t> diagram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Paretova</a:t>
            </a:r>
            <a:r>
              <a:rPr lang="cs-CZ" dirty="0" smtClean="0"/>
              <a:t> analýza, Pravidlo 80/20)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977080"/>
            <a:ext cx="10753200" cy="3854919"/>
          </a:xfrm>
        </p:spPr>
        <p:txBody>
          <a:bodyPr/>
          <a:lstStyle/>
          <a:p>
            <a:pPr lvl="0"/>
            <a:r>
              <a:rPr lang="cs-CZ" dirty="0" smtClean="0"/>
              <a:t>80 % následků je způsobeno 20 % příčin</a:t>
            </a:r>
          </a:p>
          <a:p>
            <a:pPr lvl="0"/>
            <a:r>
              <a:rPr lang="cs-CZ" dirty="0" smtClean="0"/>
              <a:t>K určení priorit, na co se zaměřit</a:t>
            </a:r>
          </a:p>
          <a:p>
            <a:pPr lvl="1"/>
            <a:r>
              <a:rPr lang="cs-CZ" dirty="0" smtClean="0"/>
              <a:t>Položky se uspořádají podle četností výskytu</a:t>
            </a:r>
          </a:p>
          <a:p>
            <a:pPr lvl="1"/>
            <a:r>
              <a:rPr lang="cs-CZ" dirty="0" smtClean="0"/>
              <a:t>Stanoví se kumulované relativní četnosti</a:t>
            </a:r>
          </a:p>
          <a:p>
            <a:pPr lvl="0"/>
            <a:r>
              <a:rPr lang="cs-CZ" dirty="0" smtClean="0"/>
              <a:t>Např.: analýza reklamací, analýza zmetkovitosti, …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Paretova</a:t>
            </a:r>
            <a:r>
              <a:rPr lang="cs-CZ" dirty="0" smtClean="0"/>
              <a:t> analýza – reklamace obuvi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Prosté absolutní četnosti od největší po nejmenší</a:t>
            </a:r>
          </a:p>
          <a:p>
            <a:pPr lvl="0"/>
            <a:r>
              <a:rPr lang="cs-CZ" dirty="0" smtClean="0"/>
              <a:t>Grafické znázornění položek a jejich četností</a:t>
            </a:r>
          </a:p>
          <a:p>
            <a:pPr lvl="0"/>
            <a:r>
              <a:rPr lang="cs-CZ" dirty="0" smtClean="0"/>
              <a:t>Vyjádření relativních četností = podíl jednotlivých vad na celkovém počtu vad</a:t>
            </a:r>
          </a:p>
          <a:p>
            <a:pPr lvl="0"/>
            <a:r>
              <a:rPr lang="cs-CZ" dirty="0" smtClean="0"/>
              <a:t>Vyjádření kumulativních relativních četností = sčítání relativních četností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2" cstate="print"/>
          <a:srcRect l="71313" t="45154" r="14721" b="38782"/>
          <a:stretch>
            <a:fillRect/>
          </a:stretch>
        </p:blipFill>
        <p:spPr bwMode="auto">
          <a:xfrm>
            <a:off x="420130" y="939114"/>
            <a:ext cx="11368216" cy="415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 a metody řízení kvality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Obecné postupy využitelné v různých situacích</a:t>
            </a:r>
          </a:p>
          <a:p>
            <a:pPr lvl="0"/>
            <a:r>
              <a:rPr lang="cs-CZ" dirty="0" smtClean="0"/>
              <a:t>Pomáhají shromáždit potřebné informace</a:t>
            </a:r>
          </a:p>
          <a:p>
            <a:pPr lvl="0"/>
            <a:r>
              <a:rPr lang="cs-CZ" dirty="0" smtClean="0"/>
              <a:t>Pomáhají uspořádat informace do logických souvislostí</a:t>
            </a:r>
          </a:p>
          <a:p>
            <a:pPr lvl="0"/>
            <a:r>
              <a:rPr lang="cs-CZ" dirty="0" smtClean="0"/>
              <a:t>Pomáhají seřadit informace od obecných ke konkrétním</a:t>
            </a:r>
          </a:p>
          <a:p>
            <a:pPr lvl="0"/>
            <a:r>
              <a:rPr lang="cs-CZ" dirty="0" smtClean="0"/>
              <a:t>Pomáhají najít vztahy mezi informacemi</a:t>
            </a:r>
          </a:p>
          <a:p>
            <a:pPr lvl="0"/>
            <a:r>
              <a:rPr lang="cs-CZ" dirty="0" smtClean="0"/>
              <a:t>Výsledkem je další analýza případně přímé rozhodnutí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/>
              <a:t>Grafické znázornění kumulativních relativních četností – Lorenzova </a:t>
            </a:r>
            <a:r>
              <a:rPr lang="cs-CZ" dirty="0" err="1" smtClean="0"/>
              <a:t>křiva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cs-CZ" dirty="0" smtClean="0"/>
              <a:t>=&gt; na jaké vady se máme zaměřit, abychom přispěli ke zlepšení</a:t>
            </a:r>
          </a:p>
          <a:p>
            <a:r>
              <a:rPr lang="cs-CZ" dirty="0" smtClean="0"/>
              <a:t>Křivé šití, špatný odstín barvy</a:t>
            </a:r>
          </a:p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rcRect l="71598" t="64106" r="14517" b="13737"/>
          <a:stretch>
            <a:fillRect/>
          </a:stretch>
        </p:blipFill>
        <p:spPr bwMode="auto">
          <a:xfrm>
            <a:off x="2248930" y="2896941"/>
            <a:ext cx="9400945" cy="363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22292" y="374011"/>
            <a:ext cx="10753200" cy="451576"/>
          </a:xfrm>
        </p:spPr>
        <p:txBody>
          <a:bodyPr/>
          <a:lstStyle/>
          <a:p>
            <a:r>
              <a:rPr lang="cs-CZ" dirty="0" smtClean="0"/>
              <a:t>Analýza příčiny a následků </a:t>
            </a:r>
            <a:br>
              <a:rPr lang="cs-CZ" dirty="0" smtClean="0"/>
            </a:br>
            <a:r>
              <a:rPr lang="cs-CZ" dirty="0" smtClean="0"/>
              <a:t>(CCA - Cause-</a:t>
            </a:r>
            <a:r>
              <a:rPr lang="cs-CZ" dirty="0" err="1" smtClean="0"/>
              <a:t>Consequence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) </a:t>
            </a:r>
            <a:br>
              <a:rPr lang="cs-CZ" dirty="0" smtClean="0"/>
            </a:br>
            <a:r>
              <a:rPr lang="cs-CZ" dirty="0" smtClean="0"/>
              <a:t>– </a:t>
            </a:r>
            <a:r>
              <a:rPr lang="cs-CZ" dirty="0" err="1" smtClean="0"/>
              <a:t>Ishikawův</a:t>
            </a:r>
            <a:r>
              <a:rPr lang="cs-CZ" dirty="0" smtClean="0"/>
              <a:t> diagram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45989" y="2026508"/>
            <a:ext cx="11244649" cy="3533643"/>
          </a:xfrm>
        </p:spPr>
        <p:txBody>
          <a:bodyPr/>
          <a:lstStyle/>
          <a:p>
            <a:pPr lvl="0"/>
            <a:r>
              <a:rPr lang="cs-CZ" dirty="0" smtClean="0"/>
              <a:t>Skupinové definování příčin problémů při uplatnění principů brainstormingu</a:t>
            </a:r>
          </a:p>
          <a:p>
            <a:pPr lvl="0"/>
            <a:r>
              <a:rPr lang="cs-CZ" dirty="0" smtClean="0"/>
              <a:t>Názorné a strukturované znázornění všech příčin vedoucích k danému následku</a:t>
            </a:r>
          </a:p>
          <a:p>
            <a:pPr lvl="0"/>
            <a:r>
              <a:rPr lang="cs-CZ" dirty="0" smtClean="0"/>
              <a:t>Příčiny se hledají, aby se mohly řešit</a:t>
            </a:r>
          </a:p>
          <a:p>
            <a:pPr lvl="0"/>
            <a:r>
              <a:rPr lang="cs-CZ" dirty="0" smtClean="0"/>
              <a:t>Diagram nevyřeší problém</a:t>
            </a:r>
          </a:p>
          <a:p>
            <a:pPr lvl="1"/>
            <a:r>
              <a:rPr lang="cs-CZ" dirty="0" smtClean="0"/>
              <a:t>Umožní ho diskutovat a následně nalézt řešení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2" cstate="print"/>
          <a:srcRect l="70860" t="35667" r="14328" b="35206"/>
          <a:stretch>
            <a:fillRect/>
          </a:stretch>
        </p:blipFill>
        <p:spPr bwMode="auto">
          <a:xfrm>
            <a:off x="642551" y="469557"/>
            <a:ext cx="10676238" cy="583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/>
              <a:t>Postup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44867"/>
            <a:ext cx="10753200" cy="4139998"/>
          </a:xfrm>
        </p:spPr>
        <p:txBody>
          <a:bodyPr/>
          <a:lstStyle/>
          <a:p>
            <a:r>
              <a:rPr lang="cs-CZ" dirty="0" smtClean="0"/>
              <a:t>Sestavení týmu – viz brainstorming</a:t>
            </a:r>
          </a:p>
          <a:p>
            <a:r>
              <a:rPr lang="cs-CZ" dirty="0" smtClean="0"/>
              <a:t>Formulace úkolu a zapsání důsledků – důsledky konkrétní, přesné, podrobné =&gt; přesnější charakteristika příčin problému</a:t>
            </a:r>
          </a:p>
          <a:p>
            <a:r>
              <a:rPr lang="cs-CZ" dirty="0" smtClean="0"/>
              <a:t>Formulace a zapsání hlavních problémových oblastí (skupin příčin problémů)</a:t>
            </a:r>
          </a:p>
          <a:p>
            <a:pPr lvl="1"/>
            <a:r>
              <a:rPr lang="cs-CZ" sz="2100" dirty="0" smtClean="0"/>
              <a:t>Např.: pracovníci, technologie, procesy, materiály, motivace, odměňování, …</a:t>
            </a:r>
          </a:p>
          <a:p>
            <a:r>
              <a:rPr lang="cs-CZ" dirty="0" smtClean="0"/>
              <a:t>Formulace a zapisování dílčích příčin </a:t>
            </a:r>
          </a:p>
          <a:p>
            <a:r>
              <a:rPr lang="cs-CZ" dirty="0" smtClean="0"/>
              <a:t>Hodnocení obsahu grafu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vyřešit problém/důsledky plynoucí z nespokojenosti zákazníků supermarketu kvůli čekání u pokladen </a:t>
            </a:r>
          </a:p>
          <a:p>
            <a:pPr lvl="1"/>
            <a:r>
              <a:rPr lang="cs-CZ" dirty="0" smtClean="0"/>
              <a:t>Sestavte týmy (7-10 osob)</a:t>
            </a:r>
          </a:p>
          <a:p>
            <a:pPr lvl="1"/>
            <a:r>
              <a:rPr lang="cs-CZ" dirty="0" smtClean="0"/>
              <a:t>Formulujte úkol a zapište konkrétně, přesně, podrobně jeho důsledky</a:t>
            </a:r>
          </a:p>
          <a:p>
            <a:pPr lvl="1"/>
            <a:r>
              <a:rPr lang="cs-CZ" dirty="0" smtClean="0"/>
              <a:t>Zapište hlavní problémové oblasti</a:t>
            </a:r>
          </a:p>
          <a:p>
            <a:pPr lvl="1"/>
            <a:r>
              <a:rPr lang="cs-CZ" dirty="0" smtClean="0"/>
              <a:t>Zapište dílčí příčiny v jednotlivých problémových oblastech</a:t>
            </a:r>
          </a:p>
          <a:p>
            <a:pPr lvl="1"/>
            <a:r>
              <a:rPr lang="cs-CZ" dirty="0" smtClean="0"/>
              <a:t>Prezentujte obsah grafu ostatním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/>
              <a:t>Možné řešení (</a:t>
            </a:r>
            <a:r>
              <a:rPr lang="cs-CZ" dirty="0" err="1" smtClean="0"/>
              <a:t>Pošvář</a:t>
            </a:r>
            <a:r>
              <a:rPr lang="cs-CZ" dirty="0" smtClean="0"/>
              <a:t>, Chládková, 2009)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Obrázek 7" descr="IMG_5364.JPG"/>
          <p:cNvPicPr>
            <a:picLocks noGrp="1"/>
          </p:cNvPicPr>
          <p:nvPr>
            <p:ph idx="1"/>
          </p:nvPr>
        </p:nvPicPr>
        <p:blipFill>
          <a:blip r:embed="rId2" cstate="print"/>
          <a:srcRect l="25154" t="36700" r="29163" b="22906"/>
          <a:stretch>
            <a:fillRect/>
          </a:stretch>
        </p:blipFill>
        <p:spPr>
          <a:xfrm>
            <a:off x="395417" y="1482812"/>
            <a:ext cx="10008972" cy="53751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Bodový/Korelační diagram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Scatter</a:t>
            </a:r>
            <a:r>
              <a:rPr lang="cs-CZ" dirty="0" smtClean="0"/>
              <a:t> diagram)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224216"/>
            <a:ext cx="10753200" cy="3607784"/>
          </a:xfrm>
        </p:spPr>
        <p:txBody>
          <a:bodyPr/>
          <a:lstStyle/>
          <a:p>
            <a:pPr lvl="0"/>
            <a:r>
              <a:rPr lang="cs-CZ" dirty="0" smtClean="0"/>
              <a:t>Zjišťování existence/neexistence závislostí mezi dvěma veličinami</a:t>
            </a:r>
          </a:p>
          <a:p>
            <a:pPr lvl="1"/>
            <a:r>
              <a:rPr lang="cs-CZ" dirty="0" smtClean="0"/>
              <a:t>Vzájemné hodnoty se vynášejí na souřadnice a vyznačují se bodem</a:t>
            </a:r>
          </a:p>
          <a:p>
            <a:pPr lvl="1"/>
            <a:r>
              <a:rPr lang="cs-CZ" dirty="0" smtClean="0"/>
              <a:t>Existence závislosti = body na ploše vykazují trend (lze je proložit přímkou/křivkou)</a:t>
            </a:r>
          </a:p>
          <a:p>
            <a:pPr lvl="0"/>
            <a:r>
              <a:rPr lang="cs-CZ" dirty="0" smtClean="0"/>
              <a:t>Př.:zvýšíme pevnost materiálů</a:t>
            </a:r>
          </a:p>
          <a:p>
            <a:pPr lvl="1"/>
            <a:r>
              <a:rPr lang="cs-CZ" dirty="0" smtClean="0"/>
              <a:t>Snížíme zároveň tažnost </a:t>
            </a:r>
          </a:p>
          <a:p>
            <a:pPr lvl="0"/>
            <a:r>
              <a:rPr lang="cs-CZ" dirty="0" smtClean="0"/>
              <a:t>Vše souvisí se vším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2" cstate="print"/>
          <a:srcRect l="71646" t="40213" r="14440" b="27039"/>
          <a:stretch>
            <a:fillRect/>
          </a:stretch>
        </p:blipFill>
        <p:spPr bwMode="auto">
          <a:xfrm>
            <a:off x="345989" y="420131"/>
            <a:ext cx="10898660" cy="563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Histogram – sloupkový diagram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Srozumitelnější vyjádření nepřehledných rozsáhlých tabulek</a:t>
            </a:r>
          </a:p>
          <a:p>
            <a:pPr lvl="0"/>
            <a:r>
              <a:rPr lang="cs-CZ" dirty="0" smtClean="0"/>
              <a:t>Jedna veličina vykazuje variabilitu v důsledku působení různých vlivů</a:t>
            </a:r>
          </a:p>
          <a:p>
            <a:pPr lvl="0"/>
            <a:r>
              <a:rPr lang="cs-CZ" dirty="0" smtClean="0"/>
              <a:t>Př.: 150 porcí zmrzliny z jednoho dávkovače</a:t>
            </a:r>
          </a:p>
          <a:p>
            <a:pPr lvl="1"/>
            <a:r>
              <a:rPr lang="cs-CZ" dirty="0" smtClean="0"/>
              <a:t>Požadovaná dávka = 200 ml</a:t>
            </a:r>
          </a:p>
          <a:p>
            <a:pPr lvl="1"/>
            <a:r>
              <a:rPr lang="cs-CZ" dirty="0" smtClean="0"/>
              <a:t>Realita? Kolik dávek bylo velmi malých a kolik velmi velkých?</a:t>
            </a:r>
          </a:p>
          <a:p>
            <a:pPr lvl="0"/>
            <a:r>
              <a:rPr lang="cs-CZ" dirty="0" smtClean="0"/>
              <a:t>Předpokládá se, že většina procesů má normální rozdělení</a:t>
            </a:r>
          </a:p>
          <a:p>
            <a:pPr lvl="1"/>
            <a:r>
              <a:rPr lang="cs-CZ" dirty="0" smtClean="0"/>
              <a:t>Tvar zvonu, </a:t>
            </a:r>
            <a:r>
              <a:rPr lang="cs-CZ" dirty="0" err="1" smtClean="0"/>
              <a:t>Gaussova</a:t>
            </a:r>
            <a:r>
              <a:rPr lang="cs-CZ" dirty="0" smtClean="0"/>
              <a:t> křivka = proces je v obvyklém stavu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pic>
        <p:nvPicPr>
          <p:cNvPr id="6" name="Obrázek 2" descr="IMG_5365.JPG"/>
          <p:cNvPicPr>
            <a:picLocks noGrp="1"/>
          </p:cNvPicPr>
          <p:nvPr>
            <p:ph idx="1"/>
          </p:nvPr>
        </p:nvPicPr>
        <p:blipFill>
          <a:blip r:embed="rId2" cstate="print"/>
          <a:srcRect l="39634" t="21459" r="32794" b="14260"/>
          <a:stretch>
            <a:fillRect/>
          </a:stretch>
        </p:blipFill>
        <p:spPr>
          <a:xfrm rot="5400000">
            <a:off x="4102445" y="-1087392"/>
            <a:ext cx="4720282" cy="84273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Kaizen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Stále a průběžné zdokonalování v malých krocích</a:t>
            </a:r>
          </a:p>
          <a:p>
            <a:r>
              <a:rPr lang="cs-CZ" dirty="0" smtClean="0"/>
              <a:t>Předpokládá spoluúčast všech zaměstnanců</a:t>
            </a:r>
          </a:p>
          <a:p>
            <a:r>
              <a:rPr lang="cs-CZ" dirty="0" smtClean="0"/>
              <a:t>Zásady:</a:t>
            </a:r>
          </a:p>
          <a:p>
            <a:pPr lvl="1"/>
            <a:r>
              <a:rPr lang="cs-CZ" dirty="0" smtClean="0"/>
              <a:t>Dělej lépe malé věci</a:t>
            </a:r>
          </a:p>
          <a:p>
            <a:pPr lvl="1"/>
            <a:r>
              <a:rPr lang="cs-CZ" dirty="0" smtClean="0"/>
              <a:t>Nasazuj a udržuj stále vyšší standard</a:t>
            </a:r>
          </a:p>
          <a:p>
            <a:pPr lvl="1"/>
            <a:r>
              <a:rPr lang="cs-CZ" dirty="0" smtClean="0"/>
              <a:t>Na všechny se dívej jako na své zákazníky</a:t>
            </a:r>
          </a:p>
          <a:p>
            <a:pPr lvl="1"/>
            <a:r>
              <a:rPr lang="cs-CZ" dirty="0" smtClean="0"/>
              <a:t>Zítra musí být lépe než dnes</a:t>
            </a:r>
          </a:p>
          <a:p>
            <a:r>
              <a:rPr lang="cs-CZ" dirty="0" smtClean="0"/>
              <a:t>Vyžaduje přátelské a participativní klima</a:t>
            </a:r>
          </a:p>
          <a:p>
            <a:pPr lvl="1"/>
            <a:r>
              <a:rPr lang="cs-CZ" dirty="0" smtClean="0"/>
              <a:t>Žádné obavy, že díky zlepšení mohu ztratit zaměstnání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Regulační diagram, řídící graf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Control</a:t>
            </a:r>
            <a:r>
              <a:rPr lang="cs-CZ" dirty="0" smtClean="0"/>
              <a:t> Chart)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347784"/>
            <a:ext cx="10753200" cy="3484216"/>
          </a:xfrm>
        </p:spPr>
        <p:txBody>
          <a:bodyPr/>
          <a:lstStyle/>
          <a:p>
            <a:pPr lvl="0"/>
            <a:r>
              <a:rPr lang="cs-CZ" dirty="0" smtClean="0"/>
              <a:t>Oproti histogramu znázorňuje vývoj hodnot v časové posloupnosti</a:t>
            </a:r>
          </a:p>
          <a:p>
            <a:pPr lvl="0"/>
            <a:r>
              <a:rPr lang="cs-CZ" dirty="0" smtClean="0"/>
              <a:t>Zjišťuje, jestli je proces stabilní nebo ne v jednotlivých okamžicích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0573" y="374011"/>
            <a:ext cx="10753200" cy="451576"/>
          </a:xfrm>
        </p:spPr>
        <p:txBody>
          <a:bodyPr/>
          <a:lstStyle/>
          <a:p>
            <a:r>
              <a:rPr lang="cs-CZ" dirty="0" smtClean="0"/>
              <a:t>Otázky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840259"/>
            <a:ext cx="10753200" cy="4991741"/>
          </a:xfrm>
        </p:spPr>
        <p:txBody>
          <a:bodyPr numCol="2"/>
          <a:lstStyle/>
          <a:p>
            <a:r>
              <a:rPr lang="cs-CZ" dirty="0" smtClean="0"/>
              <a:t>K čemu slouží nástroje a metody řízení kvality?</a:t>
            </a:r>
          </a:p>
          <a:p>
            <a:r>
              <a:rPr lang="cs-CZ" dirty="0" err="1" smtClean="0"/>
              <a:t>Kaizen</a:t>
            </a:r>
            <a:endParaRPr lang="cs-CZ" dirty="0" smtClean="0"/>
          </a:p>
          <a:p>
            <a:r>
              <a:rPr lang="cs-CZ" dirty="0" smtClean="0"/>
              <a:t>Metoda PDCA</a:t>
            </a:r>
          </a:p>
          <a:p>
            <a:r>
              <a:rPr lang="cs-CZ" dirty="0" smtClean="0"/>
              <a:t>Brainstorming</a:t>
            </a:r>
          </a:p>
          <a:p>
            <a:r>
              <a:rPr lang="cs-CZ" dirty="0" smtClean="0"/>
              <a:t>Jak by měla vypadat skupina pro účinnou aplikaci metody Brainstorming?</a:t>
            </a:r>
          </a:p>
          <a:p>
            <a:r>
              <a:rPr lang="cs-CZ" dirty="0" smtClean="0"/>
              <a:t>Tabulky a formuláře pro sběr informací</a:t>
            </a:r>
          </a:p>
          <a:p>
            <a:r>
              <a:rPr lang="cs-CZ" dirty="0" smtClean="0"/>
              <a:t>Vývojový diagram</a:t>
            </a:r>
          </a:p>
          <a:p>
            <a:r>
              <a:rPr lang="cs-CZ" dirty="0" err="1" smtClean="0"/>
              <a:t>Paretův</a:t>
            </a:r>
            <a:r>
              <a:rPr lang="cs-CZ" dirty="0" smtClean="0"/>
              <a:t> diagram</a:t>
            </a:r>
          </a:p>
          <a:p>
            <a:r>
              <a:rPr lang="cs-CZ" dirty="0" smtClean="0"/>
              <a:t>Diagram příčin a následků</a:t>
            </a:r>
          </a:p>
          <a:p>
            <a:r>
              <a:rPr lang="cs-CZ" dirty="0" smtClean="0"/>
              <a:t>Bodový diagram</a:t>
            </a:r>
          </a:p>
          <a:p>
            <a:r>
              <a:rPr lang="cs-CZ" dirty="0" smtClean="0"/>
              <a:t>Histogram</a:t>
            </a:r>
          </a:p>
          <a:p>
            <a:r>
              <a:rPr lang="cs-CZ" dirty="0" smtClean="0"/>
              <a:t>Regulační diagram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PDCA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Obecná metoda zlepšování</a:t>
            </a:r>
          </a:p>
          <a:p>
            <a:r>
              <a:rPr lang="cs-CZ" dirty="0" smtClean="0"/>
              <a:t>Důraz na dodržení 4 základních kroků</a:t>
            </a:r>
            <a:endParaRPr lang="cs-CZ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887307" y="2174789"/>
          <a:ext cx="5802184" cy="3864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Plan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vždy si vše pečlivě naplánuj</a:t>
            </a:r>
          </a:p>
          <a:p>
            <a:r>
              <a:rPr lang="cs-CZ" dirty="0" smtClean="0"/>
              <a:t>Cílem je návrh řešení problému</a:t>
            </a:r>
          </a:p>
          <a:p>
            <a:r>
              <a:rPr lang="cs-CZ" dirty="0" smtClean="0"/>
              <a:t>Zahrnuje: </a:t>
            </a:r>
          </a:p>
          <a:p>
            <a:pPr lvl="1"/>
            <a:r>
              <a:rPr lang="cs-CZ" dirty="0" smtClean="0"/>
              <a:t>shromáždění informací, utřídění, analýzu, odhalení souvislostí, příčin, možnosti nápravných a preventivních opatření</a:t>
            </a:r>
          </a:p>
          <a:p>
            <a:r>
              <a:rPr lang="cs-CZ" dirty="0" smtClean="0"/>
              <a:t>Hledání příčin a jejich změna = evokace změny následků (zlepšení)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vyzkoušej si, jak opatření funguje</a:t>
            </a:r>
          </a:p>
          <a:p>
            <a:r>
              <a:rPr lang="cs-CZ" dirty="0" smtClean="0"/>
              <a:t>Realizace rozhodnutí a pečlivé sledování dopadů</a:t>
            </a:r>
          </a:p>
          <a:p>
            <a:r>
              <a:rPr lang="cs-CZ" dirty="0" smtClean="0"/>
              <a:t>Zahrnuje: </a:t>
            </a:r>
          </a:p>
          <a:p>
            <a:pPr lvl="1"/>
            <a:r>
              <a:rPr lang="cs-CZ" dirty="0" smtClean="0"/>
              <a:t>Měření </a:t>
            </a:r>
          </a:p>
          <a:p>
            <a:pPr lvl="1"/>
            <a:r>
              <a:rPr lang="cs-CZ" dirty="0" smtClean="0"/>
              <a:t>Zaznamenávání nových informací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Check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Vyhodnoť</a:t>
            </a:r>
          </a:p>
          <a:p>
            <a:r>
              <a:rPr lang="cs-CZ" dirty="0" smtClean="0"/>
              <a:t>Analýza shromážděných nových informací</a:t>
            </a:r>
          </a:p>
          <a:p>
            <a:r>
              <a:rPr lang="cs-CZ" dirty="0" smtClean="0"/>
              <a:t>Zjištění úrovně dosažené změny</a:t>
            </a:r>
          </a:p>
          <a:p>
            <a:r>
              <a:rPr lang="cs-CZ" dirty="0" smtClean="0"/>
              <a:t>Pokud je potvrzeno zlepšení, následuje poslední krok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trvale zaveď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sz="3200" b="1" dirty="0" smtClean="0">
                <a:solidFill>
                  <a:schemeClr val="tx2"/>
                </a:solidFill>
              </a:rPr>
              <a:t>Cykly PDCA by se měly nepřetržitě opakovat</a:t>
            </a:r>
          </a:p>
          <a:p>
            <a:r>
              <a:rPr lang="cs-CZ" dirty="0" smtClean="0"/>
              <a:t>Na každý uzavřený by měl navazovat další</a:t>
            </a:r>
          </a:p>
          <a:p>
            <a:r>
              <a:rPr lang="cs-CZ" dirty="0" smtClean="0"/>
              <a:t>Lze aplikovat na jakoukoli činnost, proces nebo oblast organizace</a:t>
            </a:r>
            <a:endParaRPr lang="cs-CZ" dirty="0"/>
          </a:p>
        </p:txBody>
      </p:sp>
      <p:pic>
        <p:nvPicPr>
          <p:cNvPr id="6" name="Obrázek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l="20006" t="31746" r="22123" b="27469"/>
          <a:stretch/>
        </p:blipFill>
        <p:spPr bwMode="auto">
          <a:xfrm>
            <a:off x="5263978" y="348435"/>
            <a:ext cx="6354205" cy="3160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Brainstorming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Týmová technika pro vyhledávání největšího počtu nápadů</a:t>
            </a:r>
          </a:p>
          <a:p>
            <a:pPr lvl="0"/>
            <a:r>
              <a:rPr lang="cs-CZ" dirty="0" smtClean="0"/>
              <a:t>Účel: </a:t>
            </a:r>
          </a:p>
          <a:p>
            <a:pPr lvl="1"/>
            <a:r>
              <a:rPr lang="cs-CZ" dirty="0" smtClean="0"/>
              <a:t>oprostit se od osvědčených postupů a řešení, </a:t>
            </a:r>
          </a:p>
          <a:p>
            <a:pPr lvl="1"/>
            <a:r>
              <a:rPr lang="cs-CZ" dirty="0" smtClean="0"/>
              <a:t>stereotypního myšlení, </a:t>
            </a:r>
          </a:p>
          <a:p>
            <a:pPr lvl="1"/>
            <a:r>
              <a:rPr lang="cs-CZ" dirty="0" smtClean="0"/>
              <a:t>očekávají se nestandardní, neotřelé řešení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</Template>
  <TotalTime>155</TotalTime>
  <Words>935</Words>
  <Application>Microsoft Office PowerPoint</Application>
  <PresentationFormat>Vlastní</PresentationFormat>
  <Paragraphs>231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prezentace-edu-cz</vt:lpstr>
      <vt:lpstr>Nástroje a metody řízení kvality </vt:lpstr>
      <vt:lpstr>Nástroje a metody řízení kvality</vt:lpstr>
      <vt:lpstr>Kaizen</vt:lpstr>
      <vt:lpstr>Metoda PDCA </vt:lpstr>
      <vt:lpstr>Plan</vt:lpstr>
      <vt:lpstr>Do</vt:lpstr>
      <vt:lpstr>Check</vt:lpstr>
      <vt:lpstr>Act </vt:lpstr>
      <vt:lpstr>Brainstorming </vt:lpstr>
      <vt:lpstr>Zásady brainstormingu</vt:lpstr>
      <vt:lpstr>Zásady sestavení týmu pro brainstorming</vt:lpstr>
      <vt:lpstr>Sedm jednoduchých tradičních nástrojů řízení jakosti</vt:lpstr>
      <vt:lpstr>Snímek 13</vt:lpstr>
      <vt:lpstr>Tabulky a formuláře pro sběr informací </vt:lpstr>
      <vt:lpstr>Vývojový diagram (Flow chart) </vt:lpstr>
      <vt:lpstr>Vývojový diagram – realizace stavby (Veber, 2002)</vt:lpstr>
      <vt:lpstr>Paretův diagram (Paretova analýza, Pravidlo 80/20) </vt:lpstr>
      <vt:lpstr>Paretova analýza – reklamace obuvi</vt:lpstr>
      <vt:lpstr>Snímek 19</vt:lpstr>
      <vt:lpstr>Grafické znázornění kumulativních relativních četností – Lorenzova křiva </vt:lpstr>
      <vt:lpstr>Analýza příčiny a následků  (CCA - Cause-Consequence Analysis)  – Ishikawův diagram</vt:lpstr>
      <vt:lpstr>Snímek 22</vt:lpstr>
      <vt:lpstr>Postup </vt:lpstr>
      <vt:lpstr>Úkol</vt:lpstr>
      <vt:lpstr>Možné řešení (Pošvář, Chládková, 2009) </vt:lpstr>
      <vt:lpstr>Bodový/Korelační diagram  (Scatter diagram) </vt:lpstr>
      <vt:lpstr>Snímek 27</vt:lpstr>
      <vt:lpstr>Histogram – sloupkový diagram </vt:lpstr>
      <vt:lpstr>Snímek 29</vt:lpstr>
      <vt:lpstr>Regulační diagram, řídící graf  (Control Chart)</vt:lpstr>
      <vt:lpstr>Otázky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Lenovo</cp:lastModifiedBy>
  <cp:revision>23</cp:revision>
  <cp:lastPrinted>1601-01-01T00:00:00Z</cp:lastPrinted>
  <dcterms:created xsi:type="dcterms:W3CDTF">2019-06-11T20:19:30Z</dcterms:created>
  <dcterms:modified xsi:type="dcterms:W3CDTF">2020-02-11T19:57:46Z</dcterms:modified>
</cp:coreProperties>
</file>