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8" r:id="rId4"/>
    <p:sldId id="259" r:id="rId5"/>
    <p:sldId id="312" r:id="rId6"/>
    <p:sldId id="31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308" r:id="rId39"/>
    <p:sldId id="291" r:id="rId40"/>
    <p:sldId id="309" r:id="rId41"/>
    <p:sldId id="310" r:id="rId42"/>
    <p:sldId id="292" r:id="rId43"/>
    <p:sldId id="293" r:id="rId44"/>
    <p:sldId id="294" r:id="rId45"/>
    <p:sldId id="295" r:id="rId46"/>
    <p:sldId id="296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11" r:id="rId5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86" autoAdjust="0"/>
    <p:restoredTop sz="69310" autoAdjust="0"/>
  </p:normalViewPr>
  <p:slideViewPr>
    <p:cSldViewPr snapToGrid="0">
      <p:cViewPr varScale="1">
        <p:scale>
          <a:sx n="34" d="100"/>
          <a:sy n="34" d="100"/>
        </p:scale>
        <p:origin x="-96" y="-49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Vyhláška č. 345/2002 </a:t>
            </a:r>
            <a:r>
              <a:rPr kumimoji="1" lang="cs-CZ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Sb.</a:t>
            </a:r>
            <a:r>
              <a:rPr kumimoji="1" lang="cs-CZ" sz="1200" b="0" i="1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Vyhláška</a:t>
            </a:r>
            <a:r>
              <a:rPr kumimoji="1" lang="cs-CZ" sz="1200" b="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Ministerstva průmyslu a obchodu, kterou se stanoví měřidla k povinnému ověřování a měřidla podléhající schválení typu</a:t>
            </a:r>
            <a:endParaRPr kumimoji="1" lang="cs-CZ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eklasa.cz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regionalnipotravina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yjsmebio.cz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yjsmebio.cz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oznaceni.eu/aktuality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oznaceni.eu/aktuality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oznaceni.eu/aktuality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kademiekvality.cz/" TargetMode="External"/><Relationship Id="rId2" Type="http://schemas.openxmlformats.org/officeDocument/2006/relationships/hyperlink" Target="https://www.mpo.cz/cz/ochrana-spotrebitel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mi.cz/" TargetMode="External"/><Relationship Id="rId4" Type="http://schemas.openxmlformats.org/officeDocument/2006/relationships/hyperlink" Target="http://www.csks.cz/" TargetMode="Externa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Nekalé</a:t>
            </a:r>
            <a:r>
              <a:rPr lang="cs-CZ" dirty="0" smtClean="0"/>
              <a:t> obchodní praktiky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uplatňování </a:t>
            </a:r>
            <a:r>
              <a:rPr lang="cs-CZ" dirty="0" err="1" smtClean="0"/>
              <a:t>nekalých</a:t>
            </a:r>
            <a:r>
              <a:rPr lang="cs-CZ" dirty="0" smtClean="0"/>
              <a:t> obchodních praktik vůči spotřebitelům ze strany některých nepoctivých prodejců</a:t>
            </a:r>
          </a:p>
          <a:p>
            <a:pPr lvl="1"/>
            <a:r>
              <a:rPr lang="cs-CZ" dirty="0" smtClean="0"/>
              <a:t>předváděcí akce, tzv. šmejdi</a:t>
            </a:r>
          </a:p>
          <a:p>
            <a:pPr lvl="1"/>
            <a:r>
              <a:rPr lang="cs-CZ" dirty="0" smtClean="0"/>
              <a:t>prodej ojetých automobilů a uvádění nepravdivých údajů o najetých kilometrech či o technickém stavu vozidla</a:t>
            </a:r>
          </a:p>
          <a:p>
            <a:pPr lvl="1"/>
            <a:r>
              <a:rPr lang="cs-CZ" dirty="0" smtClean="0"/>
              <a:t>klamáním o ceně poskytovaného spotřebitelského úvěru ze strany některých úvěrových společností</a:t>
            </a:r>
          </a:p>
          <a:p>
            <a:pPr lvl="1"/>
            <a:r>
              <a:rPr lang="cs-CZ" dirty="0" smtClean="0"/>
              <a:t>lákáním spotřebitelů na údajné výhry s cílem prodat jim zboží</a:t>
            </a:r>
          </a:p>
          <a:p>
            <a:pPr lvl="1"/>
            <a:r>
              <a:rPr lang="cs-CZ" dirty="0" smtClean="0"/>
              <a:t>šíření dezinformací v environmentální oblasti s cílem přesvědčit spotřebitele o ekologických vlastnostech produktů či chování některých firem, třebaže ve skutečnosti tomu tak není (tzv. </a:t>
            </a:r>
            <a:r>
              <a:rPr lang="cs-CZ" dirty="0" err="1" smtClean="0"/>
              <a:t>greenwashing</a:t>
            </a:r>
            <a:r>
              <a:rPr lang="cs-CZ" dirty="0" smtClean="0"/>
              <a:t>), apod.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Nekalé</a:t>
            </a:r>
            <a:r>
              <a:rPr lang="cs-CZ" dirty="0" smtClean="0"/>
              <a:t> obchodní praktiky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Klamaní spotřebitelé přistupují na nákup zboží či služeb, což by jinak neučinili, pokud by se rozhodovali za standardních podmínek. </a:t>
            </a:r>
          </a:p>
          <a:p>
            <a:pPr lvl="0"/>
            <a:r>
              <a:rPr lang="cs-CZ" dirty="0" smtClean="0"/>
              <a:t>Přísnější a efektivnější uplatňování příslušných ustanovení zákona o ochraně spotřebitele by mělo vést k eliminaci takovýchto praktik. </a:t>
            </a:r>
          </a:p>
          <a:p>
            <a:pPr lvl="0"/>
            <a:r>
              <a:rPr lang="cs-CZ" dirty="0" smtClean="0"/>
              <a:t>V nezbytném případě bude nutné přijmout opatření posilující kompetence a sankce dozorových orgánů.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Informování spotřebitelů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neposkytnutím povinné informace či informováním selektivním</a:t>
            </a:r>
          </a:p>
          <a:p>
            <a:pPr lvl="0"/>
            <a:r>
              <a:rPr lang="cs-CZ" dirty="0" smtClean="0"/>
              <a:t>příliš mnoho informací </a:t>
            </a:r>
          </a:p>
          <a:p>
            <a:pPr lvl="1"/>
            <a:r>
              <a:rPr lang="cs-CZ" dirty="0" smtClean="0"/>
              <a:t>může vést k zahlcení spotřebitele a v konečném důsledku k jeho klamání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Odpovídá soubor spotřebitelských práv současné „digitální éře“?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 souvislosti s prodejem zboží s digitálním obsahem i při poskytování digitálních služeb</a:t>
            </a:r>
          </a:p>
          <a:p>
            <a:pPr lvl="0"/>
            <a:r>
              <a:rPr lang="cs-CZ" dirty="0" smtClean="0"/>
              <a:t>celá řada otázek k řešení, jako např. </a:t>
            </a:r>
          </a:p>
          <a:p>
            <a:pPr lvl="1"/>
            <a:r>
              <a:rPr lang="cs-CZ" dirty="0" smtClean="0"/>
              <a:t>úprava odpovědnosti za vady, </a:t>
            </a:r>
          </a:p>
          <a:p>
            <a:pPr lvl="1"/>
            <a:r>
              <a:rPr lang="cs-CZ" dirty="0" smtClean="0"/>
              <a:t>otázka uzavírání předmětných smluv s nezletilými, </a:t>
            </a:r>
          </a:p>
          <a:p>
            <a:pPr lvl="1"/>
            <a:r>
              <a:rPr lang="cs-CZ" dirty="0" smtClean="0"/>
              <a:t>specifika (nepřiměřených) smluvních podmínek v takovýchto smlouvách,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elektronických komunikací a poštovní služby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řeší Český telekomunikační úřad </a:t>
            </a:r>
          </a:p>
          <a:p>
            <a:pPr lvl="0"/>
            <a:r>
              <a:rPr lang="cs-CZ" dirty="0" smtClean="0"/>
              <a:t>analýzy smluvních podmínek poskytovatelů služeb, zejména pak virtuálních operátorů</a:t>
            </a:r>
          </a:p>
          <a:p>
            <a:pPr lvl="1"/>
            <a:r>
              <a:rPr lang="cs-CZ" dirty="0" smtClean="0"/>
              <a:t>zda obsah smluv odpovídá požadavkům zákona o elektronických komunikacích </a:t>
            </a:r>
          </a:p>
          <a:p>
            <a:pPr lvl="1"/>
            <a:r>
              <a:rPr lang="cs-CZ" dirty="0" smtClean="0"/>
              <a:t>ceny roamingu, zda poskytovatelé předmětných služeb převzali do své smluvní dokumentace změny vyžadované uvedeným nařízením Evropského parlamentu a Rady (EU) č. 531/2012, o roamingu ve veřejných mobilních komunikačních sítích v Unii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realitních kanceláří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Důvěra spotřebitelů v tyto služby klesá</a:t>
            </a:r>
          </a:p>
          <a:p>
            <a:pPr lvl="1"/>
            <a:r>
              <a:rPr lang="cs-CZ" dirty="0" smtClean="0"/>
              <a:t>řada neseriózních podnikatelských subjektů</a:t>
            </a:r>
          </a:p>
          <a:p>
            <a:pPr lvl="0"/>
            <a:r>
              <a:rPr lang="cs-CZ" dirty="0" smtClean="0"/>
              <a:t>v ČR nejsou nastaveny speciální požadavky pro výkon realitní profese, což je v rámci evropských zemí výjimečné</a:t>
            </a:r>
          </a:p>
          <a:p>
            <a:pPr lvl="0"/>
            <a:r>
              <a:rPr lang="cs-CZ" dirty="0" smtClean="0"/>
              <a:t>příprava legislativních úprav řešících nejdůležitější problémy realitního trhu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účty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Cíl:</a:t>
            </a:r>
          </a:p>
          <a:p>
            <a:pPr lvl="1"/>
            <a:r>
              <a:rPr lang="cs-CZ" dirty="0" smtClean="0"/>
              <a:t>zavést jednoduchý a rychlý postup změny poskytovatele platebního účtu</a:t>
            </a:r>
          </a:p>
          <a:p>
            <a:pPr lvl="1"/>
            <a:r>
              <a:rPr lang="cs-CZ" dirty="0" smtClean="0"/>
              <a:t>umožnit všem spotřebitelům z EU otevřít si v kterémkoli členském státě platební účet </a:t>
            </a:r>
          </a:p>
          <a:p>
            <a:pPr lvl="2"/>
            <a:r>
              <a:rPr lang="cs-CZ" sz="1600" dirty="0" smtClean="0"/>
              <a:t>umožňující základní služby, nezávisle na členském státě původu, </a:t>
            </a:r>
          </a:p>
          <a:p>
            <a:pPr lvl="0"/>
            <a:r>
              <a:rPr lang="cs-CZ" dirty="0" smtClean="0"/>
              <a:t>přijetí odpovídající právní úpravy</a:t>
            </a:r>
          </a:p>
          <a:p>
            <a:pPr lvl="1"/>
            <a:r>
              <a:rPr lang="cs-CZ" dirty="0" smtClean="0"/>
              <a:t>v souladu se směrnicí 2014/92/EU o porovnatelnosti poplatků souvisejících s platebními účty, změně platebního účtu a přístupu k platebním účtům se základními prvky.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kvality výrobků a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Problematika kvality je významným tématem pro Ministerstvo průmyslu a obchodu</a:t>
            </a:r>
          </a:p>
          <a:p>
            <a:pPr lvl="1"/>
            <a:r>
              <a:rPr lang="cs-CZ" dirty="0" smtClean="0"/>
              <a:t>koordinuje činnost Rady kvality ČR</a:t>
            </a:r>
          </a:p>
          <a:p>
            <a:pPr lvl="1"/>
            <a:r>
              <a:rPr lang="cs-CZ" dirty="0" smtClean="0"/>
              <a:t>Ve vztahu k výrobcům a poskytovatelům služeb jsou ze strany ministerstva zaměřovány cílené iniciativy včetně vyhlašování národních cen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ochrany spotřebitele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Zákon č. 634/1992 Sb., o ochraně spotřebitele, ve znění pozdějších předpisů</a:t>
            </a:r>
          </a:p>
          <a:p>
            <a:pPr lvl="0"/>
            <a:r>
              <a:rPr lang="cs-CZ" dirty="0" smtClean="0"/>
              <a:t>Zákon č. 102/2001 Sb., o obecné bezpečnosti výrobků a o změně některých zákonů, ve znění pozdějších předpisů</a:t>
            </a:r>
          </a:p>
          <a:p>
            <a:pPr lvl="0"/>
            <a:r>
              <a:rPr lang="cs-CZ" dirty="0" smtClean="0"/>
              <a:t>Zákon č. 64/1986 Sb., o České obchodní inspekci, ve znění pozdějších předpisů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ochraně spotřebitele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hlavní oblasti této právní úpravy patří:</a:t>
            </a:r>
          </a:p>
          <a:p>
            <a:pPr lvl="1"/>
            <a:r>
              <a:rPr lang="cs-CZ" dirty="0" smtClean="0"/>
              <a:t>poctivost prodeje, </a:t>
            </a:r>
          </a:p>
          <a:p>
            <a:pPr lvl="1"/>
            <a:r>
              <a:rPr lang="cs-CZ" dirty="0" smtClean="0"/>
              <a:t>zákaz používání </a:t>
            </a:r>
            <a:r>
              <a:rPr lang="cs-CZ" dirty="0" err="1" smtClean="0"/>
              <a:t>nekalých</a:t>
            </a:r>
            <a:r>
              <a:rPr lang="cs-CZ" dirty="0" smtClean="0"/>
              <a:t> obchodních praktik, </a:t>
            </a:r>
          </a:p>
          <a:p>
            <a:pPr lvl="1"/>
            <a:r>
              <a:rPr lang="cs-CZ" dirty="0" smtClean="0"/>
              <a:t>informační povinnosti a označování, </a:t>
            </a:r>
          </a:p>
          <a:p>
            <a:pPr lvl="1"/>
            <a:r>
              <a:rPr lang="cs-CZ" dirty="0" smtClean="0"/>
              <a:t>organizované akce a mimosoudní řešení spotřebitelských sporů.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Jakost výrobků a služeb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doména podnikatelských subjektů</a:t>
            </a:r>
          </a:p>
          <a:p>
            <a:pPr lvl="0"/>
            <a:r>
              <a:rPr lang="cs-CZ" dirty="0" smtClean="0"/>
              <a:t>Státní zásahy jsou minimální	</a:t>
            </a:r>
          </a:p>
          <a:p>
            <a:pPr lvl="1"/>
            <a:r>
              <a:rPr lang="cs-CZ" dirty="0" smtClean="0"/>
              <a:t>Zavedení standardních požadavků na ochranu spotřebitele (obvyklých ve vyspělých tržních ekonomikách)</a:t>
            </a:r>
          </a:p>
          <a:p>
            <a:pPr lvl="1"/>
            <a:r>
              <a:rPr lang="cs-CZ" dirty="0" smtClean="0"/>
              <a:t>Ochrana před nebezpečnými vlastnostmi produktů ohrožujících zdraví a životy</a:t>
            </a:r>
          </a:p>
          <a:p>
            <a:pPr lvl="1"/>
            <a:r>
              <a:rPr lang="cs-CZ" dirty="0" smtClean="0"/>
              <a:t>Metrologie – sjednocení přístupů k měření kvality</a:t>
            </a:r>
          </a:p>
          <a:p>
            <a:pPr lvl="1"/>
            <a:r>
              <a:rPr lang="cs-CZ" dirty="0" smtClean="0"/>
              <a:t>Normalizace – doporučení optimálních technických a jiných požadavků na produkty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Poctivost prodeje výrobků a poskytování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Prodávající je povinen: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prodávat výrobky ve správné hmotnosti, míře nebo množství a umožnit spotřebiteli překontrolovat si správnost těchto údajů,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prodávat výrobky a poskytovat služby v předepsané nebo schválené jakosti, pokud je závazně stanovena nebo pokud to vyplývá ze zvláštních předpisů anebo v jakosti jím uváděné; není-li jakost předepsána, schválena nebo uváděna, v jakosti obvyklé,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prodávat výrobky a poskytovat služby za ceny sjednané v souladu s cenovými předpisy 6) a ceny při prodeji výrobků nebo poskytování služeb správně účtovat; při konečném účtování prodávaných výrobků a poskytovaných služeb v hotovosti se celková částka zaokrouhluje vždy k nejbližší platné nominální hodnotě zákonných peněz v oběhu, 6a) při prodeji výrobků používat měřidla, která splňují požadavky stanovené zvláštním právním předpisem upravujícím oblast metrologie 5).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Poctivost prodeje výrobků a poskytování služeb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Prodávající nesmí po spotřebiteli v souvislosti s použitým způsobem placení požadovat poplatek převyšující přímé náklady, které prodávajícímu v souvislosti s tímto způsobem placení vznikají.</a:t>
            </a:r>
          </a:p>
          <a:p>
            <a:pPr lvl="0"/>
            <a:r>
              <a:rPr lang="cs-CZ" dirty="0" smtClean="0"/>
              <a:t>Další paragrafy:</a:t>
            </a:r>
          </a:p>
          <a:p>
            <a:pPr lvl="1"/>
            <a:r>
              <a:rPr lang="cs-CZ" dirty="0" smtClean="0"/>
              <a:t>Nekálá obchodní praktika, klamavá konání a opomenutí, agresivní obchodní praktika, zákaz diskriminace spotřebitele, zákaz výroby, dovozu, vývozu, nabízení, prodeje a darování výrobků nebezpečných svou zaměnitelností s potravinami,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obecné bezpečnosti výrobků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5621" y="1270897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stanoví povinnosti výrobců, dovozců a distributorů ve vztahu k zajištění bezpečnosti výrobků</a:t>
            </a:r>
          </a:p>
          <a:p>
            <a:pPr lvl="0"/>
            <a:r>
              <a:rPr lang="cs-CZ" dirty="0" smtClean="0"/>
              <a:t>vymezuje dozorové orgány příslušné ke kontrole dodržování zákona</a:t>
            </a:r>
          </a:p>
          <a:p>
            <a:pPr lvl="0"/>
            <a:r>
              <a:rPr lang="cs-CZ" dirty="0" smtClean="0"/>
              <a:t>stanoví postupy kontroly bezpečnosti výrobků na hranicích</a:t>
            </a:r>
          </a:p>
          <a:p>
            <a:pPr lvl="0"/>
            <a:r>
              <a:rPr lang="cs-CZ" dirty="0" smtClean="0"/>
              <a:t>vymezuje základní právní rámec pro zajištění fungování evropského informačního systému RAPEX</a:t>
            </a:r>
          </a:p>
          <a:p>
            <a:pPr lvl="1"/>
            <a:r>
              <a:rPr lang="cs-CZ" dirty="0" smtClean="0"/>
              <a:t>týká se informací o výskytu nebezpečných </a:t>
            </a:r>
            <a:r>
              <a:rPr lang="cs-CZ" dirty="0" err="1" smtClean="0"/>
              <a:t>nepotravinářských</a:t>
            </a:r>
            <a:r>
              <a:rPr lang="cs-CZ" dirty="0" smtClean="0"/>
              <a:t> výrobků, v ČR.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České obchodní inspekci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upravuje postavení České obchodní inspekce (dále jen „ČOI“)</a:t>
            </a:r>
          </a:p>
          <a:p>
            <a:pPr lvl="0"/>
            <a:r>
              <a:rPr lang="cs-CZ" dirty="0" smtClean="0"/>
              <a:t>vymezuje její kompetence</a:t>
            </a:r>
          </a:p>
          <a:p>
            <a:pPr lvl="1"/>
            <a:r>
              <a:rPr lang="cs-CZ" dirty="0" smtClean="0"/>
              <a:t>včetně stanovení oprávnění jejich pracovníků při kontrolní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Nejdůležitější dozorové orgány v ČR - působnosti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obchodní inspekce</a:t>
            </a:r>
          </a:p>
          <a:p>
            <a:r>
              <a:rPr lang="cs-CZ" dirty="0" smtClean="0"/>
              <a:t>Státní zemědělská a potravinářská inspekce</a:t>
            </a:r>
          </a:p>
          <a:p>
            <a:r>
              <a:rPr lang="cs-CZ" dirty="0" smtClean="0"/>
              <a:t>Státní veterinární správa</a:t>
            </a:r>
          </a:p>
          <a:p>
            <a:r>
              <a:rPr lang="cs-CZ" dirty="0" smtClean="0"/>
              <a:t>Hlavní hygienik, hygienické stanice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obchodní inspekce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jakost, zdravotní nezávadnost a bezpečnost spotřebního zboží a služeb dodávaných na vnitřní trh </a:t>
            </a:r>
          </a:p>
          <a:p>
            <a:pPr lvl="0"/>
            <a:r>
              <a:rPr lang="cs-CZ" dirty="0" smtClean="0"/>
              <a:t>poskytování spotřebitelského úvěru </a:t>
            </a:r>
          </a:p>
          <a:p>
            <a:pPr lvl="0"/>
            <a:r>
              <a:rPr lang="cs-CZ" dirty="0" smtClean="0"/>
              <a:t>označování zboží </a:t>
            </a:r>
          </a:p>
          <a:p>
            <a:pPr lvl="0"/>
            <a:r>
              <a:rPr lang="cs-CZ" dirty="0" smtClean="0"/>
              <a:t>plnění informační povinnosti prodávajícího (i u směnáren) </a:t>
            </a:r>
          </a:p>
          <a:p>
            <a:pPr lvl="0"/>
            <a:r>
              <a:rPr lang="cs-CZ" dirty="0" smtClean="0"/>
              <a:t>poctivost prodeje (i u potravin) </a:t>
            </a:r>
          </a:p>
          <a:p>
            <a:pPr lvl="0"/>
            <a:r>
              <a:rPr lang="cs-CZ" dirty="0" smtClean="0"/>
              <a:t>klamavé obchodní praktiky (i u směnáren)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zemědělská a potravinářská inspekce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jakost a zdravotní nezávadnost potravin (včetně </a:t>
            </a:r>
            <a:r>
              <a:rPr lang="cs-CZ" dirty="0" err="1" smtClean="0"/>
              <a:t>mydlářských</a:t>
            </a:r>
            <a:r>
              <a:rPr lang="cs-CZ" dirty="0" smtClean="0"/>
              <a:t> a saponátových výrobků), surovin k jejich výrobě, zemědělských a tabákových výrobků</a:t>
            </a:r>
          </a:p>
          <a:p>
            <a:pPr lvl="0"/>
            <a:r>
              <a:rPr lang="cs-CZ" dirty="0" smtClean="0"/>
              <a:t>hygienické podmínky výroby, skladování, dopravy a prodeje těchto výrobků</a:t>
            </a:r>
          </a:p>
          <a:p>
            <a:pPr lvl="0"/>
            <a:r>
              <a:rPr lang="cs-CZ" dirty="0" smtClean="0"/>
              <a:t>označování zboží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veterinární správa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jakost a zdravotní nezávadnost výrobků živočišného původu (masných a mléčných výrobků, vajec) </a:t>
            </a:r>
          </a:p>
          <a:p>
            <a:pPr lvl="0"/>
            <a:r>
              <a:rPr lang="cs-CZ" dirty="0" smtClean="0"/>
              <a:t>veterinární ochrana státního území ČR</a:t>
            </a:r>
          </a:p>
          <a:p>
            <a:pPr lvl="0"/>
            <a:r>
              <a:rPr lang="cs-CZ" dirty="0" smtClean="0"/>
              <a:t>ochrana před týráním zvířat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hygienik, hygienické stanice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jakost a zdravotní nezávadnost pokrmů ve stravovacích zařízeních, v závodních jídelnách, hygiena jejich provozu </a:t>
            </a:r>
          </a:p>
          <a:p>
            <a:pPr lvl="0"/>
            <a:r>
              <a:rPr lang="cs-CZ" dirty="0" smtClean="0"/>
              <a:t>zdravotní nezávadnost výrobků přicházejících do styku s potravinami</a:t>
            </a:r>
          </a:p>
          <a:p>
            <a:pPr lvl="0"/>
            <a:r>
              <a:rPr lang="cs-CZ" dirty="0" smtClean="0"/>
              <a:t> zdravotní nezávadnost kosmetických výrobků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normalizace a metrologie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= podpora zabezpečování jakosti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6" y="286864"/>
            <a:ext cx="10753200" cy="451576"/>
          </a:xfrm>
        </p:spPr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873855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20. Léta 20. Století v USA = první aktivity na ochranu spotřebitele</a:t>
            </a:r>
          </a:p>
          <a:p>
            <a:pPr lvl="0"/>
            <a:r>
              <a:rPr lang="cs-CZ" dirty="0" smtClean="0"/>
              <a:t>1962 – myšlenka „čistého trhu“ – vláda </a:t>
            </a:r>
            <a:r>
              <a:rPr lang="cs-CZ" dirty="0" err="1" smtClean="0"/>
              <a:t>J.F.Kennedyho</a:t>
            </a:r>
            <a:endParaRPr lang="cs-CZ" dirty="0" smtClean="0"/>
          </a:p>
          <a:p>
            <a:pPr lvl="1"/>
            <a:r>
              <a:rPr lang="cs-CZ" dirty="0" smtClean="0"/>
              <a:t>4 základní práva spotřebitelů: právo na bezpečnost, právo na informace, právo na výběr, právo být vyslyšen</a:t>
            </a:r>
          </a:p>
          <a:p>
            <a:pPr lvl="0"/>
            <a:r>
              <a:rPr lang="cs-CZ" dirty="0" smtClean="0"/>
              <a:t>Potřeba ochrany spotřebitele se rychle prosadila i v dalších částech světa</a:t>
            </a:r>
          </a:p>
          <a:p>
            <a:pPr lvl="0"/>
            <a:r>
              <a:rPr lang="cs-CZ" dirty="0" smtClean="0"/>
              <a:t>1985 – Valné shromáždění OSN přijalo rezoluci č. 39/248 doporučující členským zemím:</a:t>
            </a:r>
          </a:p>
          <a:p>
            <a:pPr lvl="1"/>
            <a:r>
              <a:rPr lang="cs-CZ" dirty="0" smtClean="0"/>
              <a:t>Vytvořit směrnice na ochranu spotřebitele</a:t>
            </a:r>
          </a:p>
          <a:p>
            <a:pPr lvl="1"/>
            <a:r>
              <a:rPr lang="cs-CZ" dirty="0" smtClean="0"/>
              <a:t>Posilovat a rozvíjet silnou politiku ochrany spotřebitele</a:t>
            </a:r>
          </a:p>
          <a:p>
            <a:pPr lvl="1"/>
            <a:r>
              <a:rPr lang="cs-CZ" dirty="0" smtClean="0"/>
              <a:t>Stanovit priority ochrany spotřebitele v souladu s ekonomickou a sociální situací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normalizace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 = maximalizovat kompatibilitu řešení, bezpečnost, opakovatelnost postupů a kvalitu. </a:t>
            </a:r>
          </a:p>
          <a:p>
            <a:pPr lvl="0"/>
            <a:r>
              <a:rPr lang="cs-CZ" dirty="0" smtClean="0"/>
              <a:t>Za tímto účelem vznikají mezinárodní, evropské a národní normy.</a:t>
            </a:r>
          </a:p>
          <a:p>
            <a:pPr lvl="0"/>
            <a:r>
              <a:rPr lang="cs-CZ" dirty="0" smtClean="0"/>
              <a:t>Kvalifikovaná doporučení obsahující:</a:t>
            </a:r>
          </a:p>
          <a:p>
            <a:pPr lvl="1"/>
            <a:r>
              <a:rPr lang="cs-CZ" dirty="0" smtClean="0"/>
              <a:t>Technické specifikace</a:t>
            </a:r>
          </a:p>
          <a:p>
            <a:pPr lvl="1"/>
            <a:r>
              <a:rPr lang="cs-CZ" dirty="0" smtClean="0"/>
              <a:t>Kritéria, pravidla, definice</a:t>
            </a:r>
          </a:p>
          <a:p>
            <a:pPr lvl="1"/>
            <a:r>
              <a:rPr lang="cs-CZ" dirty="0" smtClean="0"/>
              <a:t>Řešení, kritéria bezpečnosti materiálů, výrobků, postupů a služeb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výhodné dodržovat technické normy?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Racionální výroba a poskytování služeb</a:t>
            </a:r>
          </a:p>
          <a:p>
            <a:pPr lvl="0"/>
            <a:r>
              <a:rPr lang="cs-CZ" dirty="0" smtClean="0"/>
              <a:t>Jakostní výrobek a služba pro zákazníka</a:t>
            </a:r>
          </a:p>
          <a:p>
            <a:pPr lvl="0"/>
            <a:r>
              <a:rPr lang="cs-CZ" dirty="0" smtClean="0"/>
              <a:t>Jistota bezpečnosti a zdraví</a:t>
            </a:r>
          </a:p>
          <a:p>
            <a:pPr lvl="0"/>
            <a:r>
              <a:rPr lang="cs-CZ" dirty="0" smtClean="0"/>
              <a:t>Mezinárodní rozměrová normalizace a kompatibilita</a:t>
            </a:r>
          </a:p>
          <a:p>
            <a:pPr lvl="1"/>
            <a:r>
              <a:rPr lang="cs-CZ" dirty="0" smtClean="0"/>
              <a:t>Formáty kreditních karet, televizních signálů,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vydavatelé norem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ISO – Mezinárodní normalizační organizace</a:t>
            </a:r>
          </a:p>
          <a:p>
            <a:pPr lvl="0"/>
            <a:r>
              <a:rPr lang="cs-CZ" dirty="0" smtClean="0"/>
              <a:t>IEC - mezinárodní elektrotechnická komise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Evropští vydavatelé norem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CEN – Evropská komise pro normalizaci</a:t>
            </a:r>
          </a:p>
          <a:p>
            <a:pPr lvl="0"/>
            <a:r>
              <a:rPr lang="cs-CZ" dirty="0" smtClean="0"/>
              <a:t>CE-NELEC – Evropská komise pro normalizaci v elektrotechnice</a:t>
            </a:r>
          </a:p>
          <a:p>
            <a:pPr lvl="0"/>
            <a:r>
              <a:rPr lang="cs-CZ" dirty="0" smtClean="0"/>
              <a:t>ETSI – Evropský institut pro telekomunikační normy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Čeští vydavatelé norem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Jediným subjektem, který může v České republice podle zákona 22/1997 Sb. o technických požadavcích na výrobky vydávat České technické normy (ČSN), je: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Úřad pro technickou normalizaci, metrologii a státní zkušebnictví </a:t>
            </a:r>
            <a:r>
              <a:rPr lang="cs-CZ" dirty="0" smtClean="0"/>
              <a:t>(ÚNMZ)</a:t>
            </a:r>
          </a:p>
          <a:p>
            <a:pPr lvl="0"/>
            <a:r>
              <a:rPr lang="cs-CZ" dirty="0" smtClean="0"/>
              <a:t>ČSN vznikají:</a:t>
            </a:r>
          </a:p>
          <a:p>
            <a:pPr lvl="1"/>
            <a:r>
              <a:rPr lang="cs-CZ" dirty="0" smtClean="0"/>
              <a:t>převzetím mezinárodní (ČSN ISO, ČSN IEC) nebo evropské normy (ČSN EN)</a:t>
            </a:r>
          </a:p>
          <a:p>
            <a:pPr lvl="1"/>
            <a:r>
              <a:rPr lang="cs-CZ" dirty="0" smtClean="0"/>
              <a:t>jako původní ČSN.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Metrologie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zabývá se jakostí a přesností měřidel, způsoby měření</a:t>
            </a:r>
          </a:p>
          <a:p>
            <a:pPr lvl="0"/>
            <a:r>
              <a:rPr lang="cs-CZ" dirty="0" smtClean="0"/>
              <a:t>jednotné a přesné měření = nutná podmínka výroby, důvěry při prodeji zboží, měření škodlivých látek ve vodě, v ovzduší, 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Zákon č. 505/1990 Sb. </a:t>
            </a:r>
            <a:r>
              <a:rPr lang="cs-CZ" i="1" dirty="0" smtClean="0"/>
              <a:t>o metrologii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Vymezuje povinnost užívat základní měřící jednotky, které taxativně vymezuje</a:t>
            </a:r>
          </a:p>
          <a:p>
            <a:pPr lvl="1"/>
            <a:r>
              <a:rPr lang="cs-CZ" sz="2100" dirty="0" smtClean="0"/>
              <a:t>Délky – metr, hmotnosti – kg, času – sekunda, elektrického proudu – ampér, …</a:t>
            </a:r>
          </a:p>
          <a:p>
            <a:r>
              <a:rPr lang="cs-CZ" dirty="0" smtClean="0"/>
              <a:t>Člení měřidla, která slouží k určení hodnoty měřené veličiny</a:t>
            </a:r>
          </a:p>
          <a:p>
            <a:pPr lvl="1"/>
            <a:r>
              <a:rPr lang="cs-CZ" sz="2100" dirty="0" smtClean="0"/>
              <a:t>etalony;</a:t>
            </a:r>
            <a:endParaRPr lang="cs-CZ" sz="2300" dirty="0" smtClean="0"/>
          </a:p>
          <a:p>
            <a:pPr lvl="1"/>
            <a:r>
              <a:rPr lang="cs-CZ" sz="2100" dirty="0" smtClean="0"/>
              <a:t>pracovní měřidla stanovená (dále jen "stanovená měřidla");</a:t>
            </a:r>
            <a:endParaRPr lang="cs-CZ" sz="2300" dirty="0" smtClean="0"/>
          </a:p>
          <a:p>
            <a:pPr lvl="1"/>
            <a:r>
              <a:rPr lang="cs-CZ" sz="2100" dirty="0" smtClean="0"/>
              <a:t>pracovní měřidla nestanovená (dále jen "pracovní měřidla");</a:t>
            </a:r>
            <a:endParaRPr lang="cs-CZ" sz="2300" dirty="0" smtClean="0"/>
          </a:p>
          <a:p>
            <a:pPr lvl="1"/>
            <a:r>
              <a:rPr lang="cs-CZ" sz="2100" dirty="0" smtClean="0"/>
              <a:t>certifikované referenční materiály a ostatní referenční materiály, pokud jsou určeny k funkci etalonu nebo stanoveného nebo pracovního měřidla.</a:t>
            </a:r>
            <a:endParaRPr lang="cs-CZ" sz="23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Etalon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 měřidlo sloužící k realizaci a uchovávání jednotky nebo stupnice a k jejímu přenosu na měřidla nižší přesnosti</a:t>
            </a:r>
          </a:p>
          <a:p>
            <a:pPr lvl="0"/>
            <a:r>
              <a:rPr lang="cs-CZ" i="1" dirty="0" smtClean="0"/>
              <a:t>Státní etalon</a:t>
            </a:r>
            <a:r>
              <a:rPr lang="cs-CZ" dirty="0" smtClean="0"/>
              <a:t> </a:t>
            </a:r>
          </a:p>
          <a:p>
            <a:pPr lvl="1"/>
            <a:r>
              <a:rPr lang="cs-CZ" dirty="0" smtClean="0"/>
              <a:t>etalon přijatý oficiálním rozhodnutím daného státu jako základ pro zabezpečení jednotnosti všech ostatních etalonů příslušné veličiny v státě nebo pro zprostředkování návaznosti na mezinárodní etalony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etalon hmotnosti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uložen v Mezinárodním úřadu pro míry a váhy</a:t>
            </a:r>
          </a:p>
          <a:p>
            <a:r>
              <a:rPr lang="cs-CZ" dirty="0" smtClean="0"/>
              <a:t>Účelem etalonu je přenos jednotky hmotnosti pomocí </a:t>
            </a:r>
            <a:r>
              <a:rPr lang="cs-CZ" dirty="0" err="1" smtClean="0"/>
              <a:t>komparátorových</a:t>
            </a:r>
            <a:r>
              <a:rPr lang="cs-CZ" dirty="0" smtClean="0"/>
              <a:t> vah na pracovní etalony z austenitické oceli</a:t>
            </a:r>
            <a:endParaRPr lang="cs-CZ" dirty="0"/>
          </a:p>
        </p:txBody>
      </p:sp>
      <p:pic>
        <p:nvPicPr>
          <p:cNvPr id="6" name="Obrázek 5" descr="CMI scan-22_oprave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22769" y="228600"/>
            <a:ext cx="2140869" cy="2634916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Stanovená měřidla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957" y="1535592"/>
            <a:ext cx="11263453" cy="4139998"/>
          </a:xfrm>
        </p:spPr>
        <p:txBody>
          <a:bodyPr/>
          <a:lstStyle/>
          <a:p>
            <a:pPr lvl="0"/>
            <a:r>
              <a:rPr lang="cs-CZ" dirty="0" smtClean="0"/>
              <a:t>jsou měřidla, která Ministerstvo průmyslu a obchodu stanoví vyhláškou k povinnému ověřování s ohledem na jejich význam</a:t>
            </a:r>
            <a:endParaRPr lang="cs-CZ" sz="3200" dirty="0" smtClean="0"/>
          </a:p>
          <a:p>
            <a:pPr lvl="1"/>
            <a:r>
              <a:rPr lang="cs-CZ" dirty="0" smtClean="0"/>
              <a:t>v závazkových vztazích, například při prodeji, nájmu nebo darování věci, při poskytování služeb nebo při určení výše náhrady škody, popřípadě jiné majetkové újmy,</a:t>
            </a:r>
            <a:endParaRPr lang="cs-CZ" sz="2400" dirty="0" smtClean="0"/>
          </a:p>
          <a:p>
            <a:pPr lvl="1"/>
            <a:r>
              <a:rPr lang="cs-CZ" dirty="0" smtClean="0"/>
              <a:t>pro stanovení sankcí, poplatků, tarifů a daní,</a:t>
            </a:r>
            <a:endParaRPr lang="cs-CZ" sz="2400" dirty="0" smtClean="0"/>
          </a:p>
          <a:p>
            <a:pPr lvl="1"/>
            <a:r>
              <a:rPr lang="cs-CZ" dirty="0" smtClean="0"/>
              <a:t>pro ochranu zdraví,</a:t>
            </a:r>
            <a:endParaRPr lang="cs-CZ" sz="2400" dirty="0" smtClean="0"/>
          </a:p>
          <a:p>
            <a:pPr lvl="1"/>
            <a:r>
              <a:rPr lang="cs-CZ" dirty="0" smtClean="0"/>
              <a:t>pro ochranu životního prostředí,</a:t>
            </a:r>
            <a:endParaRPr lang="cs-CZ" sz="2400" dirty="0" smtClean="0"/>
          </a:p>
          <a:p>
            <a:pPr lvl="1"/>
            <a:r>
              <a:rPr lang="cs-CZ" dirty="0" smtClean="0"/>
              <a:t>pro bezpečnost při práci, nebo</a:t>
            </a:r>
            <a:endParaRPr lang="cs-CZ" sz="2400" dirty="0" smtClean="0"/>
          </a:p>
          <a:p>
            <a:pPr lvl="1"/>
            <a:r>
              <a:rPr lang="cs-CZ" dirty="0" smtClean="0"/>
              <a:t>při ochraně jiných veřejných zájmů chráněných zvláštními právními předpisy.</a:t>
            </a:r>
            <a:r>
              <a:rPr lang="cs-CZ" sz="2400" dirty="0" smtClean="0"/>
              <a:t> </a:t>
            </a:r>
          </a:p>
          <a:p>
            <a:pPr lvl="1">
              <a:buNone/>
            </a:pPr>
            <a:endParaRPr lang="cs-CZ" sz="2400" dirty="0" smtClean="0"/>
          </a:p>
          <a:p>
            <a:pPr lvl="1">
              <a:buNone/>
            </a:pPr>
            <a:r>
              <a:rPr lang="cs-CZ" sz="2400" dirty="0" smtClean="0"/>
              <a:t>Vyhláška č. 345/2002 </a:t>
            </a:r>
            <a:r>
              <a:rPr lang="cs-CZ" sz="2400" dirty="0" err="1" smtClean="0"/>
              <a:t>Sb.</a:t>
            </a:r>
            <a:r>
              <a:rPr lang="cs-CZ" sz="2400" i="1" dirty="0" err="1" smtClean="0"/>
              <a:t>Vyhláška</a:t>
            </a:r>
            <a:r>
              <a:rPr lang="cs-CZ" sz="2400" i="1" dirty="0" smtClean="0"/>
              <a:t> Ministerstva průmyslu a obchodu, kterou se stanoví měřidla k povinnému ověřování a měřidla podléhající schválení typu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 (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1270897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Světová organizace na ochranu spotřebitele</a:t>
            </a:r>
          </a:p>
          <a:p>
            <a:pPr lvl="0"/>
            <a:r>
              <a:rPr lang="cs-CZ" dirty="0" smtClean="0"/>
              <a:t>Založena 1960 v Londýně, 250 členských organizací z 120 zemí</a:t>
            </a:r>
          </a:p>
          <a:p>
            <a:pPr lvl="0"/>
            <a:r>
              <a:rPr lang="cs-CZ" dirty="0" smtClean="0"/>
              <a:t>Věnuje se 4 základním oblastem:</a:t>
            </a:r>
          </a:p>
          <a:p>
            <a:pPr lvl="1"/>
            <a:r>
              <a:rPr lang="cs-CZ" dirty="0" smtClean="0"/>
              <a:t>finanční služby, </a:t>
            </a:r>
          </a:p>
          <a:p>
            <a:pPr lvl="1"/>
            <a:r>
              <a:rPr lang="cs-CZ" dirty="0" smtClean="0"/>
              <a:t>jídlo a zdravé stravování, </a:t>
            </a:r>
          </a:p>
          <a:p>
            <a:pPr lvl="1"/>
            <a:r>
              <a:rPr lang="cs-CZ" dirty="0" smtClean="0"/>
              <a:t>svobodný přístup k informacím,</a:t>
            </a:r>
          </a:p>
          <a:p>
            <a:pPr lvl="1"/>
            <a:r>
              <a:rPr lang="cs-CZ" dirty="0" smtClean="0"/>
              <a:t>právo a ochrana spotřebitele. </a:t>
            </a:r>
          </a:p>
          <a:p>
            <a:pPr lvl="0"/>
            <a:r>
              <a:rPr lang="cs-CZ" dirty="0" smtClean="0"/>
              <a:t>Nejznámější kampaně se týkaly nezdravého stravování, neetické reklamy na volně prodejné léky, sociální zodpovědnosti korporací a jejich neetického zacházení se zaměstnanci.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DRUHOVÝ SEZNAM STANOVENÝCH MĚŘIDEL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4017" t="19083" r="18750" b="59432"/>
          <a:stretch>
            <a:fillRect/>
          </a:stretch>
        </p:blipFill>
        <p:spPr bwMode="auto">
          <a:xfrm>
            <a:off x="673768" y="1852862"/>
            <a:ext cx="11562349" cy="405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Měřidla délky pro obchodní styk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délková měřidla na metrové zboží (</a:t>
            </a:r>
            <a:r>
              <a:rPr lang="cs-CZ" dirty="0" err="1" smtClean="0"/>
              <a:t>tj.cejchované</a:t>
            </a:r>
            <a:r>
              <a:rPr lang="cs-CZ" dirty="0" smtClean="0"/>
              <a:t> dřevěné metry), měřická pásma a měřidlo délky kabelů</a:t>
            </a:r>
          </a:p>
          <a:p>
            <a:pPr lvl="1"/>
            <a:r>
              <a:rPr lang="cs-CZ" dirty="0" smtClean="0"/>
              <a:t>dřevěný metr plochý, s </a:t>
            </a:r>
            <a:r>
              <a:rPr lang="cs-CZ" b="1" dirty="0" smtClean="0"/>
              <a:t>označením shody</a:t>
            </a:r>
          </a:p>
          <a:p>
            <a:pPr lvl="1"/>
            <a:r>
              <a:rPr lang="cs-CZ" dirty="0" smtClean="0"/>
              <a:t>dřevěný metr hranatý, s </a:t>
            </a:r>
            <a:r>
              <a:rPr lang="cs-CZ" b="1" dirty="0" smtClean="0"/>
              <a:t>označením shody</a:t>
            </a:r>
            <a:endParaRPr lang="cs-CZ" dirty="0" smtClean="0"/>
          </a:p>
          <a:p>
            <a:pPr lvl="1"/>
            <a:r>
              <a:rPr lang="cs-CZ" dirty="0" smtClean="0"/>
              <a:t>pásma s </a:t>
            </a:r>
            <a:r>
              <a:rPr lang="cs-CZ" b="1" dirty="0" smtClean="0"/>
              <a:t>prvotním ověřením</a:t>
            </a:r>
            <a:r>
              <a:rPr lang="cs-CZ" dirty="0" smtClean="0"/>
              <a:t> / </a:t>
            </a:r>
            <a:r>
              <a:rPr lang="cs-CZ" b="1" dirty="0" smtClean="0"/>
              <a:t>označením shody</a:t>
            </a:r>
            <a:endParaRPr lang="cs-CZ" dirty="0" smtClean="0"/>
          </a:p>
          <a:p>
            <a:pPr lvl="1"/>
            <a:r>
              <a:rPr lang="cs-CZ" dirty="0" smtClean="0"/>
              <a:t>stanovené měřidlo délky kabelů - MDK 29</a:t>
            </a:r>
          </a:p>
          <a:p>
            <a:endParaRPr lang="cs-CZ" dirty="0"/>
          </a:p>
        </p:txBody>
      </p:sp>
      <p:pic>
        <p:nvPicPr>
          <p:cNvPr id="6" name="Obrázek 5" descr="12_1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8021" y="3220703"/>
            <a:ext cx="2701089" cy="3126804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měřidla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jsou měřidla, která nejsou etalonem ani stanoveným měřidlem.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Certifikované referenční materiály a ostatní referenční materiály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jsou materiály nebo látky přesně stanoveného složení nebo vlastností, používané zejména pro ověřování nebo kalibraci přístrojů, vyhodnocování měřicích metod a kvantitativní určování vlastností materiálů.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Měřidla podléhající schvalování typu ještě před zahájením výroby stanoví ministerstvo vyhláškou. Na žádost mohou být schváleny i typy jiných nově vyráběných měřidel.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metrologický institut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provádí schvalování typu měřidla</a:t>
            </a:r>
          </a:p>
          <a:p>
            <a:pPr lvl="0"/>
            <a:r>
              <a:rPr lang="cs-CZ" dirty="0" smtClean="0"/>
              <a:t>zjišťuje, zda měřidlo bude schopno plnit funkci, pro kterou je určeno</a:t>
            </a:r>
          </a:p>
          <a:p>
            <a:pPr lvl="0"/>
            <a:r>
              <a:rPr lang="cs-CZ" dirty="0" smtClean="0"/>
              <a:t>provádí technické zkoušky měřidel</a:t>
            </a:r>
          </a:p>
          <a:p>
            <a:pPr lvl="0"/>
            <a:r>
              <a:rPr lang="cs-CZ" dirty="0" smtClean="0"/>
              <a:t>vydává certifikát, že měřidlo jako typ schvaluje</a:t>
            </a:r>
          </a:p>
          <a:p>
            <a:pPr lvl="0"/>
            <a:r>
              <a:rPr lang="cs-CZ" dirty="0" smtClean="0"/>
              <a:t>přiděluje značku schválení typu, kterou musí výrobce, pokud tak stanoví ministerstvo vyhláškou, umístit na měřidle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Označování a oceňování jakosti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Označování a oceňování jakosti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slouží k prokázání, že byly splněny určité požadavky na výrobky</a:t>
            </a:r>
          </a:p>
          <a:p>
            <a:pPr lvl="0"/>
            <a:r>
              <a:rPr lang="cs-CZ" dirty="0" smtClean="0"/>
              <a:t>lepší orientace zákazníků ve výrobcích</a:t>
            </a:r>
          </a:p>
          <a:p>
            <a:pPr lvl="0"/>
            <a:r>
              <a:rPr lang="cs-CZ" dirty="0" smtClean="0"/>
              <a:t>může vyplývat ze zákona nebo je dobrovolnou aktivitou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6253" y="467337"/>
            <a:ext cx="10753200" cy="451576"/>
          </a:xfrm>
        </p:spPr>
        <p:txBody>
          <a:bodyPr/>
          <a:lstStyle/>
          <a:p>
            <a:r>
              <a:rPr lang="cs-CZ" dirty="0" smtClean="0"/>
              <a:t>Klasa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5779" y="1090423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uděluje ministr zemědělství mimořádně kvalitním potravinám a produktům na 3 roky</a:t>
            </a:r>
          </a:p>
          <a:p>
            <a:pPr lvl="0"/>
            <a:r>
              <a:rPr lang="cs-CZ" dirty="0" smtClean="0"/>
              <a:t> Logo KLASA slouží spotřebitelům k lepší orientaci na trhu při rozeznání výjimečně kvalitních produktů v porovnání s běžně dostupnými potravinami</a:t>
            </a:r>
          </a:p>
          <a:p>
            <a:pPr lvl="0"/>
            <a:r>
              <a:rPr lang="cs-CZ" dirty="0" smtClean="0"/>
              <a:t> V současnosti ji lze nalézt na obalech více než 900 produktů od více než 200 výrobců. </a:t>
            </a:r>
          </a:p>
          <a:p>
            <a:pPr lvl="0"/>
            <a:r>
              <a:rPr lang="cs-CZ" dirty="0" smtClean="0"/>
              <a:t>Kompletní seznam najdete na 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eklasa.cz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klasa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88579" y="210302"/>
            <a:ext cx="1062956" cy="116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potravina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Oceňuje nejlepší výrobky, které mají vazbu k určitému kraji – ať už jde o receptury, suroviny, či způsob výroby. </a:t>
            </a:r>
          </a:p>
          <a:p>
            <a:pPr lvl="0"/>
            <a:r>
              <a:rPr lang="cs-CZ" dirty="0" smtClean="0"/>
              <a:t>Značku bezplatně uděluje ministerstvo zemědělství, a to na 4 roky.</a:t>
            </a:r>
          </a:p>
          <a:p>
            <a:pPr lvl="0"/>
            <a:r>
              <a:rPr lang="cs-CZ" dirty="0" smtClean="0"/>
              <a:t> Momentálně ji drží více než 500 produktů od více než 300 výrobců. </a:t>
            </a:r>
          </a:p>
          <a:p>
            <a:pPr lvl="0"/>
            <a:r>
              <a:rPr lang="cs-CZ" dirty="0" smtClean="0"/>
              <a:t>Více naleznete na 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regionalnipotravina.cz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regionalni-potravina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9505" y="210301"/>
            <a:ext cx="1262965" cy="116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práva spotřebitele podle 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7745"/>
            <a:ext cx="10753200" cy="4474255"/>
          </a:xfrm>
        </p:spPr>
        <p:txBody>
          <a:bodyPr/>
          <a:lstStyle/>
          <a:p>
            <a:r>
              <a:rPr lang="cs-CZ" dirty="0" smtClean="0"/>
              <a:t>Bezpečnost</a:t>
            </a:r>
          </a:p>
          <a:p>
            <a:pPr lvl="1"/>
            <a:r>
              <a:rPr lang="cs-CZ" dirty="0" smtClean="0"/>
              <a:t>Ochrana zdraví a života</a:t>
            </a:r>
          </a:p>
          <a:p>
            <a:pPr lvl="1"/>
            <a:r>
              <a:rPr lang="cs-CZ" dirty="0" smtClean="0"/>
              <a:t>Hl. elektrospotřebiče, kontaminované potraviny, závadné léky, kosmetické přípravky</a:t>
            </a:r>
          </a:p>
          <a:p>
            <a:r>
              <a:rPr lang="cs-CZ" dirty="0" smtClean="0"/>
              <a:t>Volný výběr zboží</a:t>
            </a:r>
          </a:p>
          <a:p>
            <a:pPr lvl="1"/>
            <a:r>
              <a:rPr lang="cs-CZ" dirty="0" smtClean="0"/>
              <a:t>Omezení monopolních cen, zneužívání smluv, nepoctivé prodeje</a:t>
            </a:r>
          </a:p>
          <a:p>
            <a:r>
              <a:rPr lang="cs-CZ" dirty="0" smtClean="0"/>
              <a:t>Odškodnění</a:t>
            </a:r>
          </a:p>
          <a:p>
            <a:pPr lvl="1"/>
            <a:r>
              <a:rPr lang="cs-CZ" dirty="0" smtClean="0"/>
              <a:t>Náhrada za vadný výrobek, službu</a:t>
            </a:r>
          </a:p>
          <a:p>
            <a:pPr lvl="1"/>
            <a:r>
              <a:rPr lang="cs-CZ" dirty="0" smtClean="0"/>
              <a:t>Odškodnění za škody na majetku nebo zdraví</a:t>
            </a:r>
          </a:p>
          <a:p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Poskytování důležitých a pravdivých informací</a:t>
            </a:r>
          </a:p>
          <a:p>
            <a:pPr lvl="1"/>
            <a:r>
              <a:rPr lang="cs-CZ" dirty="0" smtClean="0"/>
              <a:t>O užívání výrobků, vedlejších účincích, nebezpečích plynoucích z užívání, …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 Produkt ekologického zemědělství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Zeleno-bílý znak BIO, nazývaný díky proužkům „</a:t>
            </a:r>
            <a:r>
              <a:rPr lang="cs-CZ" dirty="0" err="1" smtClean="0"/>
              <a:t>biozebra</a:t>
            </a:r>
            <a:r>
              <a:rPr lang="cs-CZ" dirty="0" smtClean="0"/>
              <a:t>“, slouží jako ochranná známka pro biopotraviny. </a:t>
            </a:r>
          </a:p>
          <a:p>
            <a:pPr lvl="0"/>
            <a:r>
              <a:rPr lang="cs-CZ" dirty="0" smtClean="0"/>
              <a:t>Jsou to produkty z rostlin a živočichů z ekologických farem, které nebyly ošetřeny zakázanými pesticidy, minerálními dusíkatými hnojivy a při jejichž pěstování nebo chovu se zohledňuje životní prostředí a potřeby chovaných zvířat. </a:t>
            </a:r>
          </a:p>
          <a:p>
            <a:pPr lvl="0"/>
            <a:r>
              <a:rPr lang="cs-CZ" dirty="0" smtClean="0"/>
              <a:t>Více informací najdete na 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myjsmebio.cz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bio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7947" y="174206"/>
            <a:ext cx="1250750" cy="113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produkce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„Ekologická produkce“ je na rozdíl od „</a:t>
            </a:r>
            <a:r>
              <a:rPr lang="cs-CZ" dirty="0" err="1" smtClean="0"/>
              <a:t>biozebry</a:t>
            </a:r>
            <a:r>
              <a:rPr lang="cs-CZ" dirty="0" smtClean="0"/>
              <a:t>“ značením nadnárodním a povinným. </a:t>
            </a:r>
          </a:p>
          <a:p>
            <a:r>
              <a:rPr lang="cs-CZ" dirty="0" smtClean="0"/>
              <a:t>Na obale ji musí mít každý produkt, který splňuje v rámci EU požadavky na biopotraviny.</a:t>
            </a:r>
          </a:p>
          <a:p>
            <a:r>
              <a:rPr lang="cs-CZ" dirty="0" smtClean="0"/>
              <a:t>Chráněné označení zaručené tradiční speciality (ZTS)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 descr="https://www.akademiekvality.cz/assets/images/layout/front/logos/list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9506" y="0"/>
            <a:ext cx="1558172" cy="131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Chráněné označení zaručené tradiční speciality (ZTS)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Jedná se o označení zemědělského produktu či potraviny, které mají zvláštní povahu uznávanou EU. </a:t>
            </a:r>
          </a:p>
          <a:p>
            <a:pPr lvl="0"/>
            <a:r>
              <a:rPr lang="cs-CZ" dirty="0" smtClean="0"/>
              <a:t>Musí se tedy nějakým způsobem odlišovat od ostatních výrobků nebo potravin stejného druhu a kategorie. </a:t>
            </a:r>
          </a:p>
          <a:p>
            <a:pPr lvl="0"/>
            <a:r>
              <a:rPr lang="cs-CZ" dirty="0" smtClean="0"/>
              <a:t>Např. Spišské párky a Liptovský salám.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zarucena-tradicni-speciality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59979" y="210301"/>
            <a:ext cx="1229477" cy="101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Chráněné označení původu (CHOP)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Některé zemědělské produkty mají dány své vlastnosti a kvalitu převážně prostředím, v němž jsou chovány nebo pěstovány. </a:t>
            </a:r>
          </a:p>
          <a:p>
            <a:pPr lvl="0"/>
            <a:r>
              <a:rPr lang="cs-CZ" dirty="0" smtClean="0"/>
              <a:t>Zároveň jsou na tomto místě vyráběny, zpracovávány a připravovány.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chranene-oznaceni-puvodu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84043" y="234365"/>
            <a:ext cx="1181350" cy="105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7810" y="732031"/>
            <a:ext cx="10753200" cy="451576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Chráněné zeměpisné označení (CHZO)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Podobné označení CHOP, jen není tak přísné, protože se na určitém území nemusí daný výrobek kompletně zpracovávat. </a:t>
            </a:r>
          </a:p>
          <a:p>
            <a:pPr lvl="0"/>
            <a:r>
              <a:rPr lang="cs-CZ" dirty="0" smtClean="0"/>
              <a:t>Stačí tedy, aby se tam prováděla jen některá z fází výrobního procesu.</a:t>
            </a:r>
          </a:p>
          <a:p>
            <a:endParaRPr lang="cs-CZ" dirty="0"/>
          </a:p>
        </p:txBody>
      </p:sp>
      <p:pic>
        <p:nvPicPr>
          <p:cNvPr id="6" name="Obrázek 5" descr="https://www.akademiekvality.cz/assets/images/layout/front/logos/chranene-zemepisne-oznaceni.pn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2327" y="210302"/>
            <a:ext cx="1181350" cy="9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27" y="0"/>
            <a:ext cx="10753200" cy="451576"/>
          </a:xfrm>
        </p:spPr>
        <p:txBody>
          <a:bodyPr/>
          <a:lstStyle/>
          <a:p>
            <a:r>
              <a:rPr lang="cs-CZ" dirty="0" smtClean="0"/>
              <a:t>Český systém kvality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3432" y="561033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pomáhá ke zvyšování kvality ve službách v oblasti cestovního ruchu a v navazujících službách</a:t>
            </a:r>
            <a:endParaRPr lang="cs-CZ" sz="3200" dirty="0" smtClean="0"/>
          </a:p>
          <a:p>
            <a:pPr lvl="0"/>
            <a:r>
              <a:rPr lang="cs-CZ" dirty="0" smtClean="0"/>
              <a:t>organizace, které se do systému zapojí a projdou úspěšnou certifikací, získají značku „Q“</a:t>
            </a:r>
            <a:endParaRPr lang="cs-CZ" sz="3200" dirty="0" smtClean="0"/>
          </a:p>
          <a:p>
            <a:pPr lvl="0"/>
            <a:r>
              <a:rPr lang="cs-CZ" dirty="0" smtClean="0"/>
              <a:t>vhodný pro všechny organizace</a:t>
            </a:r>
            <a:endParaRPr lang="cs-CZ" sz="3200" dirty="0" smtClean="0"/>
          </a:p>
          <a:p>
            <a:pPr lvl="1"/>
            <a:r>
              <a:rPr lang="cs-CZ" dirty="0" smtClean="0"/>
              <a:t>Možnost certifikovat se mají ubytovací a stravovací zařízení, lyžařský areál, technická památka, soukromé muzeum, </a:t>
            </a:r>
            <a:r>
              <a:rPr lang="cs-CZ" dirty="0" err="1" smtClean="0"/>
              <a:t>aquapark</a:t>
            </a:r>
            <a:r>
              <a:rPr lang="cs-CZ" dirty="0" smtClean="0"/>
              <a:t> či westernové městečko</a:t>
            </a:r>
            <a:endParaRPr lang="cs-CZ" sz="2400" dirty="0" smtClean="0"/>
          </a:p>
          <a:p>
            <a:pPr lvl="0"/>
            <a:r>
              <a:rPr lang="cs-CZ" dirty="0" smtClean="0"/>
              <a:t>Vlastníkem systému je Ministerstvo pro místní rozvoj ČR. </a:t>
            </a:r>
            <a:endParaRPr lang="cs-CZ" sz="3200" dirty="0" smtClean="0"/>
          </a:p>
          <a:p>
            <a:pPr lvl="0"/>
            <a:r>
              <a:rPr lang="cs-CZ" dirty="0" smtClean="0"/>
              <a:t>Funkci realizátora a tzv. Specializovaného pracoviště plní od ledna 2016 agentura </a:t>
            </a:r>
            <a:r>
              <a:rPr lang="cs-CZ" dirty="0" err="1" smtClean="0"/>
              <a:t>CzechTourism</a:t>
            </a:r>
            <a:endParaRPr lang="cs-CZ" sz="3200" dirty="0" smtClean="0"/>
          </a:p>
          <a:p>
            <a:pPr lvl="1"/>
            <a:r>
              <a:rPr lang="cs-CZ" dirty="0" smtClean="0"/>
              <a:t>Na realizaci se zároveň podílejí vybrané profesní asociace.</a:t>
            </a:r>
            <a:endParaRPr lang="cs-CZ" sz="2400" dirty="0"/>
          </a:p>
        </p:txBody>
      </p:sp>
      <p:pic>
        <p:nvPicPr>
          <p:cNvPr id="6" name="Obrázek 7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69678" y="260781"/>
            <a:ext cx="1008875" cy="729721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zdroje literatury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VEBER, Jaromír. </a:t>
            </a:r>
            <a:r>
              <a:rPr lang="cs-CZ" sz="2000" i="1" dirty="0" smtClean="0"/>
              <a:t>Řízení jakosti a ochrana spotřebitele</a:t>
            </a:r>
            <a:r>
              <a:rPr lang="cs-CZ" sz="2000" dirty="0" smtClean="0"/>
              <a:t>. první.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Publishing</a:t>
            </a:r>
            <a:r>
              <a:rPr lang="cs-CZ" sz="2000" dirty="0" smtClean="0"/>
              <a:t>, 2002. 163 s. ISBN 80-247-0194-4.</a:t>
            </a:r>
          </a:p>
          <a:p>
            <a:r>
              <a:rPr lang="cs-CZ" sz="2000" dirty="0" smtClean="0">
                <a:hlinkClick r:id="rId2"/>
              </a:rPr>
              <a:t>https://www.mpo.cz/cz/ochrana-spotrebitele/ 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https://www.akademiekvality.cz/ 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csks.cz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https://www.cmi.cz/</a:t>
            </a:r>
            <a:endParaRPr lang="cs-CZ" sz="2000" dirty="0" smtClean="0"/>
          </a:p>
          <a:p>
            <a:r>
              <a:rPr lang="cs-CZ" sz="2000" dirty="0" smtClean="0"/>
              <a:t>Vyhláška č. 345/2002 </a:t>
            </a:r>
            <a:r>
              <a:rPr lang="cs-CZ" sz="2000" dirty="0" err="1" smtClean="0"/>
              <a:t>Sb.</a:t>
            </a:r>
            <a:r>
              <a:rPr lang="cs-CZ" sz="2000" i="1" dirty="0" err="1" smtClean="0"/>
              <a:t>Vyhláška</a:t>
            </a:r>
            <a:r>
              <a:rPr lang="cs-CZ" sz="2000" i="1" dirty="0" smtClean="0"/>
              <a:t> Ministerstva průmyslu a obchodu, kterou se stanoví měřidla k povinnému ověřování a měřidla podléhající schválení typu</a:t>
            </a:r>
            <a:endParaRPr lang="cs-CZ" sz="2000" dirty="0" smtClean="0"/>
          </a:p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331055"/>
            <a:ext cx="10753200" cy="4139998"/>
          </a:xfrm>
        </p:spPr>
        <p:txBody>
          <a:bodyPr/>
          <a:lstStyle/>
          <a:p>
            <a:r>
              <a:rPr lang="cs-CZ" sz="1200" dirty="0" smtClean="0"/>
              <a:t>Co znamená zkratka CI (</a:t>
            </a:r>
            <a:r>
              <a:rPr lang="cs-CZ" sz="1200" dirty="0" err="1" smtClean="0"/>
              <a:t>Consumer</a:t>
            </a:r>
            <a:r>
              <a:rPr lang="cs-CZ" sz="1200" dirty="0" smtClean="0"/>
              <a:t> </a:t>
            </a:r>
            <a:r>
              <a:rPr lang="cs-CZ" sz="1200" dirty="0" err="1" smtClean="0"/>
              <a:t>International</a:t>
            </a:r>
            <a:r>
              <a:rPr lang="cs-CZ" sz="1200" dirty="0" smtClean="0"/>
              <a:t>)?</a:t>
            </a:r>
          </a:p>
          <a:p>
            <a:r>
              <a:rPr lang="cs-CZ" sz="1200" dirty="0" smtClean="0"/>
              <a:t>Základní práva spotřebitele podle CI</a:t>
            </a:r>
            <a:endParaRPr lang="cs-CZ" sz="1200" dirty="0" smtClean="0"/>
          </a:p>
          <a:p>
            <a:r>
              <a:rPr lang="cs-CZ" sz="1200" dirty="0" smtClean="0"/>
              <a:t>Ochrana spotřebitele v ČR z hlediska právní úpravy</a:t>
            </a:r>
          </a:p>
          <a:p>
            <a:r>
              <a:rPr lang="cs-CZ" sz="1200" dirty="0" smtClean="0"/>
              <a:t>Prioritní okruhy Ministerstva průmyslu a obchodu v oblasti aktuální ochrany spotřebitele v ČR.</a:t>
            </a:r>
          </a:p>
          <a:p>
            <a:r>
              <a:rPr lang="cs-CZ" sz="1200" dirty="0" smtClean="0"/>
              <a:t>Dozorové orgány v ČR – ochrana spotřebitele</a:t>
            </a:r>
          </a:p>
          <a:p>
            <a:r>
              <a:rPr lang="cs-CZ" sz="1200" dirty="0" smtClean="0"/>
              <a:t>Technická normalizace a proč je výhodné dodržovat technické normy?</a:t>
            </a:r>
          </a:p>
          <a:p>
            <a:r>
              <a:rPr lang="cs-CZ" sz="1200" dirty="0" smtClean="0"/>
              <a:t>Metrologie a zákon o metrologii</a:t>
            </a:r>
          </a:p>
          <a:p>
            <a:r>
              <a:rPr lang="cs-CZ" sz="1200" dirty="0" smtClean="0"/>
              <a:t>Etalon</a:t>
            </a:r>
          </a:p>
          <a:p>
            <a:r>
              <a:rPr lang="cs-CZ" sz="1200" dirty="0" smtClean="0"/>
              <a:t>Zákonem stanovená měřidla</a:t>
            </a:r>
          </a:p>
          <a:p>
            <a:r>
              <a:rPr lang="cs-CZ" sz="1200" dirty="0" smtClean="0"/>
              <a:t>Klasa – co to je? Jak vypadá značka?</a:t>
            </a:r>
          </a:p>
          <a:p>
            <a:r>
              <a:rPr lang="cs-CZ" sz="1200" dirty="0" smtClean="0"/>
              <a:t>Regionální potravina – co to je? Jak vypadá značka?</a:t>
            </a:r>
          </a:p>
          <a:p>
            <a:r>
              <a:rPr lang="cs-CZ" sz="1200" dirty="0" smtClean="0"/>
              <a:t>BIO Produkt ekologického zemědělství – co to je? Jak vypadá značka?</a:t>
            </a:r>
          </a:p>
          <a:p>
            <a:r>
              <a:rPr lang="cs-CZ" sz="1200" dirty="0" smtClean="0"/>
              <a:t>Ekologická produkce – co to je? Jak vypadá značka?</a:t>
            </a:r>
          </a:p>
          <a:p>
            <a:r>
              <a:rPr lang="cs-CZ" sz="1200" dirty="0" smtClean="0"/>
              <a:t>Chráněné označení zaručené tradiční speciality (ZTS) – co to je? Jak vypadá značka?</a:t>
            </a:r>
          </a:p>
          <a:p>
            <a:r>
              <a:rPr lang="cs-CZ" sz="1200" dirty="0" smtClean="0"/>
              <a:t>Chráněné označení původu (CHOP) – co to je? Jak vypadá značka?</a:t>
            </a:r>
            <a:br>
              <a:rPr lang="cs-CZ" sz="1200" dirty="0" smtClean="0"/>
            </a:br>
            <a:r>
              <a:rPr lang="cs-CZ" sz="1200" dirty="0" smtClean="0"/>
              <a:t>Chráněné zeměpisné označení (CHZO) – co to je? Jak vypadá značka?</a:t>
            </a:r>
            <a:br>
              <a:rPr lang="cs-CZ" sz="1200" dirty="0" smtClean="0"/>
            </a:br>
            <a:r>
              <a:rPr lang="cs-CZ" sz="1200" dirty="0" smtClean="0"/>
              <a:t>Český systém kvality služeb – co to je? Jak vypadá značka?</a:t>
            </a:r>
            <a:br>
              <a:rPr lang="cs-CZ" sz="1200" dirty="0" smtClean="0"/>
            </a:b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práva spotřebitele podle 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0036"/>
            <a:ext cx="10753200" cy="4501964"/>
          </a:xfrm>
        </p:spPr>
        <p:txBody>
          <a:bodyPr/>
          <a:lstStyle/>
          <a:p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Výchova spotřebitele</a:t>
            </a:r>
          </a:p>
          <a:p>
            <a:pPr lvl="1"/>
            <a:r>
              <a:rPr lang="cs-CZ" dirty="0" smtClean="0"/>
              <a:t>Snaha o zkušeného, racionálně se rozhodujícího spotřebitele</a:t>
            </a:r>
            <a:endParaRPr lang="cs-CZ" dirty="0" smtClean="0"/>
          </a:p>
          <a:p>
            <a:r>
              <a:rPr lang="cs-CZ" dirty="0" smtClean="0"/>
              <a:t>Zastupování</a:t>
            </a:r>
          </a:p>
          <a:p>
            <a:pPr lvl="1"/>
            <a:r>
              <a:rPr lang="cs-CZ" dirty="0" smtClean="0"/>
              <a:t>Podpora spotřebitelských sdružení</a:t>
            </a:r>
          </a:p>
          <a:p>
            <a:pPr lvl="1"/>
            <a:r>
              <a:rPr lang="cs-CZ" dirty="0" smtClean="0"/>
              <a:t>Ovlivňování přípravy a realizace vládní politiky</a:t>
            </a:r>
            <a:endParaRPr lang="cs-CZ" dirty="0" smtClean="0"/>
          </a:p>
          <a:p>
            <a:r>
              <a:rPr lang="cs-CZ" dirty="0" smtClean="0"/>
              <a:t>Základní </a:t>
            </a:r>
            <a:r>
              <a:rPr lang="cs-CZ" dirty="0" smtClean="0"/>
              <a:t>potřeby</a:t>
            </a:r>
          </a:p>
          <a:p>
            <a:pPr lvl="1"/>
            <a:r>
              <a:rPr lang="cs-CZ" dirty="0" smtClean="0"/>
              <a:t>Právo na uspokojení základních potřeb – potraviny, přístřeší, voda, zdraví, ošetření, vzdělání, doprava</a:t>
            </a:r>
            <a:endParaRPr lang="cs-CZ" dirty="0" smtClean="0"/>
          </a:p>
          <a:p>
            <a:r>
              <a:rPr lang="cs-CZ" dirty="0" smtClean="0"/>
              <a:t>Zdravé životní </a:t>
            </a:r>
            <a:r>
              <a:rPr lang="cs-CZ" dirty="0" smtClean="0"/>
              <a:t>prostředí</a:t>
            </a:r>
          </a:p>
          <a:p>
            <a:pPr lvl="1"/>
            <a:r>
              <a:rPr lang="cs-CZ" dirty="0" smtClean="0"/>
              <a:t>Ochrana ŽP po dobu užívání výrobků a služeb až po likvidaci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v ČR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Ministerstvo průmyslu a obchodu</a:t>
            </a:r>
          </a:p>
          <a:p>
            <a:pPr lvl="0"/>
            <a:r>
              <a:rPr lang="cs-CZ" dirty="0" smtClean="0"/>
              <a:t>prioritní okruhy: </a:t>
            </a:r>
          </a:p>
          <a:p>
            <a:pPr lvl="1"/>
            <a:r>
              <a:rPr lang="cs-CZ" dirty="0" smtClean="0"/>
              <a:t>bezpečnost výrobků a služeb, </a:t>
            </a:r>
          </a:p>
          <a:p>
            <a:pPr lvl="1"/>
            <a:r>
              <a:rPr lang="cs-CZ" dirty="0" smtClean="0"/>
              <a:t>ochrana ekonomických zájmů spotřebitelů,</a:t>
            </a:r>
          </a:p>
          <a:p>
            <a:pPr lvl="1"/>
            <a:r>
              <a:rPr lang="cs-CZ" dirty="0" smtClean="0"/>
              <a:t> zajištění dozoru nad trhem, </a:t>
            </a:r>
          </a:p>
          <a:p>
            <a:pPr lvl="1"/>
            <a:r>
              <a:rPr lang="cs-CZ" dirty="0" smtClean="0"/>
              <a:t>posílení vymahatelnosti práva, </a:t>
            </a:r>
          </a:p>
          <a:p>
            <a:pPr lvl="1"/>
            <a:r>
              <a:rPr lang="cs-CZ" dirty="0" smtClean="0"/>
              <a:t>legislativní činnost, </a:t>
            </a:r>
          </a:p>
          <a:p>
            <a:pPr lvl="1"/>
            <a:r>
              <a:rPr lang="cs-CZ" dirty="0" smtClean="0"/>
              <a:t>spolupráce se spotřebitelskými organizacemi, </a:t>
            </a:r>
          </a:p>
          <a:p>
            <a:pPr lvl="1"/>
            <a:r>
              <a:rPr lang="cs-CZ" dirty="0" smtClean="0"/>
              <a:t>vzdělávání a informovanost spotřebitelů, </a:t>
            </a:r>
          </a:p>
          <a:p>
            <a:r>
              <a:rPr lang="cs-CZ" dirty="0" smtClean="0"/>
              <a:t>podpora aktivit v oblasti samoregulace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spotřebitelské politiky 2015 – 2020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Vydává MPO</a:t>
            </a:r>
          </a:p>
          <a:p>
            <a:pPr lvl="0"/>
            <a:r>
              <a:rPr lang="cs-CZ" dirty="0" smtClean="0"/>
              <a:t>Mimořádná pozornost je věnována:</a:t>
            </a:r>
          </a:p>
          <a:p>
            <a:pPr lvl="1"/>
            <a:r>
              <a:rPr lang="cs-CZ" dirty="0" smtClean="0"/>
              <a:t>zajišťování bezpečnosti výrobků a služeb spojenou s ochranou života, zdraví a majetku spotřebitelů</a:t>
            </a:r>
          </a:p>
          <a:p>
            <a:pPr lvl="2"/>
            <a:r>
              <a:rPr lang="cs-CZ" sz="1600" dirty="0" smtClean="0"/>
              <a:t>spolupráce dozorových orgánů a zlepšení informovanosti spotřebitelů</a:t>
            </a:r>
          </a:p>
          <a:p>
            <a:pPr lvl="1"/>
            <a:r>
              <a:rPr lang="cs-CZ" dirty="0" smtClean="0"/>
              <a:t>přípravě kvalitní spotřebitelské legislativy</a:t>
            </a:r>
          </a:p>
          <a:p>
            <a:pPr lvl="1"/>
            <a:r>
              <a:rPr lang="cs-CZ" dirty="0" smtClean="0"/>
              <a:t>ochraně ekonomických zájmů spotřebitelů</a:t>
            </a:r>
          </a:p>
          <a:p>
            <a:pPr lvl="2"/>
            <a:r>
              <a:rPr lang="cs-CZ" sz="1600" dirty="0" smtClean="0"/>
              <a:t>především ochranu před </a:t>
            </a:r>
            <a:r>
              <a:rPr lang="cs-CZ" sz="1600" dirty="0" err="1" smtClean="0"/>
              <a:t>nekalými</a:t>
            </a:r>
            <a:r>
              <a:rPr lang="cs-CZ" sz="1600" dirty="0" smtClean="0"/>
              <a:t> obchodními praktikami uplatňovanými některými neseriózními podnikateli</a:t>
            </a:r>
          </a:p>
          <a:p>
            <a:pPr lvl="2"/>
            <a:r>
              <a:rPr lang="cs-CZ" sz="1600" dirty="0" smtClean="0"/>
              <a:t>zvyšování znalostní úrovně v oblasti ochrany spotřebitelů </a:t>
            </a:r>
          </a:p>
          <a:p>
            <a:pPr lvl="2"/>
            <a:r>
              <a:rPr lang="cs-CZ" sz="1600" dirty="0" smtClean="0"/>
              <a:t>rozvoj informačních a vzdělávacích aktivit napomáhajících spotřebitelům jednat na trhu s potřebnou znalostí problematiky</a:t>
            </a:r>
          </a:p>
          <a:p>
            <a:pPr lvl="2"/>
            <a:r>
              <a:rPr lang="cs-CZ" sz="1600" dirty="0" smtClean="0"/>
              <a:t>konkrétní opatření - podpora spotřebitelského a finančního vzdělávání s přednostní orientací na středoškolské studenty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výrobků a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1874" y="1559655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zásadní priorita!</a:t>
            </a:r>
          </a:p>
          <a:p>
            <a:pPr lvl="0"/>
            <a:r>
              <a:rPr lang="cs-CZ" dirty="0" smtClean="0"/>
              <a:t>Mimořádnou pozornost vyžaduje bezpečnost výrobků určených pro děti (např. hračky)</a:t>
            </a:r>
          </a:p>
          <a:p>
            <a:pPr lvl="0"/>
            <a:r>
              <a:rPr lang="cs-CZ" dirty="0" smtClean="0"/>
              <a:t>Bezpečnost služeb – řeší se otázka příslušného dozoru a definice co to je bezpečná služba</a:t>
            </a:r>
          </a:p>
          <a:p>
            <a:pPr lvl="0"/>
            <a:r>
              <a:rPr lang="cs-CZ" dirty="0" smtClean="0"/>
              <a:t>Pozornost je věnována součinnosti dozorových orgánů</a:t>
            </a:r>
          </a:p>
          <a:p>
            <a:pPr lvl="1"/>
            <a:r>
              <a:rPr lang="cs-CZ" dirty="0" smtClean="0"/>
              <a:t>Zejména v oblasti informovanosti před nebezpečnými výrobky</a:t>
            </a:r>
          </a:p>
          <a:p>
            <a:pPr lvl="0"/>
            <a:r>
              <a:rPr lang="cs-CZ" dirty="0" smtClean="0"/>
              <a:t>Zaměření na bezpečnost kosmetických výrobků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159</TotalTime>
  <Words>2650</Words>
  <Application>Microsoft Office PowerPoint</Application>
  <PresentationFormat>Vlastní</PresentationFormat>
  <Paragraphs>431</Paragraphs>
  <Slides>57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58" baseType="lpstr">
      <vt:lpstr>prezentace-edu-cz</vt:lpstr>
      <vt:lpstr>Ochrana spotřebitele</vt:lpstr>
      <vt:lpstr>Jakost výrobků a služeb </vt:lpstr>
      <vt:lpstr>Historie</vt:lpstr>
      <vt:lpstr>CI (Consumer International) </vt:lpstr>
      <vt:lpstr>Základní práva spotřebitele podle CI</vt:lpstr>
      <vt:lpstr>Základní práva spotřebitele podle CI</vt:lpstr>
      <vt:lpstr>Ochrana spotřebitele v ČR </vt:lpstr>
      <vt:lpstr>Priority spotřebitelské politiky 2015 – 2020 </vt:lpstr>
      <vt:lpstr>Bezpečnost výrobků a služeb </vt:lpstr>
      <vt:lpstr>Nekalé obchodní praktiky </vt:lpstr>
      <vt:lpstr>Nekalé obchodní praktiky </vt:lpstr>
      <vt:lpstr>Informování spotřebitelů </vt:lpstr>
      <vt:lpstr>Odpovídá soubor spotřebitelských práv současné „digitální éře“? </vt:lpstr>
      <vt:lpstr>Služby elektronických komunikací a poštovní služby </vt:lpstr>
      <vt:lpstr>Činnost realitních kanceláří </vt:lpstr>
      <vt:lpstr>Platební účty </vt:lpstr>
      <vt:lpstr>Růst kvality výrobků a služeb </vt:lpstr>
      <vt:lpstr>Právní úprava ochrany spotřebitele </vt:lpstr>
      <vt:lpstr>Zákon o ochraně spotřebitele </vt:lpstr>
      <vt:lpstr>Poctivost prodeje výrobků a poskytování služeb </vt:lpstr>
      <vt:lpstr>Poctivost prodeje výrobků a poskytování služeb</vt:lpstr>
      <vt:lpstr>Zákon o obecné bezpečnosti výrobků </vt:lpstr>
      <vt:lpstr>Zákon o České obchodní inspekci </vt:lpstr>
      <vt:lpstr>Nejdůležitější dozorové orgány v ČR - působnosti </vt:lpstr>
      <vt:lpstr>Česká obchodní inspekce </vt:lpstr>
      <vt:lpstr>Státní zemědělská a potravinářská inspekce </vt:lpstr>
      <vt:lpstr>Státní veterinární správa </vt:lpstr>
      <vt:lpstr>Hlavní hygienik, hygienické stanice </vt:lpstr>
      <vt:lpstr>Technická normalizace a metrologie</vt:lpstr>
      <vt:lpstr>Technická normalizace </vt:lpstr>
      <vt:lpstr>Proč je výhodné dodržovat technické normy? </vt:lpstr>
      <vt:lpstr>Mezinárodní vydavatelé norem </vt:lpstr>
      <vt:lpstr>Evropští vydavatelé norem </vt:lpstr>
      <vt:lpstr>Čeští vydavatelé norem </vt:lpstr>
      <vt:lpstr>Metrologie </vt:lpstr>
      <vt:lpstr>Zákon č. 505/1990 Sb. o metrologii </vt:lpstr>
      <vt:lpstr>Etalon  </vt:lpstr>
      <vt:lpstr>Státní etalon hmotnosti  </vt:lpstr>
      <vt:lpstr>Stanovená měřidla  </vt:lpstr>
      <vt:lpstr>DRUHOVÝ SEZNAM STANOVENÝCH MĚŘIDEL </vt:lpstr>
      <vt:lpstr>Měřidla délky pro obchodní styk</vt:lpstr>
      <vt:lpstr>Pracovní měřidla  </vt:lpstr>
      <vt:lpstr>Certifikované referenční materiály a ostatní referenční materiály  </vt:lpstr>
      <vt:lpstr>Snímek 44</vt:lpstr>
      <vt:lpstr>Český metrologický institut </vt:lpstr>
      <vt:lpstr>Označování a oceňování jakosti </vt:lpstr>
      <vt:lpstr>Označování a oceňování jakosti </vt:lpstr>
      <vt:lpstr>Klasa </vt:lpstr>
      <vt:lpstr>Regionální potravina </vt:lpstr>
      <vt:lpstr>BIO Produkt ekologického zemědělství </vt:lpstr>
      <vt:lpstr>Ekologická produkce </vt:lpstr>
      <vt:lpstr>Chráněné označení zaručené tradiční speciality (ZTS) </vt:lpstr>
      <vt:lpstr>Chráněné označení původu (CHOP) </vt:lpstr>
      <vt:lpstr>Chráněné zeměpisné označení (CHZO) </vt:lpstr>
      <vt:lpstr>Český systém kvality služeb </vt:lpstr>
      <vt:lpstr>Doporučené zdroje literatury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22</cp:revision>
  <cp:lastPrinted>1601-01-01T00:00:00Z</cp:lastPrinted>
  <dcterms:created xsi:type="dcterms:W3CDTF">2019-06-11T20:19:30Z</dcterms:created>
  <dcterms:modified xsi:type="dcterms:W3CDTF">2020-02-11T21:23:53Z</dcterms:modified>
</cp:coreProperties>
</file>