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3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57" r:id="rId14"/>
    <p:sldId id="258" r:id="rId15"/>
    <p:sldId id="259" r:id="rId16"/>
    <p:sldId id="260" r:id="rId17"/>
    <p:sldId id="26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65" r:id="rId26"/>
    <p:sldId id="263" r:id="rId27"/>
    <p:sldId id="264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046" autoAdjust="0"/>
  </p:normalViewPr>
  <p:slideViewPr>
    <p:cSldViewPr showGuides="1">
      <p:cViewPr varScale="1">
        <p:scale>
          <a:sx n="46" d="100"/>
          <a:sy n="46" d="100"/>
        </p:scale>
        <p:origin x="-25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EF556-6BCD-4C7A-AE92-8CB97732ABA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550EF-57C6-4AE2-A88B-31D86C2A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METODOLOGICKÉ ZNAKY VĚDY</a:t>
            </a:r>
            <a:r>
              <a:rPr lang="cs-CZ" dirty="0" smtClean="0"/>
              <a:t>  </a:t>
            </a:r>
            <a:r>
              <a:rPr lang="en-US" dirty="0" err="1" smtClean="0"/>
              <a:t>Objekt</a:t>
            </a:r>
            <a:r>
              <a:rPr lang="en-US" dirty="0" smtClean="0"/>
              <a:t> (</a:t>
            </a:r>
            <a:r>
              <a:rPr lang="en-US" dirty="0" err="1" smtClean="0"/>
              <a:t>předmět</a:t>
            </a:r>
            <a:r>
              <a:rPr lang="en-US" dirty="0" smtClean="0"/>
              <a:t>), </a:t>
            </a:r>
            <a:r>
              <a:rPr lang="en-US" dirty="0" err="1" smtClean="0"/>
              <a:t>subjekt</a:t>
            </a:r>
            <a:r>
              <a:rPr lang="en-US" dirty="0" smtClean="0"/>
              <a:t> </a:t>
            </a:r>
            <a:r>
              <a:rPr lang="en-US" dirty="0" err="1" smtClean="0"/>
              <a:t>zkoumání</a:t>
            </a:r>
            <a:r>
              <a:rPr lang="cs-CZ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</a:t>
            </a:r>
            <a:r>
              <a:rPr lang="en-US" dirty="0" err="1" smtClean="0"/>
              <a:t>vědeckého</a:t>
            </a:r>
            <a:r>
              <a:rPr lang="en-US" dirty="0" smtClean="0"/>
              <a:t> </a:t>
            </a:r>
            <a:r>
              <a:rPr lang="en-US" dirty="0" err="1" smtClean="0"/>
              <a:t>bádání</a:t>
            </a:r>
            <a:r>
              <a:rPr lang="en-US" dirty="0" smtClean="0"/>
              <a:t> (</a:t>
            </a:r>
            <a:r>
              <a:rPr lang="en-US" dirty="0" err="1" smtClean="0"/>
              <a:t>prostředky</a:t>
            </a:r>
            <a:r>
              <a:rPr lang="en-US" dirty="0" smtClean="0"/>
              <a:t> </a:t>
            </a:r>
            <a:r>
              <a:rPr lang="en-US" dirty="0" err="1" smtClean="0"/>
              <a:t>vědy</a:t>
            </a:r>
            <a:r>
              <a:rPr lang="en-US" dirty="0" smtClean="0"/>
              <a:t>), </a:t>
            </a:r>
            <a:r>
              <a:rPr lang="en-US" dirty="0" err="1" smtClean="0"/>
              <a:t>metodologie</a:t>
            </a:r>
            <a:endParaRPr lang="en-US" dirty="0" smtClean="0"/>
          </a:p>
          <a:p>
            <a:r>
              <a:rPr lang="en-US" dirty="0" err="1" smtClean="0"/>
              <a:t>Jazyk</a:t>
            </a:r>
            <a:r>
              <a:rPr lang="en-US" dirty="0" smtClean="0"/>
              <a:t> </a:t>
            </a:r>
            <a:r>
              <a:rPr lang="en-US" dirty="0" err="1" smtClean="0"/>
              <a:t>vědy</a:t>
            </a:r>
            <a:r>
              <a:rPr lang="cs-CZ" dirty="0" smtClean="0"/>
              <a:t>  </a:t>
            </a:r>
            <a:r>
              <a:rPr lang="en-US" dirty="0" err="1" smtClean="0"/>
              <a:t>Systematizace</a:t>
            </a:r>
            <a:r>
              <a:rPr lang="en-US" dirty="0" smtClean="0"/>
              <a:t> </a:t>
            </a:r>
            <a:r>
              <a:rPr lang="en-US" dirty="0" err="1" smtClean="0"/>
              <a:t>poznatků</a:t>
            </a:r>
            <a:r>
              <a:rPr lang="cs-CZ" dirty="0" smtClean="0"/>
              <a:t> </a:t>
            </a:r>
            <a:r>
              <a:rPr lang="en-US" dirty="0" err="1" smtClean="0"/>
              <a:t>Cíle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550EF-57C6-4AE2-A88B-31D86C2AC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3884613" y="8685778"/>
            <a:ext cx="2971800" cy="45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6C0C820-762C-4BBF-AB37-A3C398C7CAFA}" type="slidenum">
              <a:rPr lang="cs-CZ" altLang="cs-CZ">
                <a:solidFill>
                  <a:srgbClr val="000000"/>
                </a:solidFill>
                <a:latin typeface="Arial" charset="0"/>
              </a:rPr>
              <a:pPr eaLnBrk="1" hangingPunct="1"/>
              <a:t>25</a:t>
            </a:fld>
            <a:endParaRPr lang="cs-CZ" altLang="cs-CZ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K tomu, aby se člověk mohl vyjadřovat o počtu, velikosti, tvaru a rozmístění předmětů potřeboval – pojmy.</a:t>
            </a:r>
          </a:p>
          <a:p>
            <a:pPr eaLnBrk="1" hangingPunct="1"/>
            <a:r>
              <a:rPr lang="cs-CZ" altLang="cs-CZ" smtClean="0"/>
              <a:t>Matematické pojmy se utvářely pomalu a byly neustále zpřesňovány a tříděny. </a:t>
            </a:r>
          </a:p>
          <a:p>
            <a:pPr eaLnBrk="1" hangingPunct="1"/>
            <a:r>
              <a:rPr lang="cs-CZ" altLang="cs-CZ" smtClean="0"/>
              <a:t>Zprvu to byly zcela konkrétní  představy spojované s  určitými předměty - úsečka. U některých dokážeme odhadnout, jak vznikaly. Vybavíme si skupinu předmětů, které  mohly být modelem při jeho utváření.</a:t>
            </a:r>
          </a:p>
          <a:p>
            <a:pPr eaLnBrk="1" hangingPunct="1"/>
            <a:r>
              <a:rPr lang="cs-CZ" altLang="cs-CZ" smtClean="0"/>
              <a:t>Druhá etapa abstrakce vznikala  již je zpracováním dříve utvářených matematických pojmů – z úsečky –přímka.</a:t>
            </a:r>
          </a:p>
          <a:p>
            <a:pPr eaLnBrk="1" hangingPunct="1"/>
            <a:r>
              <a:rPr lang="cs-CZ" altLang="cs-CZ" smtClean="0"/>
              <a:t>Zákonitosti přírody – si jdou svou cestou. Matematické poznatky jsou asi stěží nadřazeny nad zákonitosti přírody, nicméně inspirují k hledání podobně jako filosofie.</a:t>
            </a: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3884613" y="8685778"/>
            <a:ext cx="2971800" cy="45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F686E31-44D7-4A93-87E4-21EADB4D6B7D}" type="slidenum">
              <a:rPr lang="cs-CZ" altLang="cs-CZ">
                <a:latin typeface="Arial" charset="0"/>
              </a:rPr>
              <a:pPr eaLnBrk="1" hangingPunct="1"/>
              <a:t>26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3884613" y="8685778"/>
            <a:ext cx="2971800" cy="45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5CF6419-9FE2-4818-9BBD-6F47FAF245C6}" type="slidenum">
              <a:rPr lang="cs-CZ" altLang="cs-CZ">
                <a:solidFill>
                  <a:srgbClr val="000000"/>
                </a:solidFill>
                <a:latin typeface="Arial" charset="0"/>
              </a:rPr>
              <a:pPr eaLnBrk="1" hangingPunct="1"/>
              <a:t>27</a:t>
            </a:fld>
            <a:endParaRPr lang="cs-CZ" altLang="cs-CZ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falsifikovatelná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550EF-57C6-4AE2-A88B-31D86C2AC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9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34D34C-F486-4861-89D0-598E15538D5D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Svět lze poznávat perspektivou běžného každodenního prožívání – role informací, zkušeností, intuice, hodnot, subjektivity – v tomto případě jde o laické poznání. </a:t>
            </a:r>
          </a:p>
          <a:p>
            <a:pPr eaLnBrk="1" hangingPunct="1"/>
            <a:r>
              <a:rPr lang="cs-CZ" altLang="cs-CZ" smtClean="0"/>
              <a:t>Je takové poznání dostačující? Jaká jsou jeho omezení? </a:t>
            </a:r>
          </a:p>
          <a:p>
            <a:pPr eaLnBrk="1" hangingPunct="1"/>
            <a:r>
              <a:rPr lang="cs-CZ" altLang="cs-CZ" smtClean="0"/>
              <a:t>Poznávací proces světa lze systematizovat a organizovat s využitím exaktních metod a postupů – v tomto případě jde o vědecké poznání.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ABDAFF-F9A0-48E7-9FC7-5EA02B77AE23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smtClean="0"/>
              <a:t>Lidé mají rádi jednoduchá vysvětlení a přehlednou situaci, proto se při uvažování o příčinných vztazích často dopouštíme „vrozených“ chyb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Rybník-</a:t>
            </a:r>
          </a:p>
          <a:p>
            <a:pPr eaLnBrk="1" hangingPunct="1"/>
            <a:r>
              <a:rPr lang="cs-CZ" altLang="cs-CZ" dirty="0" smtClean="0"/>
              <a:t>Tendenci k lineárnímu uvažování dobře ilustruje známý příklad s řasami na rybníce. </a:t>
            </a:r>
          </a:p>
          <a:p>
            <a:pPr eaLnBrk="1" hangingPunct="1"/>
            <a:r>
              <a:rPr lang="cs-CZ" altLang="cs-CZ" dirty="0" smtClean="0"/>
              <a:t>V rybníku se objevily řasy a množí se tak rychle, že se jejich počet denně zdvojnásobí, správce rybníku pozoruje, jak se mu postupně v rybníce množí řasy, ale protože jich je zrpvu málo, říká si, že s tím není třeba nic dělat.Teprve, když je ½ rybníku zamořená, rozhodne se jednat. Kolik času mu zbývá? 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Krátkodobý výhled Žába – hodíte-li žábu do horké vody, vyskočí a nic moc se jí nestane. Ale když vodu zvolna zahříváte, uvaří se.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Zjednodušené uvažování o příčinách – počet psů v domácnosti a rozvodů, zapalovačů v domácnosti  a rakovina plic</a:t>
            </a:r>
          </a:p>
          <a:p>
            <a:pPr eaLnBrk="1" hangingPunct="1"/>
            <a:r>
              <a:rPr lang="cs-CZ" altLang="cs-CZ" dirty="0" smtClean="0"/>
              <a:t>V rámci boje proti rakovině zakážeme zapalovače</a:t>
            </a:r>
            <a:r>
              <a:rPr lang="cs-CZ" altLang="cs-CZ" dirty="0" smtClean="0"/>
              <a:t>?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člověk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nachází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úlevu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přesycení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nastává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kategorizace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chybná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zformují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nepřiléhavé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stereotypy</a:t>
            </a:r>
            <a:endParaRPr lang="cs-CZ" alt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7D2CE4-F71B-4F3B-8B9F-0E2C5002B626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3418948"/>
            <a:ext cx="5287962" cy="50392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479E80D-4AC6-4041-BE03-6C1F55C9492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Skutečné znění pravidla je „čísla musí být vzestupně seřazena“.</a:t>
            </a:r>
          </a:p>
          <a:p>
            <a:pPr eaLnBrk="1" hangingPunct="1"/>
            <a:r>
              <a:rPr lang="cs-CZ" altLang="cs-CZ" smtClean="0"/>
              <a:t>Ač je toto pravidlo nesmírně prosté, ke správnému znění došlo jen 21 % účastníků. Ještě pozoruhodnější je však důvod, proč se jej  tolika lidem  nepodařilo odhalit  –  většina účastníků  experimentu  si  hned  v úvodu  stanovila  hypotézu,  že  každé  z čísel  musí  být  o dvojku vyšší než číslo předchozí,  a poté hledali jen důkazy, které toto tvrzení potvrzují,  a neměli proto důvod jej jakkoli měnit.  </a:t>
            </a:r>
          </a:p>
          <a:p>
            <a:pPr eaLnBrk="1" hangingPunct="1"/>
            <a:r>
              <a:rPr lang="cs-CZ" altLang="cs-CZ" smtClean="0"/>
              <a:t>Této chybě, vůči které  je člověk velmi náchylný,  se říká konfirmační zkreslení. </a:t>
            </a:r>
          </a:p>
          <a:p>
            <a:pPr eaLnBrk="1" hangingPunct="1"/>
            <a:r>
              <a:rPr lang="cs-CZ" altLang="cs-CZ" smtClean="0"/>
              <a:t>Můžeme se s ní setkat i mimo hranice vědy –  jedná  se  všeobecnou  tendenci  člověka  vyhledávat  podněty  a  pamatovat  si  fakta,  která jsou  v souladu  s jeho  názorem.</a:t>
            </a:r>
          </a:p>
          <a:p>
            <a:pPr eaLnBrk="1" hangingPunct="1"/>
            <a:r>
              <a:rPr lang="cs-CZ" altLang="cs-CZ" smtClean="0"/>
              <a:t>Zatímco  tvořivost  lze považovat  za  převážně  vrozenou,  tak  schopnost  kriticky  posoudit  své nápady  a  ověřit  jejich  platnost  získáme  učením. Jsou-li  účastníci  některé  z modifikací experimentu  2-4-6  předem  poučeni  o  důležitosti  falzifikace  hypotéz,  výrazně  se  zlepší jejich  úspěšnost  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6925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4C742C-711D-4C71-9472-AB6CD059F21E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Co tedy vlastně znamená  „vysvětlení?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Řekněme, že se mě zeptáte „Proč včera pršelo?  Můžu odpovědět „Protože nás zasáhla studená fronta. Pak se ovšem můžete zeptat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„Ale proč nás zasáhla studená fronta?  Můžu říci „Protože ji postrčil vzdušný </a:t>
            </a:r>
            <a:r>
              <a:rPr lang="cs-CZ" altLang="cs-CZ" dirty="0" err="1" smtClean="0"/>
              <a:t>proud.„Ale</a:t>
            </a:r>
            <a:r>
              <a:rPr lang="cs-CZ" altLang="cs-CZ" dirty="0" smtClean="0"/>
              <a:t> proč ji sem vzdušný proud postrčil?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Já na to: „Protože Slunce zahřálo Bavorsko a tím vychýlilo vzdušný proud.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 (Každý, kdo vychovával dítě, takové sledy otázek velmi dobře zná.)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Vy opět: „Ale proč Slunce zahřívá objekty? A na tomto stupni již skutečně vaší otázku neumím zodpovědět. Vím, že sluneční světlo nese </a:t>
            </a:r>
            <a:r>
              <a:rPr lang="cs-CZ" altLang="cs-CZ" dirty="0" err="1" smtClean="0"/>
              <a:t>ener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gii</a:t>
            </a:r>
            <a:r>
              <a:rPr lang="cs-CZ" altLang="cs-CZ" dirty="0" smtClean="0"/>
              <a:t> a věda umí popsat tento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transport energie s vynikající přesností. Ale věda neumí vysvětlit tento transport energie nebo říci proč se tak děje.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To ilustruje, že „vysvětlení znamená „vysvětlení v pojmech něčeho základnějšího. V jistém bodě jakéhokoliv řetězce otázek sestoupíme k nejzákladnějším představám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a zde musíme zastavit.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Za „vysvětlení“ jevu se považuje popis vztahů mezi vjemy (poznatky) pomocí pojmů rozložitelných na základní pojmy a předpoklady (postuláty), které se předpokládají jako dané a dále se nevysvětlují ani nedokazují. Jednotlivé vědecké přístupy (paradigmata) se mohou lišit tím, co za takové základní pojmy a předpoklady považují.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Moderní </a:t>
            </a:r>
            <a:r>
              <a:rPr lang="cs-CZ" altLang="cs-CZ" dirty="0" err="1" smtClean="0"/>
              <a:t>kauzalistická</a:t>
            </a:r>
            <a:r>
              <a:rPr lang="cs-CZ" altLang="cs-CZ" dirty="0" smtClean="0"/>
              <a:t> věda má jako jeden z takových základních předpokladů pojem přírodního zákona, tedy představu, že stejné podmínky vedou vždy ke stejnému výsledku.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k tomu, abychom teorii mohli považovat za vědeckou, musí být její tvrzení vždy v principu testovatelná tak, aby se případně dalo dokázat, že teorie je nepravdivá. 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6925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91CBDB-29EC-4469-9687-CA6ECC288586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6925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55CD07-EC37-4897-85D5-E4410B4134B1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Popper jako první upozornil na to, že věrohodnost vědecké teorie nespočívá v tom, v jak velké míře jsou potvrzeny její poznatky, ale jak obtížné je tyto poznatky zpochybnit, tj. v jak velké míře obstály před snahami je vyvrátit.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Podle jeho zdůvodněného postoje </a:t>
            </a:r>
            <a:r>
              <a:rPr lang="cs-CZ" altLang="cs-CZ" b="1" smtClean="0"/>
              <a:t>nemůžeme</a:t>
            </a:r>
            <a:r>
              <a:rPr lang="cs-CZ" altLang="cs-CZ" smtClean="0"/>
              <a:t> teorii označit za vědeckou pouze na základě jejího ověření – tzv. verifikace.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Každá skutečně vědecká teorie by měla mít v sobě korekční trend – </a:t>
            </a:r>
            <a:r>
              <a:rPr lang="cs-CZ" altLang="cs-CZ" b="1" smtClean="0"/>
              <a:t>měla by dovolit pátrat po možných podmínkách svého zamítnutí</a:t>
            </a:r>
            <a:r>
              <a:rPr lang="cs-CZ" altLang="cs-CZ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E010-84CF-4BCE-B70D-B22C70DAFEDE}" type="datetimeFigureOut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20E5-9D2E-420C-9E4B-51BFDDD2F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0670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5972-CE65-49B6-A0BD-B59EF4534BC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5E43-8219-4D10-90EE-9779CA4F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451D63E8-7F11-4ADC-85CA-696C6B44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321" y="723902"/>
            <a:ext cx="439254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  <a:t>Jak </a:t>
            </a:r>
            <a:r>
              <a:rPr lang="cs-CZ" altLang="cs-CZ" sz="4800" b="1" dirty="0" smtClean="0">
                <a:solidFill>
                  <a:srgbClr val="C42500"/>
                </a:solidFill>
                <a:latin typeface="Calibri" panose="020F0502020204030204" pitchFamily="34" charset="0"/>
              </a:rPr>
              <a:t>pracuje věda</a:t>
            </a:r>
          </a:p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  <a:t>3</a:t>
            </a:r>
            <a:endParaRPr lang="cs-CZ" altLang="cs-CZ" sz="4800" b="1" dirty="0">
              <a:solidFill>
                <a:srgbClr val="C425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  <a:t>- jak vědci přemýšlejí,</a:t>
            </a:r>
            <a:b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  <a:t>- jak přicházejí na své objevy,</a:t>
            </a:r>
            <a:b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  <a:t>- co můžeme od vědy očekávat</a:t>
            </a:r>
            <a:b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  <a:t>- a co naopak ne</a:t>
            </a:r>
          </a:p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endParaRPr lang="cs-CZ" altLang="cs-CZ" sz="2400" dirty="0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F0D320C8-19B1-4D78-8D70-B1AB3F5AA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754" y="901700"/>
            <a:ext cx="66379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6: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Vědecké poznatky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mohou rozhodnout, co je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správné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xmlns="" id="{9F4A90D7-2699-4E70-B94B-9A716677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54" y="2898775"/>
            <a:ext cx="8411726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nám může jen poskytnout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informace. Co je správné nebo morální,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o tom musíme rozhodnout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jinak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797A76FE-C4B1-4FA6-B59A-1DBFE92D8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93" y="901700"/>
            <a:ext cx="7256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7: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by měla objasnit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smysl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/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našeho života.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  <a:t>Když ho objasnit neumí, je to špatná věda.</a:t>
            </a:r>
            <a:endParaRPr lang="cs-CZ" altLang="cs-CZ" sz="24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xmlns="" id="{D0F4C263-54C9-42F2-909B-8254883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77" y="3362325"/>
            <a:ext cx="770210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svět a místo lidí v něm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jen popisuje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. Smysl života musíme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hledat jinde.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xmlns="" id="{07F0A385-7C7D-4B8D-8B09-E6398CE4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211" y="473077"/>
            <a:ext cx="328077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Co věda dokáže: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xmlns="" id="{9D34FBA4-BEC4-4BC7-A2F5-74594C31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41" y="1416694"/>
            <a:ext cx="82394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1) Předpovídat </a:t>
            </a:r>
            <a:r>
              <a:rPr lang="cs-CZ" altLang="cs-CZ" sz="2400" dirty="0">
                <a:solidFill>
                  <a:srgbClr val="C42500"/>
                </a:solidFill>
                <a:latin typeface="Calibri" panose="020F0502020204030204" pitchFamily="34" charset="0"/>
              </a:rPr>
              <a:t>(s rozumnou přesností)</a:t>
            </a: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 budoucnost</a:t>
            </a:r>
            <a:b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a následky toho, co plánujeme udělat.</a:t>
            </a:r>
            <a:endParaRPr lang="cs-CZ" altLang="cs-CZ" sz="3600" b="1" dirty="0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xmlns="" id="{3D429296-AF15-41DF-A1FE-7F731673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47" y="3270122"/>
            <a:ext cx="79615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2) Díky jejím poznatkům můžeme vytvořit</a:t>
            </a:r>
            <a:b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spoustu užitečných věcí.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xmlns="" id="{1CFC3B89-EF4F-4FB8-8227-7F1F4336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34" y="4904433"/>
            <a:ext cx="859940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3) Dává nám dobrý pocit, že rozumíme světu.</a:t>
            </a:r>
          </a:p>
        </p:txBody>
      </p:sp>
    </p:spTree>
    <p:extLst>
      <p:ext uri="{BB962C8B-B14F-4D97-AF65-F5344CB8AC3E}">
        <p14:creationId xmlns:p14="http://schemas.microsoft.com/office/powerpoint/2010/main" val="37207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2276872"/>
            <a:ext cx="5718175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27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Rozdíly běžného a vědeckého přístupu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0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D6D9D0-F140-4F3F-ADA9-B004CBD88086}" type="slidenum">
              <a:rPr lang="cs-CZ" altLang="cs-CZ" sz="1400"/>
              <a:pPr/>
              <a:t>14</a:t>
            </a:fld>
            <a:endParaRPr lang="cs-CZ" altLang="cs-CZ" sz="14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38149" y="1772816"/>
            <a:ext cx="427786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Jazyk blízký skutečnosti x</a:t>
            </a:r>
          </a:p>
          <a:p>
            <a:pPr eaLnBrk="1" hangingPunct="1"/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precizní jazyk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Vyhýbání se pochybnostem x </a:t>
            </a: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systematizace pochybností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Rutinní jednání x </a:t>
            </a:r>
          </a:p>
          <a:p>
            <a:pPr eaLnBrk="1" hangingPunct="1"/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reflektované metodické jednání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Neorganizované poznávání x </a:t>
            </a: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organizované poznávání </a:t>
            </a:r>
          </a:p>
          <a:p>
            <a:pPr eaLnBrk="1" hangingPunct="1"/>
            <a:endParaRPr lang="cs-CZ" altLang="cs-CZ" sz="2000" dirty="0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279870" y="116632"/>
            <a:ext cx="687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400" b="1" dirty="0"/>
              <a:t>O poznávání světa, o tom laickém i vědeckém 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072063" y="1767809"/>
            <a:ext cx="3651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Běžné – PROČ  x</a:t>
            </a:r>
          </a:p>
          <a:p>
            <a:pPr eaLnBrk="1" hangingPunct="1"/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vědecká otázka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Prostě TAK - odpověď x </a:t>
            </a:r>
          </a:p>
          <a:p>
            <a:pPr eaLnBrk="1" hangingPunct="1"/>
            <a:r>
              <a:rPr lang="cs-CZ" altLang="cs-CZ" sz="2000" dirty="0" smtClean="0">
                <a:solidFill>
                  <a:schemeClr val="accent2">
                    <a:lumMod val="75000"/>
                  </a:schemeClr>
                </a:solidFill>
              </a:rPr>
              <a:t>Vysvětlení, ev. návrh </a:t>
            </a: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teorie </a:t>
            </a:r>
            <a:r>
              <a:rPr lang="cs-CZ" altLang="cs-CZ" sz="2000" dirty="0"/>
              <a:t> 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K čemu to je x</a:t>
            </a:r>
          </a:p>
          <a:p>
            <a:pPr eaLnBrk="1" hangingPunct="1"/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</a:rPr>
              <a:t>Kritické shrnutí  </a:t>
            </a:r>
          </a:p>
        </p:txBody>
      </p: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310188"/>
            <a:ext cx="439261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567520" y="766053"/>
            <a:ext cx="413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dirty="0"/>
              <a:t>Rozdíly běžného a </a:t>
            </a:r>
            <a:r>
              <a:rPr lang="cs-CZ" altLang="cs-CZ" sz="1800" dirty="0">
                <a:solidFill>
                  <a:schemeClr val="accent2">
                    <a:lumMod val="75000"/>
                  </a:schemeClr>
                </a:solidFill>
              </a:rPr>
              <a:t>vědeckého přístupu</a:t>
            </a:r>
          </a:p>
        </p:txBody>
      </p:sp>
    </p:spTree>
    <p:extLst>
      <p:ext uri="{BB962C8B-B14F-4D97-AF65-F5344CB8AC3E}">
        <p14:creationId xmlns:p14="http://schemas.microsoft.com/office/powerpoint/2010/main" val="38351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30F96E-2D91-4D2D-BE09-25DAEEFA3A35}" type="slidenum">
              <a:rPr lang="cs-CZ" altLang="cs-CZ" sz="1400"/>
              <a:pPr/>
              <a:t>15</a:t>
            </a:fld>
            <a:endParaRPr lang="cs-CZ" altLang="cs-CZ" sz="140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71009" y="1052736"/>
            <a:ext cx="6508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+mn-lt"/>
              </a:rPr>
              <a:t>Komplikace pro objektivní vnímání skutečnosti </a:t>
            </a:r>
            <a:endParaRPr lang="cs-CZ" altLang="cs-CZ" sz="2400" b="1" dirty="0" smtClean="0">
              <a:latin typeface="+mn-lt"/>
            </a:endParaRPr>
          </a:p>
          <a:p>
            <a:pPr eaLnBrk="1" hangingPunct="1"/>
            <a:endParaRPr lang="cs-CZ" altLang="cs-CZ" sz="1800" dirty="0"/>
          </a:p>
          <a:p>
            <a:r>
              <a:rPr lang="cs-CZ" altLang="cs-CZ" sz="2000" dirty="0"/>
              <a:t> </a:t>
            </a:r>
            <a:r>
              <a:rPr lang="cs-CZ" altLang="cs-CZ" sz="2000" dirty="0" smtClean="0"/>
              <a:t> pouhou </a:t>
            </a:r>
            <a:r>
              <a:rPr lang="cs-CZ" altLang="cs-CZ" sz="2000" dirty="0"/>
              <a:t>intuicí </a:t>
            </a:r>
            <a:r>
              <a:rPr lang="cs-CZ" altLang="cs-CZ" sz="2000" dirty="0" smtClean="0"/>
              <a:t>nevystačíme</a:t>
            </a:r>
            <a:endParaRPr lang="cs-CZ" altLang="cs-CZ" sz="2000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57847" y="2326780"/>
            <a:ext cx="82089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Stereotypní vzorce </a:t>
            </a:r>
            <a:r>
              <a:rPr lang="cs-CZ" altLang="cs-CZ" sz="2000" b="1" dirty="0" smtClean="0"/>
              <a:t>jednání – model </a:t>
            </a:r>
            <a:r>
              <a:rPr lang="cs-CZ" altLang="cs-CZ" sz="1800" b="1" dirty="0" smtClean="0"/>
              <a:t>x</a:t>
            </a:r>
            <a:r>
              <a:rPr lang="cs-CZ" altLang="cs-CZ" sz="2000" b="1" dirty="0" smtClean="0"/>
              <a:t> realita</a:t>
            </a:r>
            <a:endParaRPr lang="cs-CZ" altLang="cs-CZ" sz="2000" b="1" dirty="0"/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Lineární uvažování – rybník a řasy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Krátkodobý výhled – žába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Záměna korelace a kauzality – zapalovače a rakovina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Klamy (nejen optické)  – filtr vjemů, aby odpovídaly očekávání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Konfirmační zkreslení - tendence hledat potvrzení toho, čemu věříme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000" b="1" dirty="0"/>
              <a:t>Ustrnutí na prvním nápadu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cs-CZ" altLang="cs-CZ" sz="2000" b="1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cs-CZ" altLang="cs-CZ" sz="2000" b="1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192"/>
            <a:ext cx="2406281" cy="11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930" y="292006"/>
            <a:ext cx="823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Věda</a:t>
            </a:r>
            <a:r>
              <a:rPr lang="en-US" dirty="0"/>
              <a:t> </a:t>
            </a:r>
            <a:r>
              <a:rPr lang="cs-CZ" dirty="0" smtClean="0"/>
              <a:t> --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/>
              <a:t>metodicky</a:t>
            </a:r>
            <a:r>
              <a:rPr lang="en-US" dirty="0"/>
              <a:t> </a:t>
            </a:r>
            <a:r>
              <a:rPr lang="en-US" dirty="0" err="1"/>
              <a:t>podložených</a:t>
            </a:r>
            <a:r>
              <a:rPr lang="en-US" dirty="0"/>
              <a:t>, </a:t>
            </a:r>
            <a:r>
              <a:rPr lang="en-US" dirty="0" err="1"/>
              <a:t>objektivních</a:t>
            </a:r>
            <a:r>
              <a:rPr lang="en-US" dirty="0"/>
              <a:t> </a:t>
            </a:r>
            <a:r>
              <a:rPr lang="en-US" dirty="0" err="1"/>
              <a:t>vět</a:t>
            </a:r>
            <a:r>
              <a:rPr lang="en-US" dirty="0"/>
              <a:t> o </a:t>
            </a:r>
            <a:r>
              <a:rPr lang="en-US" dirty="0" err="1"/>
              <a:t>určité</a:t>
            </a:r>
            <a:r>
              <a:rPr lang="en-US" dirty="0"/>
              <a:t> </a:t>
            </a:r>
            <a:r>
              <a:rPr lang="en-US" dirty="0" err="1"/>
              <a:t>předmětné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575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F555B6-F8F9-40BB-8B1D-6B3A50C8B8B3}" type="slidenum">
              <a:rPr lang="cs-CZ" altLang="cs-CZ" sz="1400"/>
              <a:pPr/>
              <a:t>16</a:t>
            </a:fld>
            <a:endParaRPr lang="cs-CZ" altLang="cs-CZ" sz="140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0"/>
            <a:ext cx="42957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492375"/>
            <a:ext cx="8610600" cy="3462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/>
              <a:t>Lidé mají tendenci testovat hypotézy tím, že hledají potvrzující důkazy, spíše než by se pokoušeli o falšování hypotézy.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dirty="0" smtClean="0"/>
              <a:t>Tato podjatost je pozorována jak u laiků, tak u profesionálních vědců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/>
              <a:t>                       (Tweney, 1998,Popper, 1968) </a:t>
            </a:r>
            <a:endParaRPr lang="en-US" altLang="cs-CZ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b="1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23850" y="1008063"/>
            <a:ext cx="296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400" dirty="0">
                <a:solidFill>
                  <a:schemeClr val="tx2"/>
                </a:solidFill>
              </a:rPr>
              <a:t>Konfirmační slepota</a:t>
            </a: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8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B45C77-6B4C-4771-9215-C458275799FD}" type="slidenum">
              <a:rPr lang="cs-CZ" altLang="cs-CZ" sz="1400"/>
              <a:pPr/>
              <a:t>17</a:t>
            </a:fld>
            <a:endParaRPr lang="cs-CZ" altLang="cs-CZ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66738"/>
          </a:xfrm>
        </p:spPr>
        <p:txBody>
          <a:bodyPr/>
          <a:lstStyle/>
          <a:p>
            <a:pPr eaLnBrk="1" hangingPunct="1"/>
            <a:endParaRPr lang="cs-CZ" altLang="cs-CZ" sz="2800" b="1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1563"/>
            <a:ext cx="89154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/>
              <a:t>Existuje pravidlo,  podle  kterého  lze  rozhodnout, zda  mu libovolná trojice čísel odpovídá nebo ne</a:t>
            </a:r>
            <a:r>
              <a:rPr lang="cs-CZ" altLang="cs-CZ" sz="2400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Ukázkou je trojice čísel, která pravidlu odpovídá: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/>
              <a:t>  2 – 4 – 6</a:t>
            </a:r>
            <a:r>
              <a:rPr lang="cs-CZ" altLang="cs-CZ" dirty="0" smtClean="0"/>
              <a:t>.</a:t>
            </a:r>
            <a:r>
              <a:rPr lang="cs-CZ" altLang="cs-CZ" sz="2400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Úkolem  je  </a:t>
            </a:r>
            <a:r>
              <a:rPr lang="cs-CZ" altLang="cs-CZ" sz="2400" b="1" dirty="0" smtClean="0"/>
              <a:t>pomocí  dotazů na libovolné další trojice čísel vypátrat, jak přesně toto předem dané pravidlo vypadá</a:t>
            </a:r>
            <a:r>
              <a:rPr lang="cs-CZ" altLang="cs-CZ" sz="2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Na splnění úkolu je </a:t>
            </a:r>
            <a:r>
              <a:rPr lang="cs-CZ" altLang="cs-CZ" sz="2400" b="1" dirty="0" smtClean="0"/>
              <a:t>neomezené množství  času</a:t>
            </a:r>
            <a:r>
              <a:rPr lang="cs-CZ" altLang="cs-CZ" sz="2400" dirty="0" smtClean="0"/>
              <a:t>, experimentátor nesdělí nic jiného, než  ANO či 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Experiment  je ukončen  tehdy,  když  testovaná osoba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je přesvědčena,  že  hledané pravidlo již zná.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595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6381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ovéPole 6"/>
          <p:cNvSpPr txBox="1">
            <a:spLocks noChangeArrowheads="1"/>
          </p:cNvSpPr>
          <p:nvPr/>
        </p:nvSpPr>
        <p:spPr bwMode="auto">
          <a:xfrm>
            <a:off x="1643063" y="6143625"/>
            <a:ext cx="489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/>
              <a:t>ke správnému znění došlo jen 21 % účastníků</a:t>
            </a:r>
          </a:p>
        </p:txBody>
      </p:sp>
    </p:spTree>
    <p:extLst>
      <p:ext uri="{BB962C8B-B14F-4D97-AF65-F5344CB8AC3E}">
        <p14:creationId xmlns:p14="http://schemas.microsoft.com/office/powerpoint/2010/main" val="7222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836613"/>
            <a:ext cx="8928100" cy="5184775"/>
          </a:xfrm>
        </p:spPr>
        <p:txBody>
          <a:bodyPr rtlCol="0">
            <a:normAutofit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„</a:t>
            </a:r>
            <a:r>
              <a:rPr lang="cs-CZ" altLang="cs-CZ" sz="2400" b="1" dirty="0"/>
              <a:t>Vědecké teorie jsou sítě, házené,</a:t>
            </a: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    aby zachytily to, co nazýváme svět</a:t>
            </a:r>
            <a:r>
              <a:rPr lang="cs-CZ" altLang="cs-CZ" sz="2400" dirty="0"/>
              <a:t>“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    (</a:t>
            </a:r>
            <a:r>
              <a:rPr lang="cs-CZ" altLang="cs-CZ" sz="2000" dirty="0" err="1"/>
              <a:t>K.R.Popper</a:t>
            </a:r>
            <a:r>
              <a:rPr lang="cs-CZ" altLang="cs-CZ" sz="2400" dirty="0"/>
              <a:t>)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Podat vysvětlení události znamená dedukovat tvrzení, které ji popisuje, z univerzálního zákona (-ů) spolu s jistými  počátečními podmínkami. 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Univerzální tvrzení  mají povahu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   přírodních zákonů.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387" name="Picture 2" descr="http://www.setterfield.org/cdk/tabl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408363"/>
            <a:ext cx="26003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hostinkovo.sk/uploads/Products/product_34/PE_siet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32" y="365415"/>
            <a:ext cx="248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397" y="116632"/>
            <a:ext cx="6229350" cy="5746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cs-CZ" sz="32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Problém vysvětlení </a:t>
            </a:r>
            <a:endParaRPr lang="cs-CZ" altLang="cs-CZ" sz="32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639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45644F8-F5B2-4E28-9A15-7EA621B92178}" type="slidenum">
              <a:rPr lang="cs-CZ" altLang="cs-CZ" sz="1200">
                <a:solidFill>
                  <a:srgbClr val="898989"/>
                </a:solidFill>
              </a:rPr>
              <a:pPr/>
              <a:t>18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06388" y="5681663"/>
            <a:ext cx="8531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cs-CZ" altLang="cs-CZ" sz="2000" dirty="0">
                <a:solidFill>
                  <a:srgbClr val="7F7F7F"/>
                </a:solidFill>
              </a:rPr>
              <a:t>Poznámka:</a:t>
            </a:r>
          </a:p>
          <a:p>
            <a:pPr eaLnBrk="1" hangingPunct="1"/>
            <a:r>
              <a:rPr lang="cs-CZ" altLang="cs-CZ" sz="2000" dirty="0"/>
              <a:t>Věda  vychází ze základního předpokladu,  že stejné podmínky vedou vždy ke stejnému výsledku</a:t>
            </a:r>
            <a:r>
              <a:rPr lang="cs-CZ" altLang="cs-CZ" sz="2400" dirty="0">
                <a:cs typeface="Calibri" pitchFamily="34" charset="0"/>
              </a:rPr>
              <a:t>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2040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205038"/>
            <a:ext cx="230187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008063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Demarkace</a:t>
            </a:r>
            <a:r>
              <a:rPr lang="cs-CZ" altLang="cs-CZ" smtClean="0"/>
              <a:t> </a:t>
            </a:r>
            <a:r>
              <a:rPr lang="cs-CZ" altLang="cs-CZ" sz="3600" smtClean="0"/>
              <a:t>vědy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219075" y="1008063"/>
            <a:ext cx="7416800" cy="3600450"/>
          </a:xfrm>
        </p:spPr>
        <p:txBody>
          <a:bodyPr rtlCol="0">
            <a:normAutofit lnSpcReduction="10000"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Kde leží hranice toho, co považujeme za vědu?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Proč pokládáme astronomii za vědu a astrologii nikoli?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 čem se liší popis černých děr od vyprávění o hrníčku, který vytvářel nekonečné množství kaše?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Dokážeme stanovit hranici mezi poznáním vědeckým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 a nevědeckým?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4525" y="5205413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7F7F7F"/>
                </a:solidFill>
                <a:latin typeface="+mj-lt"/>
                <a:cs typeface="+mn-cs"/>
              </a:rPr>
              <a:t>Poznámka.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7F7F7F"/>
                </a:solidFill>
                <a:latin typeface="+mj-lt"/>
                <a:cs typeface="+mn-cs"/>
              </a:rPr>
              <a:t>Demarkační kritérium neodlišuje  pravdivé a nepravdivé teorie, ale ověřuje její vědeckost </a:t>
            </a:r>
            <a:r>
              <a:rPr lang="cs-CZ" sz="2400" dirty="0">
                <a:solidFill>
                  <a:srgbClr val="7F7F7F"/>
                </a:solidFill>
                <a:latin typeface="+mj-lt"/>
                <a:cs typeface="+mn-cs"/>
                <a:sym typeface="Wingdings" panose="05000000000000000000" pitchFamily="2" charset="2"/>
              </a:rPr>
              <a:t></a:t>
            </a:r>
            <a:endParaRPr lang="cs-CZ" sz="2400" dirty="0">
              <a:solidFill>
                <a:srgbClr val="7F7F7F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05D00703-65D0-419F-BF26-EA322181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72" y="901702"/>
            <a:ext cx="45308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Co je pro vědu typické?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DEAF87B9-DD5B-4B33-9927-A7BAA16F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450" y="1977940"/>
            <a:ext cx="471501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- hlavně </a:t>
            </a:r>
            <a:r>
              <a:rPr lang="cs-CZ" altLang="cs-CZ" sz="3600" b="1" dirty="0">
                <a:solidFill>
                  <a:srgbClr val="C42500"/>
                </a:solidFill>
                <a:latin typeface="Calibri" panose="020F0502020204030204" pitchFamily="34" charset="0"/>
              </a:rPr>
              <a:t>způsob myšlení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CB1CD188-D346-42CD-8F92-5D383A0F1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280" y="3196241"/>
            <a:ext cx="604825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Věda je </a:t>
            </a:r>
            <a:r>
              <a:rPr lang="cs-CZ" altLang="cs-CZ" sz="3600" b="1" dirty="0">
                <a:solidFill>
                  <a:srgbClr val="C42500"/>
                </a:solidFill>
                <a:latin typeface="Calibri" panose="020F0502020204030204" pitchFamily="34" charset="0"/>
              </a:rPr>
              <a:t>metoda</a:t>
            </a: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,</a:t>
            </a:r>
            <a:b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jak získávat informace o světě a</a:t>
            </a:r>
            <a:b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jak se ve světě vyznat  </a:t>
            </a:r>
            <a:endParaRPr lang="cs-CZ" altLang="cs-CZ" sz="3600" b="1" dirty="0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2781300"/>
            <a:ext cx="8499475" cy="3527425"/>
          </a:xfrm>
        </p:spPr>
        <p:txBody>
          <a:bodyPr rtlCol="0">
            <a:normAutofit lnSpcReduction="10000"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Demarkace je kritérium pro rozlišení mezi empirickou vědou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na jedné straně  a  „metafyzickými“ systémy na straně druhé.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Induktivní logika neposkytuje vhodný rozlišovací znak empirické, </a:t>
            </a:r>
            <a:r>
              <a:rPr lang="cs-CZ" alt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nemetafyzické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povahy teoretického systému, tedy vhodné demarkační kritérium.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Falsifikovatelnost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jako kritérium demarkace.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Empirický systém musí dovolovat své vyvrácení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656B18-5606-4779-A637-F425E04EF375}" type="slidenum">
              <a:rPr lang="cs-CZ" altLang="cs-CZ" sz="1200">
                <a:solidFill>
                  <a:srgbClr val="898989"/>
                </a:solidFill>
              </a:rPr>
              <a:pPr/>
              <a:t>20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JPV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1000"/>
            <a:ext cx="29051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Nadpis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K.R.Popper</a:t>
            </a:r>
          </a:p>
        </p:txBody>
      </p:sp>
      <p:sp>
        <p:nvSpPr>
          <p:cNvPr id="20487" name="TextovéPole 2"/>
          <p:cNvSpPr txBox="1">
            <a:spLocks noChangeArrowheads="1"/>
          </p:cNvSpPr>
          <p:nvPr/>
        </p:nvSpPr>
        <p:spPr bwMode="auto">
          <a:xfrm>
            <a:off x="3621088" y="1008063"/>
            <a:ext cx="307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/>
              <a:t>Logika vědeckého zkoumání</a:t>
            </a:r>
          </a:p>
        </p:txBody>
      </p:sp>
      <p:pic>
        <p:nvPicPr>
          <p:cNvPr id="20488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72175"/>
            <a:ext cx="1173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17BD3510-5B2F-4BDA-9CD2-7A38B92286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476074"/>
            <a:ext cx="6800120" cy="363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METODOLOGICKÉ ZNAKY VĚDY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000" dirty="0" smtClean="0"/>
              <a:t>Objekt (předmět), subjekt </a:t>
            </a:r>
            <a:r>
              <a:rPr lang="cs-CZ" sz="2000" dirty="0"/>
              <a:t>zkoumání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000" dirty="0" smtClean="0"/>
              <a:t> Metody </a:t>
            </a:r>
            <a:r>
              <a:rPr lang="cs-CZ" sz="2000" dirty="0"/>
              <a:t>vědeckého bádání (prostředky vědy</a:t>
            </a:r>
            <a:r>
              <a:rPr lang="cs-CZ" sz="2000" dirty="0" smtClean="0"/>
              <a:t>), metodologie</a:t>
            </a:r>
            <a:endParaRPr lang="cs-CZ" sz="2000" dirty="0"/>
          </a:p>
          <a:p>
            <a:pPr marL="457200" indent="-457200">
              <a:buFont typeface="+mj-lt"/>
              <a:buAutoNum type="alphaUcPeriod"/>
            </a:pPr>
            <a:r>
              <a:rPr lang="cs-CZ" sz="2000" dirty="0" smtClean="0"/>
              <a:t>Jazyk </a:t>
            </a:r>
            <a:r>
              <a:rPr lang="cs-CZ" sz="2000" dirty="0"/>
              <a:t>vědy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000" dirty="0" smtClean="0"/>
              <a:t>Systematizace </a:t>
            </a:r>
            <a:r>
              <a:rPr lang="cs-CZ" sz="2000" dirty="0"/>
              <a:t>poznatků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000" dirty="0" smtClean="0"/>
              <a:t>Cíle</a:t>
            </a:r>
            <a:endParaRPr 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1372838-E5B0-4414-B72D-0C082D7C6695}"/>
              </a:ext>
            </a:extLst>
          </p:cNvPr>
          <p:cNvSpPr/>
          <p:nvPr/>
        </p:nvSpPr>
        <p:spPr>
          <a:xfrm>
            <a:off x="359532" y="299695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A. OBJEKT (PŘEDMĚT) </a:t>
            </a:r>
            <a:r>
              <a:rPr lang="cs-CZ" dirty="0"/>
              <a:t>ZKOUMÁNÍ</a:t>
            </a:r>
          </a:p>
          <a:p>
            <a:r>
              <a:rPr lang="cs-CZ" dirty="0"/>
              <a:t>- </a:t>
            </a:r>
            <a:r>
              <a:rPr lang="cs-CZ" dirty="0" smtClean="0"/>
              <a:t> </a:t>
            </a:r>
            <a:r>
              <a:rPr lang="cs-CZ" dirty="0"/>
              <a:t>neprázdná množina objektů, které </a:t>
            </a:r>
            <a:r>
              <a:rPr lang="cs-CZ" dirty="0" smtClean="0"/>
              <a:t> jsou </a:t>
            </a:r>
            <a:r>
              <a:rPr lang="cs-CZ" dirty="0"/>
              <a:t>kriticky a systematicky </a:t>
            </a:r>
            <a:r>
              <a:rPr lang="cs-CZ" dirty="0" smtClean="0"/>
              <a:t>zkoumány, </a:t>
            </a:r>
            <a:r>
              <a:rPr lang="cs-CZ" dirty="0"/>
              <a:t>přičemž </a:t>
            </a:r>
            <a:r>
              <a:rPr lang="cs-CZ" dirty="0" smtClean="0"/>
              <a:t> výsledky  jsou vyjadřovány </a:t>
            </a:r>
            <a:r>
              <a:rPr lang="cs-CZ" dirty="0"/>
              <a:t>ve výrocích</a:t>
            </a:r>
          </a:p>
          <a:p>
            <a:pPr marL="177800" indent="-177800">
              <a:buFontTx/>
              <a:buChar char="-"/>
            </a:pPr>
            <a:r>
              <a:rPr lang="cs-CZ" dirty="0" smtClean="0"/>
              <a:t>předmět  </a:t>
            </a:r>
            <a:r>
              <a:rPr lang="cs-CZ" dirty="0"/>
              <a:t>může </a:t>
            </a:r>
            <a:r>
              <a:rPr lang="cs-CZ" dirty="0" smtClean="0"/>
              <a:t>být </a:t>
            </a:r>
            <a:r>
              <a:rPr lang="cs-CZ" dirty="0"/>
              <a:t>objektem zkoumání </a:t>
            </a:r>
            <a:r>
              <a:rPr lang="cs-CZ" dirty="0" smtClean="0"/>
              <a:t> řady </a:t>
            </a:r>
            <a:r>
              <a:rPr lang="cs-CZ" dirty="0"/>
              <a:t>vědních </a:t>
            </a:r>
            <a:r>
              <a:rPr lang="cs-CZ" dirty="0" smtClean="0"/>
              <a:t>disciplín</a:t>
            </a:r>
          </a:p>
          <a:p>
            <a:pPr marL="87313" indent="-87313">
              <a:buFontTx/>
              <a:buChar char="-"/>
            </a:pPr>
            <a:r>
              <a:rPr lang="cs-CZ" dirty="0" smtClean="0"/>
              <a:t>  povaha </a:t>
            </a:r>
            <a:r>
              <a:rPr lang="cs-CZ" dirty="0"/>
              <a:t>předmětu ovlivňuje i výběr vhodných metod </a:t>
            </a:r>
            <a:r>
              <a:rPr lang="cs-CZ" dirty="0" smtClean="0"/>
              <a:t>bádání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SUBJEKT ZKOUMÁNÍ</a:t>
            </a:r>
          </a:p>
          <a:p>
            <a:r>
              <a:rPr lang="cs-CZ" dirty="0" smtClean="0"/>
              <a:t>- komunita lidí, kteří pracují na řešení vědeckých problémů, přičemž navazují na výsledky bádání předchozích a mají osvojeny teoretické i praktické dovednosti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548" y="33265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B. </a:t>
            </a:r>
            <a:r>
              <a:rPr lang="en-US" dirty="0" smtClean="0"/>
              <a:t>METODY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en-US" dirty="0" err="1" smtClean="0"/>
              <a:t>methodos</a:t>
            </a:r>
            <a:r>
              <a:rPr lang="en-US" dirty="0" smtClean="0"/>
              <a:t> - </a:t>
            </a:r>
            <a:r>
              <a:rPr lang="en-US" dirty="0" err="1" smtClean="0"/>
              <a:t>následná</a:t>
            </a:r>
            <a:r>
              <a:rPr lang="en-US" dirty="0" smtClean="0"/>
              <a:t> </a:t>
            </a:r>
            <a:r>
              <a:rPr lang="en-US" dirty="0" err="1" smtClean="0"/>
              <a:t>cesta</a:t>
            </a:r>
            <a:r>
              <a:rPr lang="en-US" dirty="0" smtClean="0"/>
              <a:t>  - </a:t>
            </a:r>
            <a:r>
              <a:rPr lang="en-US" dirty="0" err="1" smtClean="0"/>
              <a:t>nejcharakterističtější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vědy</a:t>
            </a:r>
            <a:r>
              <a:rPr lang="cs-CZ" dirty="0" smtClean="0"/>
              <a:t>)</a:t>
            </a:r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V - </a:t>
            </a:r>
            <a:r>
              <a:rPr lang="en-US" dirty="0" err="1" smtClean="0"/>
              <a:t>východisk</a:t>
            </a:r>
            <a:r>
              <a:rPr lang="cs-CZ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množina</a:t>
            </a:r>
            <a:r>
              <a:rPr lang="en-US" dirty="0" smtClean="0"/>
              <a:t> </a:t>
            </a:r>
            <a:r>
              <a:rPr lang="en-US" dirty="0" err="1" smtClean="0"/>
              <a:t>prvků</a:t>
            </a:r>
            <a:endParaRPr lang="en-US" dirty="0" smtClean="0"/>
          </a:p>
          <a:p>
            <a:r>
              <a:rPr lang="cs-CZ" dirty="0" smtClean="0"/>
              <a:t>O </a:t>
            </a:r>
            <a:r>
              <a:rPr lang="en-US" dirty="0" smtClean="0"/>
              <a:t>- </a:t>
            </a:r>
            <a:r>
              <a:rPr lang="en-US" dirty="0" err="1" smtClean="0"/>
              <a:t>operac</a:t>
            </a:r>
            <a:r>
              <a:rPr lang="cs-CZ" dirty="0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krok</a:t>
            </a:r>
            <a:r>
              <a:rPr lang="cs-CZ" dirty="0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procedur</a:t>
            </a:r>
            <a:r>
              <a:rPr lang="cs-CZ" dirty="0" smtClean="0"/>
              <a:t>y,</a:t>
            </a:r>
            <a:r>
              <a:rPr lang="en-US" dirty="0" smtClean="0"/>
              <a:t> </a:t>
            </a:r>
            <a:r>
              <a:rPr lang="en-US" dirty="0" err="1" smtClean="0"/>
              <a:t>postup</a:t>
            </a:r>
            <a:r>
              <a:rPr lang="cs-CZ" dirty="0" smtClean="0"/>
              <a:t>y</a:t>
            </a:r>
            <a:r>
              <a:rPr lang="en-US" dirty="0" smtClean="0"/>
              <a:t>, </a:t>
            </a:r>
            <a:r>
              <a:rPr lang="cs-CZ" dirty="0" smtClean="0"/>
              <a:t>zpětné vazby</a:t>
            </a:r>
            <a:endParaRPr lang="en-US" dirty="0" smtClean="0"/>
          </a:p>
          <a:p>
            <a:r>
              <a:rPr lang="en-US" dirty="0" smtClean="0"/>
              <a:t>C - </a:t>
            </a:r>
            <a:r>
              <a:rPr lang="en-US" dirty="0" err="1" smtClean="0"/>
              <a:t>cíl</a:t>
            </a:r>
            <a:endParaRPr lang="en-US" dirty="0"/>
          </a:p>
        </p:txBody>
      </p:sp>
      <p:sp>
        <p:nvSpPr>
          <p:cNvPr id="5" name="Obdélník 6">
            <a:extLst>
              <a:ext uri="{FF2B5EF4-FFF2-40B4-BE49-F238E27FC236}">
                <a16:creationId xmlns:a16="http://schemas.microsoft.com/office/drawing/2014/main" xmlns="" id="{8920FF73-94D5-4DE5-A5C6-958DD859810F}"/>
              </a:ext>
            </a:extLst>
          </p:cNvPr>
          <p:cNvSpPr/>
          <p:nvPr/>
        </p:nvSpPr>
        <p:spPr>
          <a:xfrm>
            <a:off x="503548" y="2060884"/>
            <a:ext cx="7812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Metody vědeckého bádání</a:t>
            </a:r>
          </a:p>
          <a:p>
            <a:r>
              <a:rPr lang="cs-CZ" dirty="0"/>
              <a:t>1) konceptuální METODY</a:t>
            </a:r>
          </a:p>
          <a:p>
            <a:r>
              <a:rPr lang="cs-CZ" dirty="0"/>
              <a:t>- Klasifikace, definice, analýza, </a:t>
            </a:r>
            <a:r>
              <a:rPr lang="cs-CZ" dirty="0" smtClean="0"/>
              <a:t>syntéza, deduktivní </a:t>
            </a:r>
            <a:r>
              <a:rPr lang="cs-CZ" dirty="0"/>
              <a:t>postupy, induktivní postupy</a:t>
            </a:r>
          </a:p>
          <a:p>
            <a:r>
              <a:rPr lang="cs-CZ" dirty="0"/>
              <a:t>2) </a:t>
            </a:r>
            <a:r>
              <a:rPr lang="cs-CZ" dirty="0" smtClean="0"/>
              <a:t>empirické </a:t>
            </a:r>
            <a:r>
              <a:rPr lang="cs-CZ" dirty="0"/>
              <a:t>METODY</a:t>
            </a:r>
          </a:p>
          <a:p>
            <a:r>
              <a:rPr lang="cs-CZ" dirty="0"/>
              <a:t>- pozorování, měření, </a:t>
            </a:r>
            <a:r>
              <a:rPr lang="cs-CZ" dirty="0" smtClean="0"/>
              <a:t>záznamy, experimenty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535524" y="3861048"/>
            <a:ext cx="792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METODOLOGIE VĚDY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zkoumá</a:t>
            </a:r>
            <a:r>
              <a:rPr lang="en-US" dirty="0" smtClean="0"/>
              <a:t> </a:t>
            </a:r>
            <a:r>
              <a:rPr lang="en-US" dirty="0" err="1" smtClean="0"/>
              <a:t>charakter</a:t>
            </a:r>
            <a:r>
              <a:rPr lang="en-US" dirty="0" smtClean="0"/>
              <a:t> a </a:t>
            </a:r>
            <a:r>
              <a:rPr lang="en-US" dirty="0" err="1" smtClean="0"/>
              <a:t>povahu</a:t>
            </a:r>
            <a:r>
              <a:rPr lang="en-US" dirty="0" smtClean="0"/>
              <a:t> </a:t>
            </a:r>
            <a:r>
              <a:rPr lang="en-US" dirty="0" err="1" smtClean="0"/>
              <a:t>obecných</a:t>
            </a:r>
            <a:r>
              <a:rPr lang="en-US" dirty="0" smtClean="0"/>
              <a:t> </a:t>
            </a:r>
            <a:r>
              <a:rPr lang="en-US" dirty="0" err="1" smtClean="0"/>
              <a:t>vědeckých</a:t>
            </a:r>
            <a:r>
              <a:rPr lang="en-US" dirty="0" smtClean="0"/>
              <a:t> </a:t>
            </a:r>
            <a:r>
              <a:rPr lang="en-US" dirty="0" err="1" smtClean="0"/>
              <a:t>postupů</a:t>
            </a:r>
            <a:r>
              <a:rPr lang="en-US" dirty="0" smtClean="0"/>
              <a:t>, </a:t>
            </a:r>
            <a:r>
              <a:rPr lang="en-US" dirty="0" err="1" smtClean="0"/>
              <a:t>principů</a:t>
            </a:r>
            <a:r>
              <a:rPr lang="en-US" dirty="0" smtClean="0"/>
              <a:t> a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poznávání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zkoumá</a:t>
            </a:r>
            <a:r>
              <a:rPr lang="en-US" dirty="0" smtClean="0"/>
              <a:t> </a:t>
            </a:r>
            <a:r>
              <a:rPr lang="en-US" dirty="0" err="1" smtClean="0"/>
              <a:t>jednotlivé</a:t>
            </a:r>
            <a:r>
              <a:rPr lang="en-US" dirty="0" smtClean="0"/>
              <a:t> </a:t>
            </a:r>
            <a:r>
              <a:rPr lang="en-US" dirty="0" err="1" smtClean="0"/>
              <a:t>logické</a:t>
            </a:r>
            <a:r>
              <a:rPr lang="en-US" dirty="0" smtClean="0"/>
              <a:t>, </a:t>
            </a:r>
            <a:r>
              <a:rPr lang="en-US" dirty="0" err="1" smtClean="0"/>
              <a:t>epistemické</a:t>
            </a:r>
            <a:r>
              <a:rPr lang="en-US" dirty="0" smtClean="0"/>
              <a:t>, </a:t>
            </a:r>
            <a:r>
              <a:rPr lang="en-US" dirty="0" err="1" smtClean="0"/>
              <a:t>ontologické</a:t>
            </a:r>
            <a:r>
              <a:rPr lang="en-US" dirty="0" smtClean="0"/>
              <a:t> </a:t>
            </a:r>
            <a:r>
              <a:rPr lang="en-US" dirty="0" err="1" smtClean="0"/>
              <a:t>předpoklady</a:t>
            </a:r>
            <a:r>
              <a:rPr lang="en-US" dirty="0" smtClean="0"/>
              <a:t> a </a:t>
            </a:r>
            <a:r>
              <a:rPr lang="en-US" dirty="0" err="1" smtClean="0"/>
              <a:t>dopady</a:t>
            </a:r>
            <a:r>
              <a:rPr lang="en-US" dirty="0" smtClean="0"/>
              <a:t> </a:t>
            </a:r>
            <a:r>
              <a:rPr lang="en-US" dirty="0" err="1" smtClean="0"/>
              <a:t>používání</a:t>
            </a:r>
            <a:r>
              <a:rPr lang="en-US" dirty="0" smtClean="0"/>
              <a:t> </a:t>
            </a:r>
            <a:r>
              <a:rPr lang="en-US" dirty="0" err="1" smtClean="0"/>
              <a:t>vědeckých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208912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C. </a:t>
            </a:r>
            <a:r>
              <a:rPr lang="en-US" dirty="0" smtClean="0"/>
              <a:t>JAZYK VĚDY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sy</a:t>
            </a:r>
            <a:r>
              <a:rPr lang="cs-CZ" dirty="0" smtClean="0"/>
              <a:t>s</a:t>
            </a:r>
            <a:r>
              <a:rPr lang="en-US" dirty="0" err="1" smtClean="0"/>
              <a:t>tém</a:t>
            </a:r>
            <a:r>
              <a:rPr lang="en-US" dirty="0" smtClean="0"/>
              <a:t> </a:t>
            </a:r>
            <a:r>
              <a:rPr lang="en-US" dirty="0" err="1" smtClean="0"/>
              <a:t>výrazů</a:t>
            </a:r>
            <a:r>
              <a:rPr lang="en-US" dirty="0" smtClean="0"/>
              <a:t> a </a:t>
            </a:r>
            <a:r>
              <a:rPr lang="en-US" dirty="0" err="1" smtClean="0"/>
              <a:t>pravidel</a:t>
            </a:r>
            <a:endParaRPr lang="en-US" dirty="0" smtClean="0"/>
          </a:p>
          <a:p>
            <a:pPr marL="177800" indent="-177800">
              <a:buFontTx/>
              <a:buChar char="-"/>
            </a:pPr>
            <a:r>
              <a:rPr lang="en-US" dirty="0" err="1" smtClean="0"/>
              <a:t>kombinace</a:t>
            </a:r>
            <a:r>
              <a:rPr lang="en-US" dirty="0" smtClean="0"/>
              <a:t> </a:t>
            </a:r>
            <a:r>
              <a:rPr lang="en-US" dirty="0" err="1" smtClean="0"/>
              <a:t>přirozeného</a:t>
            </a:r>
            <a:r>
              <a:rPr lang="en-US" dirty="0" smtClean="0"/>
              <a:t> </a:t>
            </a:r>
            <a:r>
              <a:rPr lang="en-US" dirty="0" err="1" smtClean="0"/>
              <a:t>jazyka</a:t>
            </a:r>
            <a:r>
              <a:rPr lang="en-US" dirty="0" smtClean="0"/>
              <a:t> a </a:t>
            </a:r>
            <a:r>
              <a:rPr lang="en-US" dirty="0" err="1" smtClean="0"/>
              <a:t>speciálních</a:t>
            </a:r>
            <a:r>
              <a:rPr lang="en-US" dirty="0" smtClean="0"/>
              <a:t> </a:t>
            </a:r>
            <a:r>
              <a:rPr lang="en-US" dirty="0" err="1" smtClean="0"/>
              <a:t>umělých</a:t>
            </a:r>
            <a:r>
              <a:rPr lang="en-US" dirty="0" smtClean="0"/>
              <a:t> </a:t>
            </a:r>
            <a:r>
              <a:rPr lang="en-US" dirty="0" err="1" smtClean="0"/>
              <a:t>jazyků</a:t>
            </a:r>
            <a:r>
              <a:rPr lang="en-US" dirty="0" smtClean="0"/>
              <a:t> s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terminologií</a:t>
            </a:r>
            <a:r>
              <a:rPr lang="en-US" dirty="0" smtClean="0"/>
              <a:t>.</a:t>
            </a:r>
            <a:endParaRPr lang="cs-CZ" dirty="0" smtClean="0"/>
          </a:p>
          <a:p>
            <a:pPr marL="177800" indent="-17780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DEFINICE - jedna ze základních konceptuálních metod, jimiž určujeme, stanovujeme, objasňujeme význam výrazů.</a:t>
            </a:r>
          </a:p>
          <a:p>
            <a:pPr marL="177800" indent="-177800">
              <a:buFontTx/>
              <a:buChar char="-"/>
            </a:pPr>
            <a:endParaRPr lang="cs-CZ" sz="1050" dirty="0" smtClean="0"/>
          </a:p>
          <a:p>
            <a:r>
              <a:rPr lang="en-US" dirty="0" err="1" smtClean="0"/>
              <a:t>Umožňuje</a:t>
            </a:r>
            <a:r>
              <a:rPr lang="en-US" dirty="0" smtClean="0"/>
              <a:t> </a:t>
            </a:r>
            <a:r>
              <a:rPr lang="cs-CZ" dirty="0" smtClean="0"/>
              <a:t> hovořit</a:t>
            </a:r>
            <a:r>
              <a:rPr lang="en-US" dirty="0" smtClean="0"/>
              <a:t> o </a:t>
            </a:r>
            <a:r>
              <a:rPr lang="en-US" dirty="0" err="1" smtClean="0"/>
              <a:t>předmětné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zkoumání</a:t>
            </a:r>
            <a:r>
              <a:rPr lang="en-US" dirty="0" smtClean="0"/>
              <a:t>, </a:t>
            </a:r>
            <a:r>
              <a:rPr lang="en-US" dirty="0" err="1" smtClean="0"/>
              <a:t>čím</a:t>
            </a:r>
            <a:r>
              <a:rPr lang="en-US" dirty="0" smtClean="0"/>
              <a:t> </a:t>
            </a:r>
            <a:r>
              <a:rPr lang="en-US" dirty="0" err="1" smtClean="0"/>
              <a:t>přesněji</a:t>
            </a:r>
            <a:r>
              <a:rPr lang="en-US" dirty="0" smtClean="0"/>
              <a:t> </a:t>
            </a:r>
            <a:r>
              <a:rPr lang="en-US" dirty="0" err="1" smtClean="0"/>
              <a:t>výrazy</a:t>
            </a:r>
            <a:r>
              <a:rPr lang="en-US" dirty="0" smtClean="0"/>
              <a:t> </a:t>
            </a:r>
            <a:r>
              <a:rPr lang="en-US" dirty="0" err="1" smtClean="0"/>
              <a:t>používáme</a:t>
            </a:r>
            <a:r>
              <a:rPr lang="en-US" dirty="0" smtClean="0"/>
              <a:t>,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exaktněj</a:t>
            </a:r>
            <a:r>
              <a:rPr lang="cs-CZ" dirty="0" err="1" smtClean="0"/>
              <a:t>ší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můžeme</a:t>
            </a:r>
            <a:r>
              <a:rPr lang="en-US" dirty="0" smtClean="0"/>
              <a:t> </a:t>
            </a:r>
            <a:r>
              <a:rPr lang="en-US" dirty="0" err="1" smtClean="0"/>
              <a:t>získat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cs-CZ" dirty="0" smtClean="0"/>
              <a:t>D. </a:t>
            </a:r>
            <a:r>
              <a:rPr lang="en-US" dirty="0" smtClean="0"/>
              <a:t>SYSTÉM ZNALOSTÍ</a:t>
            </a:r>
            <a:r>
              <a:rPr lang="cs-CZ" dirty="0" smtClean="0"/>
              <a:t> - SYSTEMATIZACE</a:t>
            </a:r>
            <a:endParaRPr lang="en-US" dirty="0" smtClean="0"/>
          </a:p>
          <a:p>
            <a:r>
              <a:rPr lang="en-US" dirty="0" err="1" smtClean="0"/>
              <a:t>Vědou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</a:t>
            </a:r>
            <a:r>
              <a:rPr lang="en-US" dirty="0" err="1" smtClean="0"/>
              <a:t>souhrn</a:t>
            </a:r>
            <a:r>
              <a:rPr lang="en-US" dirty="0" smtClean="0"/>
              <a:t> </a:t>
            </a:r>
            <a:r>
              <a:rPr lang="en-US" dirty="0" err="1" smtClean="0"/>
              <a:t>odůvodněných</a:t>
            </a:r>
            <a:r>
              <a:rPr lang="en-US" dirty="0" smtClean="0"/>
              <a:t> </a:t>
            </a:r>
            <a:r>
              <a:rPr lang="en-US" dirty="0" err="1" smtClean="0"/>
              <a:t>poznatků</a:t>
            </a:r>
            <a:r>
              <a:rPr lang="en-US" dirty="0" smtClean="0"/>
              <a:t>, ale i </a:t>
            </a:r>
            <a:r>
              <a:rPr lang="en-US" dirty="0" err="1" smtClean="0"/>
              <a:t>uspořádaný</a:t>
            </a:r>
            <a:r>
              <a:rPr lang="en-US" dirty="0" smtClean="0"/>
              <a:t> </a:t>
            </a:r>
            <a:r>
              <a:rPr lang="en-US" dirty="0" err="1" smtClean="0"/>
              <a:t>organizovaný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poznatky</a:t>
            </a:r>
            <a:r>
              <a:rPr lang="en-US" dirty="0" smtClean="0"/>
              <a:t> </a:t>
            </a:r>
            <a:r>
              <a:rPr lang="cs-CZ" dirty="0" smtClean="0"/>
              <a:t> zařazuje </a:t>
            </a:r>
            <a:r>
              <a:rPr lang="en-US" dirty="0" smtClean="0"/>
              <a:t>do </a:t>
            </a:r>
            <a:r>
              <a:rPr lang="en-US" dirty="0" err="1" smtClean="0"/>
              <a:t>charakteristické</a:t>
            </a:r>
            <a:r>
              <a:rPr lang="en-US" dirty="0" smtClean="0"/>
              <a:t> </a:t>
            </a:r>
            <a:r>
              <a:rPr lang="cs-CZ" dirty="0" err="1" smtClean="0"/>
              <a:t>souvvztažné</a:t>
            </a:r>
            <a:r>
              <a:rPr lang="cs-CZ" dirty="0" smtClean="0"/>
              <a:t> </a:t>
            </a:r>
            <a:r>
              <a:rPr lang="en-US" dirty="0" err="1" smtClean="0"/>
              <a:t>struktury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cs-CZ" dirty="0" smtClean="0"/>
              <a:t>E. </a:t>
            </a:r>
            <a:r>
              <a:rPr lang="en-US" dirty="0" smtClean="0"/>
              <a:t>CÍL VĚDY</a:t>
            </a:r>
          </a:p>
          <a:p>
            <a:r>
              <a:rPr lang="en-US" dirty="0" err="1" smtClean="0"/>
              <a:t>Spočívá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formulování</a:t>
            </a:r>
            <a:r>
              <a:rPr lang="en-US" dirty="0" smtClean="0"/>
              <a:t> </a:t>
            </a:r>
            <a:r>
              <a:rPr lang="en-US" dirty="0" err="1" smtClean="0"/>
              <a:t>hypotéz</a:t>
            </a:r>
            <a:r>
              <a:rPr lang="en-US" dirty="0" smtClean="0"/>
              <a:t>, </a:t>
            </a:r>
            <a:r>
              <a:rPr lang="en-US" dirty="0" err="1" smtClean="0"/>
              <a:t>vědeckých</a:t>
            </a:r>
            <a:r>
              <a:rPr lang="en-US" dirty="0" smtClean="0"/>
              <a:t> </a:t>
            </a:r>
            <a:r>
              <a:rPr lang="en-US" dirty="0" err="1" smtClean="0"/>
              <a:t>zákonů</a:t>
            </a:r>
            <a:r>
              <a:rPr lang="en-US" dirty="0" smtClean="0"/>
              <a:t>, </a:t>
            </a:r>
            <a:r>
              <a:rPr lang="en-US" dirty="0" err="1" smtClean="0"/>
              <a:t>teorií</a:t>
            </a:r>
            <a:r>
              <a:rPr lang="en-US" dirty="0" smtClean="0"/>
              <a:t>, </a:t>
            </a:r>
            <a:r>
              <a:rPr lang="en-US" dirty="0" err="1" smtClean="0"/>
              <a:t>kt</a:t>
            </a:r>
            <a:r>
              <a:rPr lang="cs-CZ" dirty="0" smtClean="0"/>
              <a:t>e</a:t>
            </a:r>
            <a:r>
              <a:rPr lang="en-US" dirty="0" err="1" smtClean="0"/>
              <a:t>ré</a:t>
            </a:r>
            <a:r>
              <a:rPr lang="en-US" dirty="0" smtClean="0"/>
              <a:t> </a:t>
            </a:r>
            <a:r>
              <a:rPr lang="en-US" dirty="0" err="1" smtClean="0"/>
              <a:t>umožňují</a:t>
            </a:r>
            <a:r>
              <a:rPr lang="en-US" dirty="0" smtClean="0"/>
              <a:t> </a:t>
            </a:r>
            <a:r>
              <a:rPr lang="en-US" dirty="0" err="1" smtClean="0"/>
              <a:t>vysvětlit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věcí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světě</a:t>
            </a:r>
            <a:r>
              <a:rPr lang="en-US" dirty="0" smtClean="0"/>
              <a:t>, resp. </a:t>
            </a:r>
            <a:r>
              <a:rPr lang="en-US" dirty="0" err="1" smtClean="0"/>
              <a:t>předvídat</a:t>
            </a:r>
            <a:r>
              <a:rPr lang="en-US" dirty="0" smtClean="0"/>
              <a:t>, </a:t>
            </a:r>
            <a:r>
              <a:rPr lang="en-US" dirty="0" err="1" smtClean="0"/>
              <a:t>jaký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věcí</a:t>
            </a:r>
            <a:r>
              <a:rPr lang="en-US" dirty="0" smtClean="0"/>
              <a:t> </a:t>
            </a:r>
            <a:r>
              <a:rPr lang="en-US" dirty="0" err="1" smtClean="0"/>
              <a:t>nastane</a:t>
            </a:r>
            <a:r>
              <a:rPr lang="en-US" dirty="0" smtClean="0"/>
              <a:t> v </a:t>
            </a:r>
            <a:r>
              <a:rPr lang="en-US" dirty="0" err="1" smtClean="0"/>
              <a:t>budoucnosti</a:t>
            </a:r>
            <a:r>
              <a:rPr lang="en-US" dirty="0" smtClean="0"/>
              <a:t>, p</a:t>
            </a:r>
            <a:r>
              <a:rPr lang="cs-CZ" dirty="0" smtClean="0"/>
              <a:t>říp.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daný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věcí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změnit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FILOZOFIE VĚDY</a:t>
            </a:r>
          </a:p>
          <a:p>
            <a:r>
              <a:rPr lang="en-US" dirty="0" err="1" smtClean="0"/>
              <a:t>Zkoumá</a:t>
            </a:r>
            <a:r>
              <a:rPr lang="en-US" dirty="0" smtClean="0"/>
              <a:t> </a:t>
            </a:r>
            <a:r>
              <a:rPr lang="en-US" dirty="0" err="1" smtClean="0"/>
              <a:t>jednotlivé</a:t>
            </a:r>
            <a:r>
              <a:rPr lang="en-US" dirty="0" smtClean="0"/>
              <a:t> </a:t>
            </a:r>
            <a:r>
              <a:rPr lang="en-US" dirty="0" err="1" smtClean="0"/>
              <a:t>logické</a:t>
            </a:r>
            <a:r>
              <a:rPr lang="en-US" dirty="0" smtClean="0"/>
              <a:t>, </a:t>
            </a:r>
            <a:r>
              <a:rPr lang="en-US" dirty="0" err="1" smtClean="0"/>
              <a:t>epistemické</a:t>
            </a:r>
            <a:r>
              <a:rPr lang="cs-CZ" dirty="0" smtClean="0"/>
              <a:t>  </a:t>
            </a:r>
            <a:r>
              <a:rPr lang="en-US" dirty="0" smtClean="0"/>
              <a:t>a </a:t>
            </a:r>
            <a:r>
              <a:rPr lang="en-US" dirty="0" err="1" smtClean="0"/>
              <a:t>etické</a:t>
            </a:r>
            <a:r>
              <a:rPr lang="en-US" dirty="0" smtClean="0"/>
              <a:t> </a:t>
            </a:r>
            <a:r>
              <a:rPr lang="en-US" dirty="0" err="1" smtClean="0"/>
              <a:t>předpoklady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Vědecký</a:t>
            </a:r>
            <a:r>
              <a:rPr lang="en-US" dirty="0" smtClean="0"/>
              <a:t> </a:t>
            </a:r>
            <a:r>
              <a:rPr lang="en-US" dirty="0" err="1" smtClean="0"/>
              <a:t>výzkum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err="1" smtClean="0"/>
              <a:t>Aplikace</a:t>
            </a:r>
            <a:r>
              <a:rPr lang="en-US" sz="2600" dirty="0" smtClean="0"/>
              <a:t> </a:t>
            </a:r>
            <a:r>
              <a:rPr lang="en-US" sz="2600" dirty="0" err="1" smtClean="0"/>
              <a:t>vědeckých</a:t>
            </a:r>
            <a:r>
              <a:rPr lang="en-US" sz="2600" dirty="0" smtClean="0"/>
              <a:t> </a:t>
            </a:r>
            <a:r>
              <a:rPr lang="en-US" sz="2600" dirty="0" err="1" smtClean="0"/>
              <a:t>metod</a:t>
            </a:r>
            <a:r>
              <a:rPr lang="en-US" sz="2600" dirty="0" smtClean="0"/>
              <a:t> </a:t>
            </a:r>
            <a:r>
              <a:rPr lang="en-US" sz="2600" dirty="0" err="1" smtClean="0"/>
              <a:t>řešení</a:t>
            </a:r>
            <a:r>
              <a:rPr lang="en-US" sz="2600" dirty="0" smtClean="0"/>
              <a:t> </a:t>
            </a:r>
            <a:r>
              <a:rPr lang="en-US" sz="2600" dirty="0" err="1" smtClean="0"/>
              <a:t>určitého</a:t>
            </a:r>
            <a:r>
              <a:rPr lang="en-US" sz="2600" dirty="0" smtClean="0"/>
              <a:t> </a:t>
            </a:r>
            <a:r>
              <a:rPr lang="en-US" sz="2600" dirty="0" err="1" smtClean="0"/>
              <a:t>vědeckého</a:t>
            </a:r>
            <a:r>
              <a:rPr lang="en-US" sz="2600" dirty="0" smtClean="0"/>
              <a:t> </a:t>
            </a:r>
            <a:r>
              <a:rPr lang="en-US" sz="2600" dirty="0" err="1" smtClean="0"/>
              <a:t>problému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Fáze</a:t>
            </a:r>
            <a:r>
              <a:rPr lang="en-US" dirty="0" smtClean="0"/>
              <a:t> (</a:t>
            </a:r>
            <a:r>
              <a:rPr lang="en-US" dirty="0" err="1" smtClean="0"/>
              <a:t>empirického</a:t>
            </a:r>
            <a:r>
              <a:rPr lang="en-US" dirty="0" smtClean="0"/>
              <a:t>) </a:t>
            </a:r>
            <a:r>
              <a:rPr lang="en-US" dirty="0" err="1" smtClean="0"/>
              <a:t>vědeckého</a:t>
            </a:r>
            <a:r>
              <a:rPr lang="en-US" dirty="0" smtClean="0"/>
              <a:t> </a:t>
            </a:r>
            <a:r>
              <a:rPr lang="en-US" dirty="0" err="1" smtClean="0"/>
              <a:t>zkoumání</a:t>
            </a:r>
            <a:r>
              <a:rPr lang="en-US" dirty="0" smtClean="0"/>
              <a:t>:</a:t>
            </a:r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Formulace</a:t>
            </a:r>
            <a:r>
              <a:rPr lang="en-US" dirty="0" smtClean="0"/>
              <a:t> </a:t>
            </a:r>
            <a:r>
              <a:rPr lang="en-US" dirty="0" err="1" smtClean="0"/>
              <a:t>problému</a:t>
            </a:r>
            <a:r>
              <a:rPr lang="cs-CZ" dirty="0" smtClean="0"/>
              <a:t>, vědecká otázka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Návrh</a:t>
            </a:r>
            <a:r>
              <a:rPr lang="en-US" dirty="0" smtClean="0"/>
              <a:t> </a:t>
            </a:r>
            <a:r>
              <a:rPr lang="en-US" dirty="0" err="1" smtClean="0"/>
              <a:t>hypotézy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možného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Odvození</a:t>
            </a:r>
            <a:r>
              <a:rPr lang="en-US" dirty="0" smtClean="0"/>
              <a:t> </a:t>
            </a:r>
            <a:r>
              <a:rPr lang="en-US" dirty="0" err="1" smtClean="0"/>
              <a:t>testovatelných</a:t>
            </a:r>
            <a:r>
              <a:rPr lang="en-US" dirty="0" smtClean="0"/>
              <a:t> </a:t>
            </a:r>
            <a:r>
              <a:rPr lang="en-US" dirty="0" err="1" smtClean="0"/>
              <a:t>důsledků</a:t>
            </a:r>
            <a:r>
              <a:rPr lang="en-US" dirty="0" smtClean="0"/>
              <a:t> z </a:t>
            </a:r>
            <a:r>
              <a:rPr lang="en-US" dirty="0" err="1" smtClean="0"/>
              <a:t>hypotézy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Návrh</a:t>
            </a:r>
            <a:r>
              <a:rPr lang="en-US" dirty="0" smtClean="0"/>
              <a:t> </a:t>
            </a:r>
            <a:r>
              <a:rPr lang="en-US" dirty="0" err="1" smtClean="0"/>
              <a:t>testovacích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Testování</a:t>
            </a:r>
            <a:r>
              <a:rPr lang="en-US" dirty="0" smtClean="0"/>
              <a:t> </a:t>
            </a:r>
            <a:r>
              <a:rPr lang="en-US" dirty="0" err="1" smtClean="0"/>
              <a:t>hypotézy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Zhodnocení</a:t>
            </a:r>
            <a:r>
              <a:rPr lang="en-US" dirty="0" smtClean="0"/>
              <a:t> </a:t>
            </a:r>
            <a:r>
              <a:rPr lang="en-US" dirty="0" err="1" smtClean="0"/>
              <a:t>výsledků</a:t>
            </a:r>
            <a:r>
              <a:rPr lang="en-US" dirty="0" smtClean="0"/>
              <a:t> </a:t>
            </a:r>
            <a:r>
              <a:rPr lang="en-US" dirty="0" err="1" smtClean="0"/>
              <a:t>testování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6843713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9C4839"/>
                </a:solidFill>
              </a:rPr>
              <a:t>Věda a ....</a:t>
            </a:r>
            <a:endParaRPr lang="fr-CA" altLang="cs-CZ" sz="3600" b="1" smtClean="0">
              <a:solidFill>
                <a:srgbClr val="9C4839"/>
              </a:solidFill>
            </a:endParaRPr>
          </a:p>
        </p:txBody>
      </p:sp>
      <p:sp>
        <p:nvSpPr>
          <p:cNvPr id="38915" name="Zástupný symbol pro číslo snímku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740650" y="6381750"/>
            <a:ext cx="1196975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fld id="{61D38A9A-38C3-44C4-BC30-3F2ABDEE2301}" type="slidenum">
              <a:rPr lang="fr-CA" altLang="cs-CZ" sz="1200">
                <a:solidFill>
                  <a:srgbClr val="898989"/>
                </a:solidFill>
              </a:rPr>
              <a:pPr/>
              <a:t>25</a:t>
            </a:fld>
            <a:endParaRPr lang="fr-CA" altLang="cs-CZ" sz="1200">
              <a:solidFill>
                <a:srgbClr val="898989"/>
              </a:solidFill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276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-6350"/>
            <a:ext cx="2420938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re 1"/>
          <p:cNvSpPr>
            <a:spLocks noGrp="1"/>
          </p:cNvSpPr>
          <p:nvPr>
            <p:ph type="title"/>
          </p:nvPr>
        </p:nvSpPr>
        <p:spPr>
          <a:xfrm>
            <a:off x="684213" y="388938"/>
            <a:ext cx="4748212" cy="792162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9C4839"/>
                </a:solidFill>
              </a:rPr>
              <a:t>Věda a matematika</a:t>
            </a:r>
            <a:endParaRPr lang="fr-CA" altLang="cs-CZ" sz="3600" b="1" smtClean="0">
              <a:solidFill>
                <a:srgbClr val="9C4839"/>
              </a:solidFill>
            </a:endParaRPr>
          </a:p>
        </p:txBody>
      </p:sp>
      <p:sp>
        <p:nvSpPr>
          <p:cNvPr id="34820" name="Espace réservé du contenu 2"/>
          <p:cNvSpPr>
            <a:spLocks noGrp="1"/>
          </p:cNvSpPr>
          <p:nvPr>
            <p:ph idx="1"/>
          </p:nvPr>
        </p:nvSpPr>
        <p:spPr>
          <a:xfrm>
            <a:off x="255587" y="2060575"/>
            <a:ext cx="8404225" cy="13684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2400" b="1" dirty="0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V čem je matematika ve srovnání s </a:t>
            </a:r>
            <a:r>
              <a:rPr lang="cs-CZ" altLang="cs-CZ" sz="2400" b="1" dirty="0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vědou </a:t>
            </a:r>
            <a:r>
              <a:rPr lang="cs-CZ" altLang="cs-CZ" sz="2400" b="1" dirty="0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zvláštní?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z="1200" b="1" dirty="0" smtClean="0">
              <a:solidFill>
                <a:srgbClr val="9C4839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altLang="cs-CZ" sz="2000" dirty="0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Lze na matematické výroky a teorie aplikovat </a:t>
            </a:r>
            <a:r>
              <a:rPr lang="cs-CZ" altLang="cs-CZ" sz="2000" dirty="0" err="1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Popperovo</a:t>
            </a:r>
            <a:r>
              <a:rPr lang="cs-CZ" altLang="cs-CZ" sz="2000" dirty="0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 kritérium vědeckosti</a:t>
            </a:r>
            <a:r>
              <a:rPr lang="cs-CZ" altLang="cs-CZ" sz="2000" b="1" dirty="0" smtClean="0">
                <a:solidFill>
                  <a:srgbClr val="9C4839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 eaLnBrk="1" hangingPunct="1"/>
            <a:endParaRPr lang="cs-CZ" altLang="cs-CZ" sz="2400" dirty="0" smtClean="0">
              <a:solidFill>
                <a:srgbClr val="9C4839"/>
              </a:solidFill>
            </a:endParaRPr>
          </a:p>
        </p:txBody>
      </p:sp>
      <p:sp>
        <p:nvSpPr>
          <p:cNvPr id="34821" name="Zástupný symbol pro číslo snímku 1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fld id="{10AFDE68-831E-4465-9731-1162A834E0F8}" type="slidenum">
              <a:rPr lang="fr-CA" altLang="cs-CZ" sz="1200">
                <a:solidFill>
                  <a:srgbClr val="898989"/>
                </a:solidFill>
              </a:rPr>
              <a:pPr/>
              <a:t>26</a:t>
            </a:fld>
            <a:endParaRPr lang="fr-CA" altLang="cs-CZ" sz="1200">
              <a:solidFill>
                <a:srgbClr val="898989"/>
              </a:solidFill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323528" y="3934606"/>
            <a:ext cx="78152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b="1" i="1" dirty="0">
                <a:solidFill>
                  <a:srgbClr val="4A452A"/>
                </a:solidFill>
                <a:latin typeface="Calibri" pitchFamily="34" charset="0"/>
              </a:rPr>
              <a:t>Russell: </a:t>
            </a:r>
          </a:p>
          <a:p>
            <a:pPr eaLnBrk="1" hangingPunct="1"/>
            <a:r>
              <a:rPr lang="cs-CZ" altLang="cs-CZ" sz="1800" b="1" dirty="0">
                <a:solidFill>
                  <a:srgbClr val="4A452A"/>
                </a:solidFill>
                <a:latin typeface="Calibri" pitchFamily="34" charset="0"/>
              </a:rPr>
              <a:t>V matematice nikdy nevíme, o čem mluvíme, ani zda to, co říkáme je pravda.</a:t>
            </a:r>
          </a:p>
          <a:p>
            <a:pPr eaLnBrk="1" hangingPunct="1"/>
            <a:r>
              <a:rPr lang="cs-CZ" altLang="cs-CZ" sz="1800" b="1" dirty="0">
                <a:solidFill>
                  <a:srgbClr val="4A452A"/>
                </a:solidFill>
                <a:latin typeface="Calibri" pitchFamily="34" charset="0"/>
              </a:rPr>
              <a:t>Správně prováděná matematika poskytuje nejen pravdu, ale i nejvyšší krásu.</a:t>
            </a:r>
          </a:p>
          <a:p>
            <a:pPr eaLnBrk="1" hangingPunct="1"/>
            <a:endParaRPr lang="cs-CZ" altLang="cs-CZ" sz="1800" b="1" dirty="0">
              <a:solidFill>
                <a:srgbClr val="4A452A"/>
              </a:solidFill>
              <a:latin typeface="Calibri" pitchFamily="34" charset="0"/>
            </a:endParaRPr>
          </a:p>
          <a:p>
            <a:pPr eaLnBrk="1" hangingPunct="1"/>
            <a:endParaRPr lang="cs-CZ" altLang="cs-CZ" sz="1800" dirty="0">
              <a:solidFill>
                <a:srgbClr val="4A452A"/>
              </a:solidFill>
              <a:latin typeface="Arial" charset="0"/>
            </a:endParaRPr>
          </a:p>
          <a:p>
            <a:pPr eaLnBrk="1" hangingPunct="1"/>
            <a:endParaRPr lang="fr-CA" altLang="cs-CZ" sz="1800" dirty="0">
              <a:solidFill>
                <a:srgbClr val="4A452A"/>
              </a:solidFill>
              <a:latin typeface="Arial" charset="0"/>
            </a:endParaRPr>
          </a:p>
          <a:p>
            <a:pPr eaLnBrk="1" hangingPunct="1"/>
            <a:endParaRPr lang="cs-CZ" altLang="cs-CZ" sz="1800" dirty="0">
              <a:solidFill>
                <a:srgbClr val="4A452A"/>
              </a:solidFill>
              <a:latin typeface="Arial" charset="0"/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10450" y="5087131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b="1" i="1" dirty="0">
                <a:solidFill>
                  <a:schemeClr val="tx2"/>
                </a:solidFill>
                <a:latin typeface="Calibri" pitchFamily="34" charset="0"/>
              </a:rPr>
              <a:t>Einstein: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  <a:latin typeface="Calibri" pitchFamily="34" charset="0"/>
              </a:rPr>
              <a:t>Pokud se matematické věty vztahují na skutečnost nejsou jisté a pokud jsou jisté nevztahují se na skutečnost. </a:t>
            </a:r>
          </a:p>
          <a:p>
            <a:pPr eaLnBrk="1" hangingPunct="1"/>
            <a:endParaRPr lang="cs-CZ" altLang="cs-CZ" sz="1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12239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" presetID="2" presetClass="entr" presetSubtype="2" accel="12000" decel="9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0"/>
            <a:ext cx="2941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re 1"/>
          <p:cNvSpPr>
            <a:spLocks noGrp="1"/>
          </p:cNvSpPr>
          <p:nvPr>
            <p:ph type="title"/>
          </p:nvPr>
        </p:nvSpPr>
        <p:spPr>
          <a:xfrm>
            <a:off x="900113" y="373063"/>
            <a:ext cx="4608512" cy="909637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9C4839"/>
                </a:solidFill>
              </a:rPr>
              <a:t>Věda a matematika</a:t>
            </a:r>
            <a:endParaRPr lang="fr-CA" altLang="cs-CZ" sz="3600" b="1" smtClean="0">
              <a:solidFill>
                <a:srgbClr val="9C4839"/>
              </a:solidFill>
            </a:endParaRPr>
          </a:p>
        </p:txBody>
      </p:sp>
      <p:sp>
        <p:nvSpPr>
          <p:cNvPr id="36868" name="Zástupný symbol pro číslo snímku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740650" y="6381750"/>
            <a:ext cx="1196975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fld id="{96CFC68D-4DF7-41C8-9491-12949D1DF037}" type="slidenum">
              <a:rPr lang="fr-CA" altLang="cs-CZ" sz="1200">
                <a:solidFill>
                  <a:srgbClr val="898989"/>
                </a:solidFill>
              </a:rPr>
              <a:pPr/>
              <a:t>27</a:t>
            </a:fld>
            <a:endParaRPr lang="fr-CA" altLang="cs-CZ" sz="1200">
              <a:solidFill>
                <a:srgbClr val="898989"/>
              </a:solidFill>
            </a:endParaRP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20675" y="1989138"/>
            <a:ext cx="7639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9C4839"/>
                </a:solidFill>
                <a:latin typeface="Calibri" pitchFamily="34" charset="0"/>
              </a:rPr>
              <a:t> Co je předmětem matematiky?</a:t>
            </a:r>
          </a:p>
          <a:p>
            <a:pPr eaLnBrk="1" hangingPunct="1"/>
            <a:endParaRPr lang="cs-CZ" altLang="cs-CZ" sz="24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>
              <a:buSzPct val="151000"/>
              <a:buFontTx/>
              <a:buBlip>
                <a:blip r:embed="rId4"/>
              </a:buBlip>
            </a:pPr>
            <a:r>
              <a:rPr lang="cs-CZ" altLang="cs-CZ" sz="2400" b="1">
                <a:solidFill>
                  <a:srgbClr val="9C4839"/>
                </a:solidFill>
                <a:latin typeface="Calibri" pitchFamily="34" charset="0"/>
              </a:rPr>
              <a:t> Nejobecnější poznatky o větě vyvozené dalekosáhlou abstrakcí</a:t>
            </a:r>
          </a:p>
          <a:p>
            <a:pPr eaLnBrk="1" hangingPunct="1">
              <a:buSzPct val="151000"/>
              <a:buFontTx/>
              <a:buBlip>
                <a:blip r:embed="rId4"/>
              </a:buBlip>
            </a:pPr>
            <a:endParaRPr lang="cs-CZ" altLang="cs-CZ" sz="24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>
              <a:buSzPct val="151000"/>
              <a:buFontTx/>
              <a:buBlip>
                <a:blip r:embed="rId4"/>
              </a:buBlip>
            </a:pPr>
            <a:r>
              <a:rPr lang="cs-CZ" altLang="cs-CZ" sz="2400" b="1">
                <a:solidFill>
                  <a:srgbClr val="9C4839"/>
                </a:solidFill>
                <a:latin typeface="Calibri" pitchFamily="34" charset="0"/>
              </a:rPr>
              <a:t> Formální systémy, které jsou spíše vynálezem než objevem</a:t>
            </a:r>
          </a:p>
          <a:p>
            <a:pPr eaLnBrk="1" hangingPunct="1">
              <a:buSzPct val="151000"/>
              <a:buFontTx/>
              <a:buBlip>
                <a:blip r:embed="rId4"/>
              </a:buBlip>
            </a:pPr>
            <a:endParaRPr lang="cs-CZ" altLang="cs-CZ" sz="24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>
              <a:buSzPct val="151000"/>
              <a:buFontTx/>
              <a:buBlip>
                <a:blip r:embed="rId4"/>
              </a:buBlip>
            </a:pPr>
            <a:r>
              <a:rPr lang="cs-CZ" altLang="cs-CZ" sz="2400" b="1">
                <a:solidFill>
                  <a:srgbClr val="9C4839"/>
                </a:solidFill>
                <a:latin typeface="Calibri" pitchFamily="34" charset="0"/>
              </a:rPr>
              <a:t> Ideální svět, do něhož naše myšlení dokáže vstoupit</a:t>
            </a:r>
          </a:p>
          <a:p>
            <a:pPr eaLnBrk="1" hangingPunct="1"/>
            <a:endParaRPr lang="cs-CZ" altLang="cs-CZ" sz="24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/>
            <a:endParaRPr lang="fr-CA" altLang="cs-CZ" sz="24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/>
            <a:endParaRPr lang="cs-CZ" altLang="cs-CZ" sz="2400" b="1">
              <a:latin typeface="Calibri" pitchFamily="34" charset="0"/>
            </a:endParaRPr>
          </a:p>
        </p:txBody>
      </p:sp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611188" y="5732463"/>
            <a:ext cx="63500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9C4839"/>
                </a:solidFill>
                <a:latin typeface="Calibri" pitchFamily="34" charset="0"/>
              </a:rPr>
              <a:t>Matematika a empirické vědy – Wigner, Godel</a:t>
            </a:r>
          </a:p>
          <a:p>
            <a:pPr eaLnBrk="1" hangingPunct="1"/>
            <a:endParaRPr lang="cs-CZ" altLang="cs-CZ" sz="18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/>
            <a:endParaRPr lang="fr-CA" altLang="cs-CZ" sz="1800" b="1">
              <a:solidFill>
                <a:srgbClr val="9C4839"/>
              </a:solidFill>
              <a:latin typeface="Calibri" pitchFamily="34" charset="0"/>
            </a:endParaRPr>
          </a:p>
          <a:p>
            <a:pPr eaLnBrk="1" hangingPunct="1"/>
            <a:endParaRPr lang="cs-CZ" altLang="cs-CZ" sz="18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610" y="49212"/>
            <a:ext cx="8980886" cy="675957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73100"/>
            <a:ext cx="311785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74536" y="167204"/>
            <a:ext cx="3268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Jazyk vědy – matematika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80306" y="2200176"/>
            <a:ext cx="5818187" cy="19389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1.revoluce - zavedení iracionálních čísel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2.revoluce - vznik matematické analýzy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3.revoluce - vznik teorie </a:t>
            </a:r>
            <a:r>
              <a:rPr lang="cs-CZ" sz="2000" dirty="0" smtClean="0"/>
              <a:t>množin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4. revoluce - logické základy matematiky</a:t>
            </a:r>
            <a:endParaRPr lang="cs-CZ" sz="2000" dirty="0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380306" y="1667581"/>
            <a:ext cx="378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Revoluce v matematice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4" y="784225"/>
            <a:ext cx="2988642" cy="77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4" y="4479375"/>
            <a:ext cx="3675261" cy="202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17" y="4581128"/>
            <a:ext cx="3158158" cy="177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274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xmlns="" id="{E6FD5382-7D42-46E8-9816-7059EFFB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42" y="901702"/>
            <a:ext cx="73129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1: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zjišťuje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pravdu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o světě.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E5D811A7-9F3D-4D68-8631-F0AD0C54B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991" y="2898775"/>
            <a:ext cx="67463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Vědci zkoumají svět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a vymýšlejí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teorie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, jak svět funguje.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8F9073E8-1479-4C01-A6DD-D567992A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232" y="620715"/>
            <a:ext cx="5381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dobrá vědecká teorie musí: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xmlns="" id="{E88BA282-5F9A-45B5-A9F6-3DCCF97C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77" y="1773240"/>
            <a:ext cx="754322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- být </a:t>
            </a:r>
            <a:r>
              <a:rPr lang="cs-CZ" altLang="cs-CZ" sz="3600" b="1" dirty="0">
                <a:solidFill>
                  <a:srgbClr val="C42500"/>
                </a:solidFill>
                <a:latin typeface="Calibri" panose="020F0502020204030204" pitchFamily="34" charset="0"/>
              </a:rPr>
              <a:t>vyvratitelná</a:t>
            </a:r>
          </a:p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- být v souladu se všemi </a:t>
            </a:r>
            <a:r>
              <a:rPr lang="cs-CZ" altLang="cs-CZ" sz="3600" b="1" dirty="0">
                <a:solidFill>
                  <a:srgbClr val="C42500"/>
                </a:solidFill>
                <a:latin typeface="Calibri" panose="020F0502020204030204" pitchFamily="34" charset="0"/>
              </a:rPr>
              <a:t>známými fakty</a:t>
            </a:r>
          </a:p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- vysvětlovat pozorování co možná</a:t>
            </a:r>
            <a:b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 b="1" dirty="0">
                <a:solidFill>
                  <a:srgbClr val="C42500"/>
                </a:solidFill>
                <a:latin typeface="Calibri" panose="020F0502020204030204" pitchFamily="34" charset="0"/>
              </a:rPr>
              <a:t>nejjednodušším</a:t>
            </a: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 způsobem</a:t>
            </a:r>
          </a:p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- být </a:t>
            </a:r>
            <a:r>
              <a:rPr lang="cs-CZ" altLang="cs-CZ" sz="3600" dirty="0" smtClean="0">
                <a:solidFill>
                  <a:srgbClr val="C42500"/>
                </a:solidFill>
                <a:latin typeface="Calibri" panose="020F0502020204030204" pitchFamily="34" charset="0"/>
              </a:rPr>
              <a:t>„</a:t>
            </a:r>
            <a:r>
              <a:rPr lang="cs-CZ" altLang="cs-CZ" sz="3600" b="1" dirty="0" smtClean="0">
                <a:solidFill>
                  <a:srgbClr val="C42500"/>
                </a:solidFill>
                <a:latin typeface="Calibri" panose="020F0502020204030204" pitchFamily="34" charset="0"/>
              </a:rPr>
              <a:t>lepší“</a:t>
            </a:r>
            <a:r>
              <a:rPr lang="cs-CZ" altLang="cs-CZ" sz="3600" dirty="0" smtClean="0">
                <a:solidFill>
                  <a:srgbClr val="C425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600" dirty="0">
                <a:solidFill>
                  <a:srgbClr val="C42500"/>
                </a:solidFill>
                <a:latin typeface="Calibri" panose="020F0502020204030204" pitchFamily="34" charset="0"/>
              </a:rPr>
              <a:t>než předchozí teorie</a:t>
            </a:r>
            <a:endParaRPr lang="cs-CZ" altLang="cs-CZ" sz="3600" b="1" dirty="0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40A6C363-FC7B-43DF-AADE-492C8E98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49" y="901700"/>
            <a:ext cx="754110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2: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Vědci jsou příliš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konzervativní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/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a neradi přijímají nové myšlenky.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54CFB11E-2827-4E3A-981E-4B4DAC21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15" y="2898775"/>
            <a:ext cx="822154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Vědci jsou velmi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kreativní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lidé,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ale nemohou měnit své teorie každý den.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F1D1D6FC-3548-4069-8C66-A2B0D63E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603" y="901700"/>
            <a:ext cx="58197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3: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Vědecký pokrok stojí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na geniálních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jednotlivcích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xmlns="" id="{9B628136-C84D-45B1-B9C9-B570F31C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39" y="2898777"/>
            <a:ext cx="745037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je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kolektivní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činnost.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FBABC101-106B-4FE5-859B-88BBA2DF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769" y="2009777"/>
            <a:ext cx="49852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  <a:t>Co pro nás</a:t>
            </a:r>
            <a:b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  <a:t>může věda udělat?</a:t>
            </a:r>
            <a:b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4800" b="1" dirty="0">
                <a:solidFill>
                  <a:srgbClr val="C42500"/>
                </a:solidFill>
                <a:latin typeface="Calibri" panose="020F0502020204030204" pitchFamily="34" charset="0"/>
              </a:rPr>
              <a:t>A co ne?</a:t>
            </a:r>
          </a:p>
        </p:txBody>
      </p:sp>
    </p:spTree>
    <p:extLst>
      <p:ext uri="{BB962C8B-B14F-4D97-AF65-F5344CB8AC3E}">
        <p14:creationId xmlns:p14="http://schemas.microsoft.com/office/powerpoint/2010/main" val="32051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DA804FD6-264F-4634-8DDF-DBD6EA02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527" y="620713"/>
            <a:ext cx="632147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4: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by měla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dávat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definitivní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odpovědi.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  <a:t>Když vědci něco objasní, mají být jejich vysvětlení</a:t>
            </a:r>
            <a:b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  <a:t>pravdivá bezezbytku a napořád.</a:t>
            </a:r>
            <a:endParaRPr lang="cs-CZ" altLang="cs-CZ" sz="24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4EC44CF5-2BA3-468E-90ED-8B404DE3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890" y="3716338"/>
            <a:ext cx="609679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Vědci se pravdě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spíš jen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přibližují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.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  <a:t>Budoucí objevy mohou přinést nové informace,</a:t>
            </a:r>
            <a:b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2400">
                <a:solidFill>
                  <a:srgbClr val="C42500"/>
                </a:solidFill>
                <a:latin typeface="Calibri" panose="020F0502020204030204" pitchFamily="34" charset="0"/>
              </a:rPr>
              <a:t>které vědce přimějí pozměnit názory.</a:t>
            </a:r>
            <a:endParaRPr lang="cs-CZ" altLang="cs-CZ" sz="24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xmlns="" id="{F2802968-FC5C-4452-8AC6-E822E3C4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292" y="842965"/>
            <a:ext cx="675332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Mýtus 5: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To, o čem dnes byla zatím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řeč, je šokující! Věda by přece měla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být neomylná – jinak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nemá smysl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xmlns="" id="{6A3B5D96-B3E7-46B4-B606-64AF24765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34" y="3644900"/>
            <a:ext cx="781579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50000"/>
              </a:spcAft>
            </a:pPr>
            <a:r>
              <a:rPr lang="cs-CZ" altLang="cs-CZ" sz="3600" b="1">
                <a:solidFill>
                  <a:srgbClr val="005200"/>
                </a:solidFill>
                <a:latin typeface="Calibri" panose="020F0502020204030204" pitchFamily="34" charset="0"/>
              </a:rPr>
              <a:t>Skutečnost: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 Věda nemůže být neomylná.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Přesto je věda </a:t>
            </a:r>
            <a:r>
              <a:rPr lang="cs-CZ" altLang="cs-CZ" sz="3600" b="1">
                <a:solidFill>
                  <a:srgbClr val="C42500"/>
                </a:solidFill>
                <a:latin typeface="Calibri" panose="020F0502020204030204" pitchFamily="34" charset="0"/>
              </a:rPr>
              <a:t>nejlepší způsob</a:t>
            </a: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,</a:t>
            </a:r>
            <a:b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</a:br>
            <a:r>
              <a:rPr lang="cs-CZ" altLang="cs-CZ" sz="3600">
                <a:solidFill>
                  <a:srgbClr val="C42500"/>
                </a:solidFill>
                <a:latin typeface="Calibri" panose="020F0502020204030204" pitchFamily="34" charset="0"/>
              </a:rPr>
              <a:t>jak se vyznat ve světě kolem nás.</a:t>
            </a:r>
            <a:endParaRPr lang="cs-CZ" altLang="cs-CZ" sz="3600" b="1">
              <a:solidFill>
                <a:srgbClr val="C425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1990</Words>
  <Application>Microsoft Office PowerPoint</Application>
  <PresentationFormat>On-screen Show (4:3)</PresentationFormat>
  <Paragraphs>256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Rozdíly běžného a vědeckého přístupu </vt:lpstr>
      <vt:lpstr>PowerPoint Presentation</vt:lpstr>
      <vt:lpstr>PowerPoint Presentation</vt:lpstr>
      <vt:lpstr>PowerPoint Presentation</vt:lpstr>
      <vt:lpstr>PowerPoint Presentation</vt:lpstr>
      <vt:lpstr>Problém vysvětlení </vt:lpstr>
      <vt:lpstr>Demarkace vědy</vt:lpstr>
      <vt:lpstr>K.R.Popper</vt:lpstr>
      <vt:lpstr>PowerPoint Presentation</vt:lpstr>
      <vt:lpstr>PowerPoint Presentation</vt:lpstr>
      <vt:lpstr>PowerPoint Presentation</vt:lpstr>
      <vt:lpstr>Vědecký výzkum: </vt:lpstr>
      <vt:lpstr>Věda a ....</vt:lpstr>
      <vt:lpstr>Věda a matematika</vt:lpstr>
      <vt:lpstr>Věda a matematika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Rozdíly běžného a vědeckého přístupu</dc:title>
  <dc:creator>js-mu</dc:creator>
  <cp:lastModifiedBy>js-mu</cp:lastModifiedBy>
  <cp:revision>31</cp:revision>
  <dcterms:created xsi:type="dcterms:W3CDTF">2020-03-04T12:17:55Z</dcterms:created>
  <dcterms:modified xsi:type="dcterms:W3CDTF">2020-03-04T14:32:01Z</dcterms:modified>
</cp:coreProperties>
</file>