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94" r:id="rId2"/>
  </p:sldMasterIdLst>
  <p:notesMasterIdLst>
    <p:notesMasterId r:id="rId15"/>
  </p:notesMasterIdLst>
  <p:handoutMasterIdLst>
    <p:handoutMasterId r:id="rId16"/>
  </p:handoutMasterIdLst>
  <p:sldIdLst>
    <p:sldId id="285" r:id="rId3"/>
    <p:sldId id="284" r:id="rId4"/>
    <p:sldId id="270" r:id="rId5"/>
    <p:sldId id="286" r:id="rId6"/>
    <p:sldId id="294" r:id="rId7"/>
    <p:sldId id="287" r:id="rId8"/>
    <p:sldId id="295" r:id="rId9"/>
    <p:sldId id="256" r:id="rId10"/>
    <p:sldId id="297" r:id="rId11"/>
    <p:sldId id="293" r:id="rId12"/>
    <p:sldId id="296" r:id="rId13"/>
    <p:sldId id="292" r:id="rId14"/>
  </p:sldIdLst>
  <p:sldSz cx="9144000" cy="6858000" type="screen4x3"/>
  <p:notesSz cx="6797675" cy="9926638"/>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A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B301B821-A1FF-4177-AEE7-76D212191A09}">
  <a:tblStyle styleId="{B301B821-A1FF-4177-AEE7-76D212191A09}" styleName="Medium Style 9">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2H>
      <a:tcStyle>
        <a:tcBdr/>
      </a:tcStyle>
    </a:band2H>
    <a:band1V>
      <a:tcStyle>
        <a:tcBdr/>
        <a:fill>
          <a:solidFill>
            <a:schemeClr val="accent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1"/>
          </a:solidFill>
        </a:fill>
      </a:tcStyle>
    </a:firstRow>
    <a:neCell>
      <a:tcStyle>
        <a:tcBdr/>
      </a:tcStyle>
    </a:neCell>
    <a:nwCell>
      <a:tcStyle>
        <a:tcBdr/>
      </a:tcStyle>
    </a:nwCell>
  </a:tblStyle>
  <a:tblStyle styleId="{9DCAF9ED-07DC-4A11-8D7F-57B35C25682E}" styleName="Medium Style 10">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2H>
      <a:tcStyle>
        <a:tcBdr/>
      </a:tcStyle>
    </a:band2H>
    <a:band1V>
      <a:tcStyle>
        <a:tcBdr/>
        <a:fill>
          <a:solidFill>
            <a:schemeClr val="accent2">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2"/>
          </a:solidFill>
        </a:fill>
      </a:tcStyle>
    </a:firstRow>
    <a:neCell>
      <a:tcStyle>
        <a:tcBdr/>
      </a:tcStyle>
    </a:neCell>
    <a:nwCell>
      <a:tcStyle>
        <a:tcBdr/>
      </a:tcStyle>
    </a:nwCell>
  </a:tblStyle>
  <a:tblStyle styleId="{793D81CF-94F2-401A-BA57-92F5A7B2D0C5}" styleName="Medium Style 8">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2H>
      <a:tcStyle>
        <a:tcBdr/>
      </a:tcStyle>
    </a:band2H>
    <a:band1V>
      <a:tcStyle>
        <a:tcBdr/>
        <a:fill>
          <a:solidFill>
            <a:schemeClr val="dk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dk1"/>
          </a:solidFill>
        </a:fill>
      </a:tcStyle>
    </a:firstRow>
    <a:neCell>
      <a:tcStyle>
        <a:tcBdr/>
      </a:tcStyle>
    </a:neCell>
    <a:nwCell>
      <a:tcStyle>
        <a:tcBdr/>
      </a:tcStyle>
    </a:nwCell>
  </a:tblStyle>
  <a:tblStyle styleId="{5FD0F851-EC5A-4D38-B0AD-8093EC10F338}" styleName="Light Style 6">
    <a:wholeTbl>
      <a:tcTxStyle>
        <a:fontRef idx="minor">
          <a:scrgbClr r="0" g="0" b="0"/>
        </a:fontRef>
        <a:schemeClr val="accent5"/>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seCell>
      <a:tcStyle>
        <a:tcBdr/>
      </a:tcStyle>
    </a:seCell>
    <a:swCell>
      <a:tcStyle>
        <a:tcBdr/>
      </a:tcStyle>
    </a:swCell>
    <a:firstRow>
      <a:tcTxStyle b="on"/>
      <a:tcStyle>
        <a:tcBdr>
          <a:bottom>
            <a:ln w="12700" cmpd="sng">
              <a:solidFill>
                <a:schemeClr val="accent5"/>
              </a:solidFill>
            </a:ln>
          </a:bottom>
        </a:tcBdr>
        <a:fill>
          <a:noFill/>
        </a:fill>
      </a:tcStyle>
    </a:firstRow>
    <a:neCell>
      <a:tcStyle>
        <a:tcBdr/>
      </a:tcStyle>
    </a:neCell>
    <a:nwCell>
      <a:tcStyle>
        <a:tcBdr/>
      </a:tcStyle>
    </a:nwCell>
  </a:tblStyle>
  <a:tblStyle styleId="{1FECB4D8-DB02-4DC6-A0A2-4F2EBAE1DC90}" styleName="Medium Style 11">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2H>
      <a:tcStyle>
        <a:tcBdr/>
      </a:tcStyle>
    </a:band2H>
    <a:band1V>
      <a:tcStyle>
        <a:tcBdr/>
        <a:fill>
          <a:solidFill>
            <a:schemeClr val="accent3">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3"/>
          </a:solidFill>
        </a:fill>
      </a:tcStyle>
    </a:firstRow>
    <a:neCell>
      <a:tcStyle>
        <a:tcBdr/>
      </a:tcStyle>
    </a:neCell>
    <a:nwCell>
      <a:tcStyle>
        <a:tcBdr/>
      </a:tcStyle>
    </a:nwCell>
  </a:tblStyle>
  <a:tblStyle styleId="{3B4B98B0-60AC-42C2-AFA5-B58CD77FA1E5}" styleName="Light Style 2">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seCell>
      <a:tcStyle>
        <a:tcBdr/>
      </a:tcStyle>
    </a:seCell>
    <a:swCell>
      <a:tcStyle>
        <a:tcBdr/>
      </a:tcStyle>
    </a:swCell>
    <a:firstRow>
      <a:tcTxStyle b="on"/>
      <a:tcStyle>
        <a:tcBdr>
          <a:bottom>
            <a:ln w="12700" cmpd="sng">
              <a:solidFill>
                <a:schemeClr val="accent1"/>
              </a:solidFill>
            </a:ln>
          </a:bottom>
        </a:tcBdr>
        <a:fill>
          <a:noFill/>
        </a:fill>
      </a:tcStyle>
    </a:firstRow>
    <a:neCell>
      <a:tcStyle>
        <a:tcBdr/>
      </a:tcStyle>
    </a:neCell>
    <a:nwCell>
      <a:tcStyle>
        <a:tcBdr/>
      </a:tcStyle>
    </a:nwCell>
  </a:tblStyle>
  <a:tblStyle styleId="{0E3FDE45-AF77-4B5C-9715-49D594BDF05E}" styleName="Light Style 3">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seCell>
      <a:tcStyle>
        <a:tcBdr/>
      </a:tcStyle>
    </a:seCell>
    <a:swCell>
      <a:tcStyle>
        <a:tcBdr/>
      </a:tcStyle>
    </a:swCell>
    <a:firstRow>
      <a:tcTxStyle b="on"/>
      <a:tcStyle>
        <a:tcBdr>
          <a:bottom>
            <a:ln w="12700" cmpd="sng">
              <a:solidFill>
                <a:schemeClr val="accent2"/>
              </a:solidFill>
            </a:ln>
          </a:bottom>
        </a:tcBdr>
        <a:fill>
          <a:no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277" autoAdjust="0"/>
    <p:restoredTop sz="80824" autoAdjust="0"/>
  </p:normalViewPr>
  <p:slideViewPr>
    <p:cSldViewPr>
      <p:cViewPr>
        <p:scale>
          <a:sx n="90" d="100"/>
          <a:sy n="90" d="100"/>
        </p:scale>
        <p:origin x="-1854" y="5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45659" cy="496332"/>
          </a:xfrm>
          <a:prstGeom prst="rect">
            <a:avLst/>
          </a:prstGeom>
        </p:spPr>
        <p:txBody>
          <a:bodyPr vert="horz"/>
          <a:lstStyle>
            <a:extLst/>
          </a:lstStyle>
          <a:p>
            <a:endParaRPr lang="en-US"/>
          </a:p>
        </p:txBody>
      </p:sp>
      <p:sp>
        <p:nvSpPr>
          <p:cNvPr id="3" name="Rectangle 3"/>
          <p:cNvSpPr>
            <a:spLocks noGrp="1"/>
          </p:cNvSpPr>
          <p:nvPr>
            <p:ph type="dt" sz="quarter" idx="1"/>
          </p:nvPr>
        </p:nvSpPr>
        <p:spPr>
          <a:xfrm>
            <a:off x="3850443" y="0"/>
            <a:ext cx="2945659" cy="496332"/>
          </a:xfrm>
          <a:prstGeom prst="rect">
            <a:avLst/>
          </a:prstGeom>
        </p:spPr>
        <p:txBody>
          <a:bodyPr vert="horz"/>
          <a:lstStyle>
            <a:extLst/>
          </a:lstStyle>
          <a:p>
            <a:fld id="{31555DB1-8736-42A3-B48D-2B08FB93332A}" type="datetimeFigureOut">
              <a:rPr lang="en-US" smtClean="0"/>
              <a:pPr/>
              <a:t>1/4/2018</a:t>
            </a:fld>
            <a:endParaRPr lang="en-US"/>
          </a:p>
        </p:txBody>
      </p:sp>
      <p:sp>
        <p:nvSpPr>
          <p:cNvPr id="4" name="Rectangle 4"/>
          <p:cNvSpPr>
            <a:spLocks noGrp="1"/>
          </p:cNvSpPr>
          <p:nvPr>
            <p:ph type="ftr" sz="quarter" idx="2"/>
          </p:nvPr>
        </p:nvSpPr>
        <p:spPr>
          <a:xfrm>
            <a:off x="0" y="9428583"/>
            <a:ext cx="2945659" cy="496332"/>
          </a:xfrm>
          <a:prstGeom prst="rect">
            <a:avLst/>
          </a:prstGeom>
        </p:spPr>
        <p:txBody>
          <a:bodyPr vert="horz"/>
          <a:lstStyle>
            <a:extLst/>
          </a:lstStyle>
          <a:p>
            <a:endParaRPr lang="en-US"/>
          </a:p>
        </p:txBody>
      </p:sp>
      <p:sp>
        <p:nvSpPr>
          <p:cNvPr id="5" name="Rectangle 5"/>
          <p:cNvSpPr>
            <a:spLocks noGrp="1"/>
          </p:cNvSpPr>
          <p:nvPr>
            <p:ph type="sldNum" sz="quarter" idx="3"/>
          </p:nvPr>
        </p:nvSpPr>
        <p:spPr>
          <a:xfrm>
            <a:off x="3850443" y="9428583"/>
            <a:ext cx="2945659" cy="496332"/>
          </a:xfrm>
          <a:prstGeom prst="rect">
            <a:avLst/>
          </a:prstGeom>
        </p:spPr>
        <p:txBody>
          <a:bodyPr vert="horz"/>
          <a:lstStyle>
            <a:extLst/>
          </a:lstStyle>
          <a:p>
            <a:fld id="{5400D380-E0D7-4EB1-B91E-BFCC7DA7F29D}" type="slidenum">
              <a:rPr lang="en-US" smtClean="0"/>
              <a:pPr/>
              <a:t>‹#›</a:t>
            </a:fld>
            <a:endParaRPr lang="en-US"/>
          </a:p>
        </p:txBody>
      </p:sp>
    </p:spTree>
    <p:extLst>
      <p:ext uri="{BB962C8B-B14F-4D97-AF65-F5344CB8AC3E}">
        <p14:creationId xmlns:p14="http://schemas.microsoft.com/office/powerpoint/2010/main" val="2727678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45659" cy="496332"/>
          </a:xfrm>
          <a:prstGeom prst="rect">
            <a:avLst/>
          </a:prstGeom>
        </p:spPr>
        <p:txBody>
          <a:bodyPr vert="horz"/>
          <a:lstStyle>
            <a:extLst/>
          </a:lstStyle>
          <a:p>
            <a:endParaRPr lang="en-US"/>
          </a:p>
        </p:txBody>
      </p:sp>
      <p:sp>
        <p:nvSpPr>
          <p:cNvPr id="3" name="Rectangle 3"/>
          <p:cNvSpPr>
            <a:spLocks noGrp="1"/>
          </p:cNvSpPr>
          <p:nvPr>
            <p:ph type="dt" idx="1"/>
          </p:nvPr>
        </p:nvSpPr>
        <p:spPr>
          <a:xfrm>
            <a:off x="3850443" y="0"/>
            <a:ext cx="2945659" cy="496332"/>
          </a:xfrm>
          <a:prstGeom prst="rect">
            <a:avLst/>
          </a:prstGeom>
        </p:spPr>
        <p:txBody>
          <a:bodyPr vert="horz"/>
          <a:lstStyle>
            <a:extLst/>
          </a:lstStyle>
          <a:p>
            <a:fld id="{0BDB199F-A56C-4049-BA04-1447030960FF}" type="datetimeFigureOut">
              <a:rPr lang="en-US" smtClean="0"/>
              <a:pPr/>
              <a:t>1/4/2018</a:t>
            </a:fld>
            <a:endParaRPr lang="en-US"/>
          </a:p>
        </p:txBody>
      </p:sp>
      <p:sp>
        <p:nvSpPr>
          <p:cNvPr id="4" name="Rectangle 4"/>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anchor="ctr"/>
          <a:lstStyle>
            <a:extLst/>
          </a:lstStyle>
          <a:p>
            <a:endParaRPr lang="en-US"/>
          </a:p>
        </p:txBody>
      </p:sp>
      <p:sp>
        <p:nvSpPr>
          <p:cNvPr id="5" name="Rectangle 5"/>
          <p:cNvSpPr>
            <a:spLocks noGrp="1"/>
          </p:cNvSpPr>
          <p:nvPr>
            <p:ph type="body" sz="quarter" idx="3"/>
          </p:nvPr>
        </p:nvSpPr>
        <p:spPr>
          <a:xfrm>
            <a:off x="679768" y="4715153"/>
            <a:ext cx="5438140" cy="4466987"/>
          </a:xfrm>
          <a:prstGeom prst="rect">
            <a:avLst/>
          </a:prstGeom>
        </p:spPr>
        <p:txBody>
          <a:bodyPr vert="horz">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p:cNvSpPr>
          <p:nvPr>
            <p:ph type="ftr" sz="quarter" idx="4"/>
          </p:nvPr>
        </p:nvSpPr>
        <p:spPr>
          <a:xfrm>
            <a:off x="0" y="9428583"/>
            <a:ext cx="2945659" cy="496332"/>
          </a:xfrm>
          <a:prstGeom prst="rect">
            <a:avLst/>
          </a:prstGeom>
        </p:spPr>
        <p:txBody>
          <a:bodyPr vert="horz"/>
          <a:lstStyle>
            <a:extLst/>
          </a:lstStyle>
          <a:p>
            <a:endParaRPr lang="en-US"/>
          </a:p>
        </p:txBody>
      </p:sp>
      <p:sp>
        <p:nvSpPr>
          <p:cNvPr id="7" name="Rectangle 7"/>
          <p:cNvSpPr>
            <a:spLocks noGrp="1"/>
          </p:cNvSpPr>
          <p:nvPr>
            <p:ph type="sldNum" sz="quarter" idx="5"/>
          </p:nvPr>
        </p:nvSpPr>
        <p:spPr>
          <a:xfrm>
            <a:off x="3850443" y="9428583"/>
            <a:ext cx="2945659" cy="496332"/>
          </a:xfrm>
          <a:prstGeom prst="rect">
            <a:avLst/>
          </a:prstGeom>
        </p:spPr>
        <p:txBody>
          <a:bodyPr vert="horz"/>
          <a:lstStyle>
            <a:extLst/>
          </a:lstStyle>
          <a:p>
            <a:fld id="{B3A019F3-8596-4028-9847-CBD3A185B07A}" type="slidenum">
              <a:rPr lang="en-US" smtClean="0"/>
              <a:pPr/>
              <a:t>‹#›</a:t>
            </a:fld>
            <a:endParaRPr lang="en-US"/>
          </a:p>
        </p:txBody>
      </p:sp>
    </p:spTree>
    <p:extLst>
      <p:ext uri="{BB962C8B-B14F-4D97-AF65-F5344CB8AC3E}">
        <p14:creationId xmlns:p14="http://schemas.microsoft.com/office/powerpoint/2010/main" val="15277056"/>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s.wikipedia.org/wiki/1939" TargetMode="External"/><Relationship Id="rId7" Type="http://schemas.openxmlformats.org/officeDocument/2006/relationships/hyperlink" Target="https://cs.wikipedia.org/wiki/Edward_Teller"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cs.wikipedia.org/wiki/Eugene_Paul_Wigner" TargetMode="External"/><Relationship Id="rId5" Type="http://schemas.openxmlformats.org/officeDocument/2006/relationships/hyperlink" Target="https://cs.wikipedia.org/wiki/Plutonium" TargetMode="External"/><Relationship Id="rId4" Type="http://schemas.openxmlformats.org/officeDocument/2006/relationships/hyperlink" Target="https://cs.wikipedia.org/wiki/Uran_(prvek)"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cs-CZ" dirty="0" smtClean="0"/>
              <a:t>Definice vědy a její problematika demarkace - Organizovaný způsob znalostí a klasifikace (E. Nagel).</a:t>
            </a:r>
          </a:p>
          <a:p>
            <a:r>
              <a:rPr lang="cs-CZ" dirty="0" smtClean="0"/>
              <a:t>- Způsob pochopení, jak si počínat, aby se věci dělaly lépe (technika – jak to udělat –J. Bernal).</a:t>
            </a:r>
          </a:p>
          <a:p>
            <a:r>
              <a:rPr lang="cs-CZ" dirty="0" smtClean="0"/>
              <a:t>- Proces systematického a metodického poznávání, který je zaměřen určitým směrem,tj. jehož cílem je poznání daného předmětu, proces, jemuž jsou vlastní metody</a:t>
            </a:r>
          </a:p>
          <a:p>
            <a:r>
              <a:rPr lang="cs-CZ" dirty="0" smtClean="0"/>
              <a:t>poznávání předmětu i verifikace získaných poznatků </a:t>
            </a:r>
          </a:p>
          <a:p>
            <a:r>
              <a:rPr lang="cs-CZ" dirty="0" smtClean="0"/>
              <a:t>---</a:t>
            </a:r>
          </a:p>
        </p:txBody>
      </p:sp>
      <p:sp>
        <p:nvSpPr>
          <p:cNvPr id="4" name="Slide Number Placeholder 3"/>
          <p:cNvSpPr>
            <a:spLocks noGrp="1"/>
          </p:cNvSpPr>
          <p:nvPr>
            <p:ph type="sldNum" sz="quarter" idx="10"/>
          </p:nvPr>
        </p:nvSpPr>
        <p:spPr/>
        <p:txBody>
          <a:bodyPr/>
          <a:lstStyle/>
          <a:p>
            <a:fld id="{B3A019F3-8596-4028-9847-CBD3A185B07A}" type="slidenum">
              <a:rPr lang="en-US" smtClean="0"/>
              <a:pPr/>
              <a:t>1</a:t>
            </a:fld>
            <a:endParaRPr lang="en-US"/>
          </a:p>
        </p:txBody>
      </p:sp>
    </p:spTree>
    <p:extLst>
      <p:ext uri="{BB962C8B-B14F-4D97-AF65-F5344CB8AC3E}">
        <p14:creationId xmlns:p14="http://schemas.microsoft.com/office/powerpoint/2010/main" val="3488313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Cíle se v historii poznání měnily:</a:t>
            </a:r>
          </a:p>
          <a:p>
            <a:r>
              <a:rPr lang="cs-CZ" dirty="0" smtClean="0"/>
              <a:t>antika – vědění autonomní, poznání pro poznání, zdokonalení toho, kdo poznává</a:t>
            </a:r>
          </a:p>
          <a:p>
            <a:r>
              <a:rPr lang="cs-CZ" dirty="0" smtClean="0"/>
              <a:t>středověk – cíle vědy a celé vědění podřízeno víře, potvrzování víry, poznání světa =</a:t>
            </a:r>
          </a:p>
          <a:p>
            <a:r>
              <a:rPr lang="cs-CZ" dirty="0" smtClean="0"/>
              <a:t>poznání tvůrčího aktu Boha. Vše co se vymykalo, podléhalo inkvizici.</a:t>
            </a:r>
          </a:p>
          <a:p>
            <a:r>
              <a:rPr lang="cs-CZ" dirty="0" smtClean="0"/>
              <a:t>novověk - návrat k antickému pojetí (zdokonalení poznávajícího, tj. člověka)</a:t>
            </a:r>
          </a:p>
          <a:p>
            <a:r>
              <a:rPr lang="cs-CZ" dirty="0" smtClean="0"/>
              <a:t>+ praktický ohled směřující k využití poznání ke zlepšení osudu lidstva.</a:t>
            </a:r>
          </a:p>
          <a:p>
            <a:r>
              <a:rPr lang="cs-CZ" dirty="0" smtClean="0"/>
              <a:t>Oba cíle jsou dnes chápány jako legitimní a zdůrazňují nezávislost na</a:t>
            </a:r>
          </a:p>
          <a:p>
            <a:r>
              <a:rPr lang="cs-CZ" dirty="0" smtClean="0"/>
              <a:t>ideologických cílech (směr</a:t>
            </a:r>
          </a:p>
          <a:p>
            <a:pPr>
              <a:tabLst>
                <a:tab pos="1528763" algn="l"/>
              </a:tabLst>
            </a:pPr>
            <a:r>
              <a:rPr lang="cs-CZ" sz="1200" dirty="0" smtClean="0"/>
              <a:t>Morálka - experimenty prováděné s lidmi často</a:t>
            </a:r>
          </a:p>
          <a:p>
            <a:r>
              <a:rPr lang="cs-CZ" sz="1200" dirty="0" smtClean="0"/>
              <a:t>balancují na okraji morální přípustnosti naší západní civilizace</a:t>
            </a:r>
          </a:p>
          <a:p>
            <a:r>
              <a:rPr lang="cs-CZ" dirty="0" smtClean="0"/>
              <a:t>em k vnějšku).</a:t>
            </a:r>
            <a:endParaRPr lang="cs-CZ"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11</a:t>
            </a:fld>
            <a:endParaRPr lang="en-US"/>
          </a:p>
        </p:txBody>
      </p:sp>
    </p:spTree>
    <p:extLst>
      <p:ext uri="{BB962C8B-B14F-4D97-AF65-F5344CB8AC3E}">
        <p14:creationId xmlns:p14="http://schemas.microsoft.com/office/powerpoint/2010/main" val="1940241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McCarthy Era: Einsteinova rada Frauenglass:</a:t>
            </a:r>
          </a:p>
          <a:p>
            <a:r>
              <a:rPr lang="cs-CZ" dirty="0" smtClean="0"/>
              <a:t> </a:t>
            </a:r>
          </a:p>
          <a:p>
            <a:r>
              <a:rPr lang="cs-CZ" dirty="0" smtClean="0"/>
              <a:t>V odpovědi na žádost o radu od Williama Frauenglassa, Brooklynského středoškolského učitele, který vyšetřuje podvýbor Senátu pro vnitřní bezpečnost, napsal Einstein dopis, který byl publikován v New York Times dne 12. června 1953. Částečně četl:</a:t>
            </a:r>
          </a:p>
          <a:p>
            <a:r>
              <a:rPr lang="cs-CZ" dirty="0" smtClean="0"/>
              <a:t>"Problém, s nímž jsou konfrontováni intelektuálové této země, je velmi vážný," napsal Einstein. "Reakcionáři politici se podařilo podnítit podezření na veškeré intelektuální úsilí veřejnosti tím, že jim před očima viseli nebezpečí zvenčí ... Nyní se snaží potlačit svobodu učení a zbavit své pozice všech těch, submisivní.</a:t>
            </a:r>
          </a:p>
          <a:p>
            <a:endParaRPr lang="cs-CZ" dirty="0" smtClean="0"/>
          </a:p>
          <a:p>
            <a:r>
              <a:rPr lang="cs-CZ" dirty="0" smtClean="0"/>
              <a:t>Co by mělo dělat proti tomuto zlu menšina intelektuálů? Vidím jen revoluční způsob nekooperace v Gandhiově smyslu. Každý intelektuál, který je povolán před některým z výborů, by měl odmítnout svědčit, tj. Musí být připraven k vězení a ekonomické zkáze, zkrátka pro obět jeho osobního blahobytu v zájmu kulturního blahobytu své země ... vycházel z tvrzení, že je hanebné, že se bezúhonný občan podřídí takovou inkvizici .... Pokud je dost lidí připravených podniknout tento závažný krok, budou úspěšní. Pokud ne, intelektuálové této země si zaslouží nic lepšího než otroctví, které je pro ně určeno. "</a:t>
            </a:r>
            <a:endParaRPr lang="cs-CZ"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12</a:t>
            </a:fld>
            <a:endParaRPr lang="en-US"/>
          </a:p>
        </p:txBody>
      </p:sp>
    </p:spTree>
    <p:extLst>
      <p:ext uri="{BB962C8B-B14F-4D97-AF65-F5344CB8AC3E}">
        <p14:creationId xmlns:p14="http://schemas.microsoft.com/office/powerpoint/2010/main" val="2527195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Idea racionality  předpokládá, že racionální myšlení probíhá bez předsudků, je nezávislé na tradicích, a proto se vztahuje výhradně k samotnému problému, jehož řešení se racionálně konstruuje. </a:t>
            </a:r>
            <a:endParaRPr lang="cs-CZ"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2</a:t>
            </a:fld>
            <a:endParaRPr lang="en-US"/>
          </a:p>
        </p:txBody>
      </p:sp>
    </p:spTree>
    <p:extLst>
      <p:ext uri="{BB962C8B-B14F-4D97-AF65-F5344CB8AC3E}">
        <p14:creationId xmlns:p14="http://schemas.microsoft.com/office/powerpoint/2010/main" val="367966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cs-CZ" dirty="0" smtClean="0"/>
          </a:p>
          <a:p>
            <a:r>
              <a:rPr lang="en-US" dirty="0" err="1" smtClean="0"/>
              <a:t>Cíle</a:t>
            </a:r>
            <a:r>
              <a:rPr lang="en-US" dirty="0" smtClean="0"/>
              <a:t> </a:t>
            </a:r>
            <a:r>
              <a:rPr lang="en-US" dirty="0" smtClean="0"/>
              <a:t>se v </a:t>
            </a:r>
            <a:r>
              <a:rPr lang="en-US" dirty="0" err="1" smtClean="0"/>
              <a:t>historii</a:t>
            </a:r>
            <a:r>
              <a:rPr lang="en-US" dirty="0" smtClean="0"/>
              <a:t> </a:t>
            </a:r>
            <a:r>
              <a:rPr lang="en-US" dirty="0" err="1" smtClean="0"/>
              <a:t>poznání</a:t>
            </a:r>
            <a:r>
              <a:rPr lang="en-US" dirty="0" smtClean="0"/>
              <a:t> </a:t>
            </a:r>
            <a:r>
              <a:rPr lang="en-US" dirty="0" err="1" smtClean="0"/>
              <a:t>měnily</a:t>
            </a:r>
            <a:r>
              <a:rPr lang="en-US" dirty="0" smtClean="0"/>
              <a:t>:</a:t>
            </a:r>
          </a:p>
          <a:p>
            <a:r>
              <a:rPr lang="en-US" dirty="0" err="1" smtClean="0"/>
              <a:t>antika</a:t>
            </a:r>
            <a:r>
              <a:rPr lang="en-US" dirty="0" smtClean="0"/>
              <a:t> – </a:t>
            </a:r>
            <a:r>
              <a:rPr lang="en-US" dirty="0" err="1" smtClean="0"/>
              <a:t>vědění</a:t>
            </a:r>
            <a:r>
              <a:rPr lang="en-US" dirty="0" smtClean="0"/>
              <a:t> </a:t>
            </a:r>
            <a:r>
              <a:rPr lang="en-US" dirty="0" err="1" smtClean="0"/>
              <a:t>autonomní</a:t>
            </a:r>
            <a:r>
              <a:rPr lang="en-US" dirty="0" smtClean="0"/>
              <a:t>, </a:t>
            </a:r>
            <a:r>
              <a:rPr lang="en-US" dirty="0" err="1" smtClean="0"/>
              <a:t>poznání</a:t>
            </a:r>
            <a:r>
              <a:rPr lang="en-US" dirty="0" smtClean="0"/>
              <a:t> pro </a:t>
            </a:r>
            <a:r>
              <a:rPr lang="en-US" dirty="0" err="1" smtClean="0"/>
              <a:t>poznání</a:t>
            </a:r>
            <a:r>
              <a:rPr lang="en-US" dirty="0" smtClean="0"/>
              <a:t>, </a:t>
            </a:r>
            <a:r>
              <a:rPr lang="en-US" dirty="0" err="1" smtClean="0"/>
              <a:t>zdokonalení</a:t>
            </a:r>
            <a:r>
              <a:rPr lang="en-US" dirty="0" smtClean="0"/>
              <a:t> </a:t>
            </a:r>
            <a:r>
              <a:rPr lang="en-US" dirty="0" err="1" smtClean="0"/>
              <a:t>toho</a:t>
            </a:r>
            <a:r>
              <a:rPr lang="en-US" dirty="0" smtClean="0"/>
              <a:t>, </a:t>
            </a:r>
            <a:r>
              <a:rPr lang="en-US" dirty="0" err="1" smtClean="0"/>
              <a:t>kdo</a:t>
            </a:r>
            <a:r>
              <a:rPr lang="en-US" dirty="0" smtClean="0"/>
              <a:t> </a:t>
            </a:r>
            <a:r>
              <a:rPr lang="en-US" dirty="0" err="1" smtClean="0"/>
              <a:t>poznává</a:t>
            </a:r>
            <a:endParaRPr lang="en-US" dirty="0" smtClean="0"/>
          </a:p>
          <a:p>
            <a:r>
              <a:rPr lang="en-US" dirty="0" err="1" smtClean="0"/>
              <a:t>středověk</a:t>
            </a:r>
            <a:r>
              <a:rPr lang="en-US" dirty="0" smtClean="0"/>
              <a:t> – </a:t>
            </a:r>
            <a:r>
              <a:rPr lang="en-US" dirty="0" err="1" smtClean="0"/>
              <a:t>cíle</a:t>
            </a:r>
            <a:r>
              <a:rPr lang="en-US" dirty="0" smtClean="0"/>
              <a:t> </a:t>
            </a:r>
            <a:r>
              <a:rPr lang="en-US" dirty="0" err="1" smtClean="0"/>
              <a:t>vědy</a:t>
            </a:r>
            <a:r>
              <a:rPr lang="en-US" dirty="0" smtClean="0"/>
              <a:t> a </a:t>
            </a:r>
            <a:r>
              <a:rPr lang="en-US" dirty="0" err="1" smtClean="0"/>
              <a:t>celé</a:t>
            </a:r>
            <a:r>
              <a:rPr lang="en-US" dirty="0" smtClean="0"/>
              <a:t> </a:t>
            </a:r>
            <a:r>
              <a:rPr lang="en-US" dirty="0" err="1" smtClean="0"/>
              <a:t>vědění</a:t>
            </a:r>
            <a:r>
              <a:rPr lang="en-US" dirty="0" smtClean="0"/>
              <a:t> </a:t>
            </a:r>
            <a:r>
              <a:rPr lang="en-US" dirty="0" err="1" smtClean="0"/>
              <a:t>podřízeno</a:t>
            </a:r>
            <a:r>
              <a:rPr lang="en-US" dirty="0" smtClean="0"/>
              <a:t> </a:t>
            </a:r>
            <a:r>
              <a:rPr lang="en-US" dirty="0" err="1" smtClean="0"/>
              <a:t>víře</a:t>
            </a:r>
            <a:r>
              <a:rPr lang="en-US" dirty="0" smtClean="0"/>
              <a:t>, </a:t>
            </a:r>
            <a:r>
              <a:rPr lang="en-US" dirty="0" err="1" smtClean="0"/>
              <a:t>potvrzování</a:t>
            </a:r>
            <a:r>
              <a:rPr lang="en-US" dirty="0" smtClean="0"/>
              <a:t> </a:t>
            </a:r>
            <a:r>
              <a:rPr lang="en-US" dirty="0" err="1" smtClean="0"/>
              <a:t>víry</a:t>
            </a:r>
            <a:r>
              <a:rPr lang="en-US" dirty="0" smtClean="0"/>
              <a:t>, </a:t>
            </a:r>
            <a:r>
              <a:rPr lang="en-US" dirty="0" err="1" smtClean="0"/>
              <a:t>poznání</a:t>
            </a:r>
            <a:r>
              <a:rPr lang="en-US" dirty="0" smtClean="0"/>
              <a:t> </a:t>
            </a:r>
            <a:r>
              <a:rPr lang="en-US" dirty="0" err="1" smtClean="0"/>
              <a:t>světa</a:t>
            </a:r>
            <a:r>
              <a:rPr lang="en-US" dirty="0" smtClean="0"/>
              <a:t> =</a:t>
            </a:r>
          </a:p>
          <a:p>
            <a:r>
              <a:rPr lang="en-US" dirty="0" err="1" smtClean="0"/>
              <a:t>poznání</a:t>
            </a:r>
            <a:r>
              <a:rPr lang="en-US" dirty="0" smtClean="0"/>
              <a:t> </a:t>
            </a:r>
            <a:r>
              <a:rPr lang="en-US" dirty="0" err="1" smtClean="0"/>
              <a:t>tvůrčího</a:t>
            </a:r>
            <a:r>
              <a:rPr lang="en-US" dirty="0" smtClean="0"/>
              <a:t> </a:t>
            </a:r>
            <a:r>
              <a:rPr lang="en-US" dirty="0" err="1" smtClean="0"/>
              <a:t>aktu</a:t>
            </a:r>
            <a:r>
              <a:rPr lang="en-US" dirty="0" smtClean="0"/>
              <a:t> </a:t>
            </a:r>
            <a:r>
              <a:rPr lang="en-US" dirty="0" err="1" smtClean="0"/>
              <a:t>Boha</a:t>
            </a:r>
            <a:r>
              <a:rPr lang="en-US" dirty="0" smtClean="0"/>
              <a:t>. </a:t>
            </a:r>
            <a:r>
              <a:rPr lang="en-US" dirty="0" err="1" smtClean="0"/>
              <a:t>Vše</a:t>
            </a:r>
            <a:r>
              <a:rPr lang="en-US" dirty="0" smtClean="0"/>
              <a:t> co se </a:t>
            </a:r>
            <a:r>
              <a:rPr lang="en-US" dirty="0" err="1" smtClean="0"/>
              <a:t>vymykalo</a:t>
            </a:r>
            <a:r>
              <a:rPr lang="en-US" dirty="0" smtClean="0"/>
              <a:t>, </a:t>
            </a:r>
            <a:r>
              <a:rPr lang="en-US" dirty="0" err="1" smtClean="0"/>
              <a:t>podléhalo</a:t>
            </a:r>
            <a:r>
              <a:rPr lang="en-US" dirty="0" smtClean="0"/>
              <a:t> </a:t>
            </a:r>
            <a:r>
              <a:rPr lang="en-US" dirty="0" err="1" smtClean="0"/>
              <a:t>inkvizici</a:t>
            </a:r>
            <a:r>
              <a:rPr lang="en-US" dirty="0" smtClean="0"/>
              <a:t>.</a:t>
            </a:r>
          </a:p>
          <a:p>
            <a:r>
              <a:rPr lang="en-US" dirty="0" err="1" smtClean="0"/>
              <a:t>novověk</a:t>
            </a:r>
            <a:r>
              <a:rPr lang="en-US" dirty="0" smtClean="0"/>
              <a:t> - </a:t>
            </a:r>
            <a:r>
              <a:rPr lang="en-US" dirty="0" err="1" smtClean="0"/>
              <a:t>návrat</a:t>
            </a:r>
            <a:r>
              <a:rPr lang="en-US" dirty="0" smtClean="0"/>
              <a:t> k </a:t>
            </a:r>
            <a:r>
              <a:rPr lang="en-US" dirty="0" err="1" smtClean="0"/>
              <a:t>antickému</a:t>
            </a:r>
            <a:r>
              <a:rPr lang="en-US" dirty="0" smtClean="0"/>
              <a:t> </a:t>
            </a:r>
            <a:r>
              <a:rPr lang="en-US" dirty="0" err="1" smtClean="0"/>
              <a:t>pojetí</a:t>
            </a:r>
            <a:r>
              <a:rPr lang="en-US" dirty="0" smtClean="0"/>
              <a:t> (</a:t>
            </a:r>
            <a:r>
              <a:rPr lang="en-US" dirty="0" err="1" smtClean="0"/>
              <a:t>zdokonalení</a:t>
            </a:r>
            <a:r>
              <a:rPr lang="en-US" dirty="0" smtClean="0"/>
              <a:t> </a:t>
            </a:r>
            <a:r>
              <a:rPr lang="en-US" dirty="0" err="1" smtClean="0"/>
              <a:t>poznávajícího</a:t>
            </a:r>
            <a:r>
              <a:rPr lang="en-US" dirty="0" smtClean="0"/>
              <a:t>, </a:t>
            </a:r>
            <a:r>
              <a:rPr lang="en-US" dirty="0" err="1" smtClean="0"/>
              <a:t>tj</a:t>
            </a:r>
            <a:r>
              <a:rPr lang="en-US" dirty="0" smtClean="0"/>
              <a:t>. </a:t>
            </a:r>
            <a:r>
              <a:rPr lang="en-US" dirty="0" err="1" smtClean="0"/>
              <a:t>člověka</a:t>
            </a:r>
            <a:r>
              <a:rPr lang="en-US" dirty="0" smtClean="0"/>
              <a:t>)</a:t>
            </a:r>
          </a:p>
          <a:p>
            <a:r>
              <a:rPr lang="en-US" dirty="0" smtClean="0"/>
              <a:t>+ </a:t>
            </a:r>
            <a:r>
              <a:rPr lang="en-US" dirty="0" err="1" smtClean="0"/>
              <a:t>praktický</a:t>
            </a:r>
            <a:r>
              <a:rPr lang="en-US" dirty="0" smtClean="0"/>
              <a:t> </a:t>
            </a:r>
            <a:r>
              <a:rPr lang="en-US" dirty="0" err="1" smtClean="0"/>
              <a:t>ohled</a:t>
            </a:r>
            <a:r>
              <a:rPr lang="en-US" dirty="0" smtClean="0"/>
              <a:t> </a:t>
            </a:r>
            <a:r>
              <a:rPr lang="en-US" dirty="0" err="1" smtClean="0"/>
              <a:t>směřující</a:t>
            </a:r>
            <a:r>
              <a:rPr lang="en-US" dirty="0" smtClean="0"/>
              <a:t> k </a:t>
            </a:r>
            <a:r>
              <a:rPr lang="en-US" dirty="0" err="1" smtClean="0"/>
              <a:t>využití</a:t>
            </a:r>
            <a:r>
              <a:rPr lang="en-US" dirty="0" smtClean="0"/>
              <a:t> </a:t>
            </a:r>
            <a:r>
              <a:rPr lang="en-US" dirty="0" err="1" smtClean="0"/>
              <a:t>poznání</a:t>
            </a:r>
            <a:r>
              <a:rPr lang="en-US" dirty="0" smtClean="0"/>
              <a:t> </a:t>
            </a:r>
            <a:r>
              <a:rPr lang="en-US" dirty="0" err="1" smtClean="0"/>
              <a:t>ke</a:t>
            </a:r>
            <a:r>
              <a:rPr lang="en-US" dirty="0" smtClean="0"/>
              <a:t> </a:t>
            </a:r>
            <a:r>
              <a:rPr lang="en-US" dirty="0" err="1" smtClean="0"/>
              <a:t>zlepšení</a:t>
            </a:r>
            <a:r>
              <a:rPr lang="en-US" dirty="0" smtClean="0"/>
              <a:t> </a:t>
            </a:r>
            <a:r>
              <a:rPr lang="en-US" dirty="0" err="1" smtClean="0"/>
              <a:t>osudu</a:t>
            </a:r>
            <a:r>
              <a:rPr lang="en-US" dirty="0" smtClean="0"/>
              <a:t> </a:t>
            </a:r>
            <a:r>
              <a:rPr lang="en-US" dirty="0" err="1" smtClean="0"/>
              <a:t>lidstva</a:t>
            </a:r>
            <a:r>
              <a:rPr lang="en-US" dirty="0" smtClean="0"/>
              <a:t>.</a:t>
            </a:r>
            <a:endParaRPr lang="en-US" dirty="0"/>
          </a:p>
        </p:txBody>
      </p:sp>
      <p:sp>
        <p:nvSpPr>
          <p:cNvPr id="4" name="Rectangle 4"/>
          <p:cNvSpPr>
            <a:spLocks noGrp="1"/>
          </p:cNvSpPr>
          <p:nvPr>
            <p:ph type="sldNum" sz="quarter" idx="10"/>
          </p:nvPr>
        </p:nvSpPr>
        <p:spPr/>
        <p:txBody>
          <a:bodyPr/>
          <a:lstStyle>
            <a:extLst/>
          </a:lstStyle>
          <a:p>
            <a:fld id="{B3A019F3-8596-4028-9847-CBD3A185B07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r>
              <a:rPr lang="en-US" dirty="0" smtClean="0"/>
              <a:t>To se </a:t>
            </a:r>
            <a:r>
              <a:rPr lang="en-US" dirty="0" err="1" smtClean="0"/>
              <a:t>stalo</a:t>
            </a:r>
            <a:r>
              <a:rPr lang="en-US" dirty="0" smtClean="0"/>
              <a:t> </a:t>
            </a:r>
            <a:r>
              <a:rPr lang="en-US" dirty="0" err="1" smtClean="0"/>
              <a:t>např</a:t>
            </a:r>
            <a:r>
              <a:rPr lang="en-US" dirty="0" smtClean="0"/>
              <a:t>. </a:t>
            </a:r>
          </a:p>
          <a:p>
            <a:r>
              <a:rPr lang="en-US" dirty="0" smtClean="0"/>
              <a:t>v </a:t>
            </a:r>
            <a:r>
              <a:rPr lang="en-US" dirty="0" err="1" smtClean="0"/>
              <a:t>nacistickém</a:t>
            </a:r>
            <a:r>
              <a:rPr lang="en-US" dirty="0" smtClean="0"/>
              <a:t> </a:t>
            </a:r>
            <a:r>
              <a:rPr lang="en-US" dirty="0" err="1" smtClean="0"/>
              <a:t>Německu</a:t>
            </a:r>
            <a:r>
              <a:rPr lang="en-US" dirty="0" smtClean="0"/>
              <a:t>,  </a:t>
            </a:r>
            <a:r>
              <a:rPr lang="en-US" dirty="0" err="1" smtClean="0"/>
              <a:t>otázky</a:t>
            </a:r>
            <a:r>
              <a:rPr lang="en-US" dirty="0" smtClean="0"/>
              <a:t> </a:t>
            </a:r>
            <a:r>
              <a:rPr lang="en-US" dirty="0" err="1" smtClean="0"/>
              <a:t>spojené</a:t>
            </a:r>
            <a:r>
              <a:rPr lang="en-US" dirty="0" smtClean="0"/>
              <a:t> s </a:t>
            </a:r>
            <a:r>
              <a:rPr lang="en-US" dirty="0" err="1" smtClean="0"/>
              <a:t>problémem</a:t>
            </a:r>
            <a:r>
              <a:rPr lang="en-US" dirty="0" smtClean="0"/>
              <a:t> </a:t>
            </a:r>
            <a:r>
              <a:rPr lang="en-US" dirty="0" err="1" smtClean="0"/>
              <a:t>čisté</a:t>
            </a:r>
            <a:r>
              <a:rPr lang="en-US" dirty="0" smtClean="0"/>
              <a:t> </a:t>
            </a:r>
            <a:r>
              <a:rPr lang="en-US" dirty="0" err="1" smtClean="0"/>
              <a:t>rasy</a:t>
            </a:r>
            <a:r>
              <a:rPr lang="en-US" dirty="0" smtClean="0"/>
              <a:t> </a:t>
            </a:r>
            <a:r>
              <a:rPr lang="en-US" dirty="0" err="1" smtClean="0"/>
              <a:t>byly</a:t>
            </a:r>
            <a:r>
              <a:rPr lang="en-US" dirty="0" smtClean="0"/>
              <a:t> </a:t>
            </a:r>
            <a:r>
              <a:rPr lang="en-US" dirty="0" err="1" smtClean="0"/>
              <a:t>řešeny</a:t>
            </a:r>
            <a:r>
              <a:rPr lang="en-US" dirty="0" smtClean="0"/>
              <a:t> </a:t>
            </a:r>
            <a:r>
              <a:rPr lang="en-US" dirty="0" err="1" smtClean="0"/>
              <a:t>dle</a:t>
            </a:r>
            <a:r>
              <a:rPr lang="en-US" dirty="0" smtClean="0"/>
              <a:t> </a:t>
            </a:r>
            <a:r>
              <a:rPr lang="en-US" dirty="0" err="1" smtClean="0"/>
              <a:t>mnoha</a:t>
            </a:r>
            <a:r>
              <a:rPr lang="en-US" dirty="0" smtClean="0"/>
              <a:t> </a:t>
            </a:r>
            <a:r>
              <a:rPr lang="en-US" dirty="0" err="1" smtClean="0"/>
              <a:t>odborníků</a:t>
            </a:r>
            <a:r>
              <a:rPr lang="en-US" dirty="0" smtClean="0"/>
              <a:t> </a:t>
            </a:r>
            <a:r>
              <a:rPr lang="en-US" dirty="0" err="1" smtClean="0"/>
              <a:t>ryze</a:t>
            </a:r>
            <a:r>
              <a:rPr lang="en-US" dirty="0" smtClean="0"/>
              <a:t> </a:t>
            </a:r>
            <a:r>
              <a:rPr lang="en-US" dirty="0" err="1" smtClean="0"/>
              <a:t>vědeckými</a:t>
            </a:r>
            <a:r>
              <a:rPr lang="en-US" dirty="0" smtClean="0"/>
              <a:t> </a:t>
            </a:r>
            <a:r>
              <a:rPr lang="en-US" dirty="0" err="1" smtClean="0"/>
              <a:t>prostředky</a:t>
            </a:r>
            <a:r>
              <a:rPr lang="en-US" dirty="0" smtClean="0"/>
              <a:t>.</a:t>
            </a:r>
          </a:p>
          <a:p>
            <a:endParaRPr lang="en-US" dirty="0" smtClean="0"/>
          </a:p>
          <a:p>
            <a:r>
              <a:rPr lang="en-US" dirty="0" smtClean="0"/>
              <a:t>V </a:t>
            </a:r>
            <a:r>
              <a:rPr lang="en-US" dirty="0" err="1" smtClean="0"/>
              <a:t>ideologii</a:t>
            </a:r>
            <a:r>
              <a:rPr lang="en-US" dirty="0" smtClean="0"/>
              <a:t> </a:t>
            </a:r>
            <a:r>
              <a:rPr lang="en-US" dirty="0" err="1" smtClean="0"/>
              <a:t>marxismu-lenismu</a:t>
            </a:r>
            <a:r>
              <a:rPr lang="en-US" dirty="0" smtClean="0"/>
              <a:t>, </a:t>
            </a:r>
            <a:r>
              <a:rPr lang="en-US" dirty="0" err="1" smtClean="0"/>
              <a:t>který</a:t>
            </a:r>
            <a:r>
              <a:rPr lang="en-US" dirty="0" smtClean="0"/>
              <a:t> </a:t>
            </a:r>
            <a:r>
              <a:rPr lang="en-US" dirty="0" err="1" smtClean="0"/>
              <a:t>byl</a:t>
            </a:r>
            <a:r>
              <a:rPr lang="en-US" dirty="0" smtClean="0"/>
              <a:t> </a:t>
            </a:r>
            <a:r>
              <a:rPr lang="en-US" dirty="0" err="1" smtClean="0"/>
              <a:t>zaštítěn</a:t>
            </a:r>
            <a:r>
              <a:rPr lang="en-US" dirty="0" smtClean="0"/>
              <a:t> </a:t>
            </a:r>
            <a:r>
              <a:rPr lang="en-US" dirty="0" err="1" smtClean="0"/>
              <a:t>vědeckým</a:t>
            </a:r>
            <a:r>
              <a:rPr lang="en-US" dirty="0" smtClean="0"/>
              <a:t> </a:t>
            </a:r>
            <a:r>
              <a:rPr lang="en-US" dirty="0" err="1" smtClean="0"/>
              <a:t>názorem</a:t>
            </a:r>
            <a:r>
              <a:rPr lang="en-US" dirty="0" smtClean="0"/>
              <a:t>, a </a:t>
            </a:r>
            <a:r>
              <a:rPr lang="en-US" dirty="0" err="1" smtClean="0"/>
              <a:t>určoval</a:t>
            </a:r>
            <a:r>
              <a:rPr lang="en-US" dirty="0" smtClean="0"/>
              <a:t> </a:t>
            </a:r>
            <a:r>
              <a:rPr lang="en-US" dirty="0" err="1" smtClean="0"/>
              <a:t>tak</a:t>
            </a:r>
            <a:r>
              <a:rPr lang="en-US" dirty="0" smtClean="0"/>
              <a:t>, co je a co </a:t>
            </a:r>
            <a:r>
              <a:rPr lang="en-US" dirty="0" err="1" smtClean="0"/>
              <a:t>není</a:t>
            </a:r>
            <a:r>
              <a:rPr lang="en-US" dirty="0" smtClean="0"/>
              <a:t> </a:t>
            </a:r>
            <a:r>
              <a:rPr lang="en-US" dirty="0" err="1" smtClean="0"/>
              <a:t>správnou</a:t>
            </a:r>
            <a:r>
              <a:rPr lang="en-US" dirty="0" smtClean="0"/>
              <a:t> </a:t>
            </a:r>
            <a:r>
              <a:rPr lang="en-US" dirty="0" err="1" smtClean="0"/>
              <a:t>vědou</a:t>
            </a:r>
            <a:r>
              <a:rPr lang="en-US" dirty="0" smtClean="0"/>
              <a:t>. </a:t>
            </a:r>
            <a:r>
              <a:rPr lang="en-US" dirty="0" err="1" smtClean="0"/>
              <a:t>Takovéto</a:t>
            </a:r>
            <a:r>
              <a:rPr lang="en-US" dirty="0" smtClean="0"/>
              <a:t> </a:t>
            </a:r>
            <a:r>
              <a:rPr lang="en-US" dirty="0" err="1" smtClean="0"/>
              <a:t>zneužití</a:t>
            </a:r>
            <a:r>
              <a:rPr lang="en-US" dirty="0" smtClean="0"/>
              <a:t> </a:t>
            </a:r>
            <a:r>
              <a:rPr lang="en-US" dirty="0" err="1" smtClean="0"/>
              <a:t>vědy</a:t>
            </a:r>
            <a:r>
              <a:rPr lang="en-US" dirty="0" smtClean="0"/>
              <a:t> </a:t>
            </a:r>
            <a:r>
              <a:rPr lang="en-US" dirty="0" err="1" smtClean="0"/>
              <a:t>považuji</a:t>
            </a:r>
            <a:r>
              <a:rPr lang="en-US" dirty="0" smtClean="0"/>
              <a:t> </a:t>
            </a:r>
            <a:r>
              <a:rPr lang="en-US" dirty="0" err="1" smtClean="0"/>
              <a:t>za</a:t>
            </a:r>
            <a:r>
              <a:rPr lang="en-US" dirty="0" smtClean="0"/>
              <a:t> Lysenko </a:t>
            </a:r>
          </a:p>
          <a:p>
            <a:endParaRPr lang="en-US" dirty="0"/>
          </a:p>
        </p:txBody>
      </p:sp>
      <p:sp>
        <p:nvSpPr>
          <p:cNvPr id="4" name="Rectangle 4"/>
          <p:cNvSpPr>
            <a:spLocks noGrp="1"/>
          </p:cNvSpPr>
          <p:nvPr>
            <p:ph type="sldNum" sz="quarter" idx="10"/>
          </p:nvPr>
        </p:nvSpPr>
        <p:spPr/>
        <p:txBody>
          <a:bodyPr/>
          <a:lstStyle>
            <a:extLst/>
          </a:lstStyle>
          <a:p>
            <a:fld id="{B3A019F3-8596-4028-9847-CBD3A185B07A}"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r>
              <a:rPr lang="en-US" dirty="0" smtClean="0"/>
              <a:t>Einstein se </a:t>
            </a:r>
            <a:r>
              <a:rPr lang="en-US" dirty="0" err="1" smtClean="0"/>
              <a:t>považoval</a:t>
            </a:r>
            <a:r>
              <a:rPr lang="en-US" dirty="0" smtClean="0"/>
              <a:t> </a:t>
            </a:r>
            <a:r>
              <a:rPr lang="en-US" dirty="0" err="1" smtClean="0"/>
              <a:t>za</a:t>
            </a:r>
            <a:r>
              <a:rPr lang="en-US" dirty="0" smtClean="0"/>
              <a:t> </a:t>
            </a:r>
            <a:r>
              <a:rPr lang="en-US" dirty="0" err="1" smtClean="0"/>
              <a:t>pacifistu</a:t>
            </a:r>
            <a:r>
              <a:rPr lang="en-US" dirty="0" smtClean="0"/>
              <a:t> a v </a:t>
            </a:r>
            <a:r>
              <a:rPr lang="en-US" dirty="0" err="1" smtClean="0"/>
              <a:t>pozdějších</a:t>
            </a:r>
            <a:r>
              <a:rPr lang="en-US" dirty="0" smtClean="0"/>
              <a:t> </a:t>
            </a:r>
            <a:r>
              <a:rPr lang="en-US" dirty="0" err="1" smtClean="0"/>
              <a:t>letech</a:t>
            </a:r>
            <a:r>
              <a:rPr lang="en-US" dirty="0" smtClean="0"/>
              <a:t> </a:t>
            </a:r>
            <a:r>
              <a:rPr lang="en-US" dirty="0" err="1" smtClean="0"/>
              <a:t>za</a:t>
            </a:r>
            <a:r>
              <a:rPr lang="en-US" dirty="0" smtClean="0"/>
              <a:t> </a:t>
            </a:r>
            <a:r>
              <a:rPr lang="en-US" dirty="0" err="1" smtClean="0"/>
              <a:t>socialistu</a:t>
            </a:r>
            <a:r>
              <a:rPr lang="en-US" dirty="0" smtClean="0"/>
              <a:t>. </a:t>
            </a:r>
            <a:r>
              <a:rPr lang="en-US" dirty="0" err="1" smtClean="0"/>
              <a:t>Jednou</a:t>
            </a:r>
            <a:r>
              <a:rPr lang="en-US" dirty="0" smtClean="0"/>
              <a:t> </a:t>
            </a:r>
            <a:r>
              <a:rPr lang="en-US" dirty="0" err="1" smtClean="0"/>
              <a:t>řekl</a:t>
            </a:r>
            <a:r>
              <a:rPr lang="en-US" dirty="0" smtClean="0"/>
              <a:t>: „</a:t>
            </a:r>
            <a:r>
              <a:rPr lang="en-US" dirty="0" err="1" smtClean="0"/>
              <a:t>Věřím</a:t>
            </a:r>
            <a:r>
              <a:rPr lang="en-US" dirty="0" smtClean="0"/>
              <a:t>, </a:t>
            </a:r>
            <a:r>
              <a:rPr lang="en-US" dirty="0" err="1" smtClean="0"/>
              <a:t>že</a:t>
            </a:r>
            <a:r>
              <a:rPr lang="en-US" dirty="0" smtClean="0"/>
              <a:t> </a:t>
            </a:r>
            <a:r>
              <a:rPr lang="en-US" dirty="0" err="1" smtClean="0"/>
              <a:t>Gándhího</a:t>
            </a:r>
            <a:r>
              <a:rPr lang="en-US" dirty="0" smtClean="0"/>
              <a:t> </a:t>
            </a:r>
            <a:r>
              <a:rPr lang="en-US" dirty="0" err="1" smtClean="0"/>
              <a:t>názory</a:t>
            </a:r>
            <a:r>
              <a:rPr lang="en-US" dirty="0" smtClean="0"/>
              <a:t> </a:t>
            </a:r>
            <a:r>
              <a:rPr lang="en-US" dirty="0" err="1" smtClean="0"/>
              <a:t>byly</a:t>
            </a:r>
            <a:r>
              <a:rPr lang="en-US" dirty="0" smtClean="0"/>
              <a:t> </a:t>
            </a:r>
            <a:r>
              <a:rPr lang="en-US" dirty="0" err="1" smtClean="0"/>
              <a:t>ty</a:t>
            </a:r>
            <a:r>
              <a:rPr lang="en-US" dirty="0" smtClean="0"/>
              <a:t> </a:t>
            </a:r>
            <a:r>
              <a:rPr lang="en-US" dirty="0" err="1" smtClean="0"/>
              <a:t>nejosvícenější</a:t>
            </a:r>
            <a:r>
              <a:rPr lang="en-US" dirty="0" smtClean="0"/>
              <a:t> z </a:t>
            </a:r>
            <a:r>
              <a:rPr lang="en-US" dirty="0" err="1" smtClean="0"/>
              <a:t>názorů</a:t>
            </a:r>
            <a:r>
              <a:rPr lang="en-US" dirty="0" smtClean="0"/>
              <a:t> </a:t>
            </a:r>
            <a:r>
              <a:rPr lang="en-US" dirty="0" err="1" smtClean="0"/>
              <a:t>všech</a:t>
            </a:r>
            <a:r>
              <a:rPr lang="en-US" dirty="0" smtClean="0"/>
              <a:t> </a:t>
            </a:r>
            <a:r>
              <a:rPr lang="en-US" dirty="0" err="1" smtClean="0"/>
              <a:t>politiků</a:t>
            </a:r>
            <a:r>
              <a:rPr lang="en-US" dirty="0" smtClean="0"/>
              <a:t> </a:t>
            </a:r>
            <a:r>
              <a:rPr lang="en-US" dirty="0" err="1" smtClean="0"/>
              <a:t>naší</a:t>
            </a:r>
            <a:r>
              <a:rPr lang="en-US" dirty="0" smtClean="0"/>
              <a:t> </a:t>
            </a:r>
            <a:r>
              <a:rPr lang="en-US" dirty="0" err="1" smtClean="0"/>
              <a:t>doby</a:t>
            </a:r>
            <a:r>
              <a:rPr lang="en-US" dirty="0" smtClean="0"/>
              <a:t>. </a:t>
            </a:r>
            <a:r>
              <a:rPr lang="en-US" dirty="0" err="1" smtClean="0"/>
              <a:t>Měli</a:t>
            </a:r>
            <a:r>
              <a:rPr lang="en-US" dirty="0" smtClean="0"/>
              <a:t> </a:t>
            </a:r>
            <a:r>
              <a:rPr lang="en-US" dirty="0" err="1" smtClean="0"/>
              <a:t>bychom</a:t>
            </a:r>
            <a:r>
              <a:rPr lang="en-US" dirty="0" smtClean="0"/>
              <a:t> se </a:t>
            </a:r>
            <a:r>
              <a:rPr lang="en-US" dirty="0" err="1" smtClean="0"/>
              <a:t>pokoušet</a:t>
            </a:r>
            <a:r>
              <a:rPr lang="en-US" dirty="0" smtClean="0"/>
              <a:t> </a:t>
            </a:r>
            <a:r>
              <a:rPr lang="en-US" dirty="0" err="1" smtClean="0"/>
              <a:t>dělat</a:t>
            </a:r>
            <a:r>
              <a:rPr lang="en-US" dirty="0" smtClean="0"/>
              <a:t> </a:t>
            </a:r>
            <a:r>
              <a:rPr lang="en-US" dirty="0" err="1" smtClean="0"/>
              <a:t>věci</a:t>
            </a:r>
            <a:r>
              <a:rPr lang="en-US" dirty="0" smtClean="0"/>
              <a:t> v </a:t>
            </a:r>
            <a:r>
              <a:rPr lang="en-US" dirty="0" err="1" smtClean="0"/>
              <a:t>jeho</a:t>
            </a:r>
            <a:r>
              <a:rPr lang="en-US" dirty="0" smtClean="0"/>
              <a:t> </a:t>
            </a:r>
            <a:r>
              <a:rPr lang="en-US" dirty="0" err="1" smtClean="0"/>
              <a:t>duchu</a:t>
            </a:r>
            <a:r>
              <a:rPr lang="en-US" dirty="0" smtClean="0"/>
              <a:t>: </a:t>
            </a:r>
            <a:r>
              <a:rPr lang="en-US" dirty="0" err="1" smtClean="0"/>
              <a:t>nepoužívat</a:t>
            </a:r>
            <a:r>
              <a:rPr lang="en-US" dirty="0" smtClean="0"/>
              <a:t> </a:t>
            </a:r>
            <a:r>
              <a:rPr lang="en-US" dirty="0" err="1" smtClean="0"/>
              <a:t>násilí</a:t>
            </a:r>
            <a:r>
              <a:rPr lang="en-US" dirty="0" smtClean="0"/>
              <a:t> v </a:t>
            </a:r>
            <a:r>
              <a:rPr lang="en-US" dirty="0" err="1" smtClean="0"/>
              <a:t>boji</a:t>
            </a:r>
            <a:r>
              <a:rPr lang="en-US" dirty="0" smtClean="0"/>
              <a:t> </a:t>
            </a:r>
            <a:r>
              <a:rPr lang="en-US" dirty="0" err="1" smtClean="0"/>
              <a:t>za</a:t>
            </a:r>
            <a:r>
              <a:rPr lang="en-US" dirty="0" smtClean="0"/>
              <a:t> </a:t>
            </a:r>
            <a:r>
              <a:rPr lang="en-US" dirty="0" err="1" smtClean="0"/>
              <a:t>naši</a:t>
            </a:r>
            <a:r>
              <a:rPr lang="en-US" dirty="0" smtClean="0"/>
              <a:t> </a:t>
            </a:r>
            <a:r>
              <a:rPr lang="en-US" dirty="0" err="1" smtClean="0"/>
              <a:t>věc</a:t>
            </a:r>
            <a:r>
              <a:rPr lang="en-US" dirty="0" smtClean="0"/>
              <a:t>, ale </a:t>
            </a:r>
            <a:r>
              <a:rPr lang="en-US" dirty="0" err="1" smtClean="0"/>
              <a:t>neúčastnit</a:t>
            </a:r>
            <a:r>
              <a:rPr lang="en-US" dirty="0" smtClean="0"/>
              <a:t> se </a:t>
            </a:r>
            <a:r>
              <a:rPr lang="en-US" dirty="0" err="1" smtClean="0"/>
              <a:t>ničeho</a:t>
            </a:r>
            <a:r>
              <a:rPr lang="en-US" dirty="0" smtClean="0"/>
              <a:t>, o </a:t>
            </a:r>
            <a:r>
              <a:rPr lang="en-US" dirty="0" err="1" smtClean="0"/>
              <a:t>čem</a:t>
            </a:r>
            <a:r>
              <a:rPr lang="en-US" dirty="0" smtClean="0"/>
              <a:t> </a:t>
            </a:r>
            <a:r>
              <a:rPr lang="en-US" dirty="0" err="1" smtClean="0"/>
              <a:t>si</a:t>
            </a:r>
            <a:r>
              <a:rPr lang="en-US" dirty="0" smtClean="0"/>
              <a:t> </a:t>
            </a:r>
            <a:r>
              <a:rPr lang="en-US" dirty="0" err="1" smtClean="0"/>
              <a:t>myslíme</a:t>
            </a:r>
            <a:r>
              <a:rPr lang="en-US" dirty="0" smtClean="0"/>
              <a:t>, </a:t>
            </a:r>
            <a:r>
              <a:rPr lang="en-US" dirty="0" err="1" smtClean="0"/>
              <a:t>že</a:t>
            </a:r>
            <a:r>
              <a:rPr lang="en-US" dirty="0" smtClean="0"/>
              <a:t> je </a:t>
            </a:r>
            <a:r>
              <a:rPr lang="en-US" dirty="0" err="1" smtClean="0"/>
              <a:t>zlé</a:t>
            </a:r>
            <a:r>
              <a:rPr lang="en-US" dirty="0" smtClean="0"/>
              <a:t>.“ </a:t>
            </a:r>
            <a:r>
              <a:rPr lang="en-US" dirty="0" err="1" smtClean="0"/>
              <a:t>Einsteinovy</a:t>
            </a:r>
            <a:r>
              <a:rPr lang="en-US" dirty="0" smtClean="0"/>
              <a:t> </a:t>
            </a:r>
            <a:r>
              <a:rPr lang="en-US" dirty="0" err="1" smtClean="0"/>
              <a:t>názory</a:t>
            </a:r>
            <a:r>
              <a:rPr lang="en-US" dirty="0" smtClean="0"/>
              <a:t> </a:t>
            </a:r>
            <a:r>
              <a:rPr lang="en-US" dirty="0" err="1" smtClean="0"/>
              <a:t>na</a:t>
            </a:r>
            <a:r>
              <a:rPr lang="en-US" dirty="0" smtClean="0"/>
              <a:t> </a:t>
            </a:r>
            <a:r>
              <a:rPr lang="en-US" dirty="0" err="1" smtClean="0"/>
              <a:t>další</a:t>
            </a:r>
            <a:r>
              <a:rPr lang="en-US" dirty="0" smtClean="0"/>
              <a:t> </a:t>
            </a:r>
            <a:r>
              <a:rPr lang="en-US" dirty="0" err="1" smtClean="0"/>
              <a:t>otázky</a:t>
            </a:r>
            <a:r>
              <a:rPr lang="en-US" dirty="0" smtClean="0"/>
              <a:t> </a:t>
            </a:r>
            <a:r>
              <a:rPr lang="en-US" dirty="0" err="1" smtClean="0"/>
              <a:t>včetně</a:t>
            </a:r>
            <a:r>
              <a:rPr lang="en-US" dirty="0" smtClean="0"/>
              <a:t> </a:t>
            </a:r>
            <a:r>
              <a:rPr lang="en-US" dirty="0" err="1" smtClean="0"/>
              <a:t>socialismu</a:t>
            </a:r>
            <a:r>
              <a:rPr lang="en-US" dirty="0" smtClean="0"/>
              <a:t>, </a:t>
            </a:r>
            <a:r>
              <a:rPr lang="en-US" dirty="0" err="1" smtClean="0"/>
              <a:t>mccarthismu</a:t>
            </a:r>
            <a:r>
              <a:rPr lang="en-US" dirty="0" smtClean="0"/>
              <a:t> a </a:t>
            </a:r>
            <a:r>
              <a:rPr lang="en-US" dirty="0" err="1" smtClean="0"/>
              <a:t>rasismu</a:t>
            </a:r>
            <a:r>
              <a:rPr lang="en-US" dirty="0" smtClean="0"/>
              <a:t> </a:t>
            </a:r>
            <a:r>
              <a:rPr lang="en-US" dirty="0" err="1" smtClean="0"/>
              <a:t>byly</a:t>
            </a:r>
            <a:r>
              <a:rPr lang="en-US" dirty="0" smtClean="0"/>
              <a:t> </a:t>
            </a:r>
            <a:r>
              <a:rPr lang="en-US" dirty="0" err="1" smtClean="0"/>
              <a:t>totalitními</a:t>
            </a:r>
            <a:r>
              <a:rPr lang="en-US" dirty="0" smtClean="0"/>
              <a:t> </a:t>
            </a:r>
            <a:r>
              <a:rPr lang="en-US" dirty="0" err="1" smtClean="0"/>
              <a:t>režimy</a:t>
            </a:r>
            <a:r>
              <a:rPr lang="en-US" dirty="0" smtClean="0"/>
              <a:t> </a:t>
            </a:r>
            <a:r>
              <a:rPr lang="en-US" dirty="0" err="1" smtClean="0"/>
              <a:t>zatajovány</a:t>
            </a:r>
            <a:r>
              <a:rPr lang="en-US" dirty="0" smtClean="0"/>
              <a:t>, </a:t>
            </a:r>
            <a:endParaRPr lang="en-US" dirty="0"/>
          </a:p>
        </p:txBody>
      </p:sp>
      <p:sp>
        <p:nvSpPr>
          <p:cNvPr id="4" name="Rectangle 4"/>
          <p:cNvSpPr>
            <a:spLocks noGrp="1"/>
          </p:cNvSpPr>
          <p:nvPr>
            <p:ph type="sldNum" sz="quarter" idx="10"/>
          </p:nvPr>
        </p:nvSpPr>
        <p:spPr/>
        <p:txBody>
          <a:bodyPr/>
          <a:lstStyle>
            <a:extLst/>
          </a:lstStyle>
          <a:p>
            <a:fld id="{B3A019F3-8596-4028-9847-CBD3A185B07A}"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r>
              <a:rPr lang="en-US" dirty="0" err="1" smtClean="0"/>
              <a:t>Významně</a:t>
            </a:r>
            <a:r>
              <a:rPr lang="en-US" dirty="0" smtClean="0"/>
              <a:t> se </a:t>
            </a:r>
            <a:r>
              <a:rPr lang="en-US" dirty="0" err="1" smtClean="0"/>
              <a:t>zasadil</a:t>
            </a:r>
            <a:r>
              <a:rPr lang="en-US" dirty="0" smtClean="0"/>
              <a:t> o </a:t>
            </a:r>
            <a:r>
              <a:rPr lang="en-US" dirty="0" err="1" smtClean="0"/>
              <a:t>podepsání</a:t>
            </a:r>
            <a:r>
              <a:rPr lang="en-US" dirty="0" smtClean="0"/>
              <a:t> </a:t>
            </a:r>
            <a:r>
              <a:rPr lang="en-US" dirty="0" err="1" smtClean="0"/>
              <a:t>smlouvy</a:t>
            </a:r>
            <a:r>
              <a:rPr lang="en-US" dirty="0" smtClean="0"/>
              <a:t> o </a:t>
            </a:r>
            <a:r>
              <a:rPr lang="en-US" dirty="0" err="1" smtClean="0"/>
              <a:t>omezení</a:t>
            </a:r>
            <a:r>
              <a:rPr lang="en-US" dirty="0" smtClean="0"/>
              <a:t> </a:t>
            </a:r>
            <a:r>
              <a:rPr lang="en-US" dirty="0" err="1" smtClean="0"/>
              <a:t>jaderných</a:t>
            </a:r>
            <a:r>
              <a:rPr lang="en-US" dirty="0" smtClean="0"/>
              <a:t> </a:t>
            </a:r>
            <a:r>
              <a:rPr lang="en-US" dirty="0" err="1" smtClean="0"/>
              <a:t>testů</a:t>
            </a:r>
            <a:r>
              <a:rPr lang="en-US" dirty="0" smtClean="0"/>
              <a:t> a </a:t>
            </a:r>
            <a:r>
              <a:rPr lang="en-US" dirty="0" err="1" smtClean="0"/>
              <a:t>ve</a:t>
            </a:r>
            <a:r>
              <a:rPr lang="en-US" dirty="0" smtClean="0"/>
              <a:t> </a:t>
            </a:r>
            <a:r>
              <a:rPr lang="en-US" dirty="0" err="1" smtClean="0"/>
              <a:t>Washingtonu</a:t>
            </a:r>
            <a:r>
              <a:rPr lang="en-US" dirty="0" smtClean="0"/>
              <a:t> se </a:t>
            </a:r>
            <a:r>
              <a:rPr lang="en-US" dirty="0" err="1" smtClean="0"/>
              <a:t>zúčastnil</a:t>
            </a:r>
            <a:r>
              <a:rPr lang="en-US" dirty="0" smtClean="0"/>
              <a:t> </a:t>
            </a:r>
            <a:r>
              <a:rPr lang="en-US" dirty="0" err="1" smtClean="0"/>
              <a:t>podepsání</a:t>
            </a:r>
            <a:r>
              <a:rPr lang="en-US" dirty="0" smtClean="0"/>
              <a:t> </a:t>
            </a:r>
            <a:r>
              <a:rPr lang="en-US" dirty="0" err="1" smtClean="0"/>
              <a:t>protokolu</a:t>
            </a:r>
            <a:r>
              <a:rPr lang="en-US" dirty="0" smtClean="0"/>
              <a:t> o </a:t>
            </a:r>
            <a:r>
              <a:rPr lang="en-US" dirty="0" err="1" smtClean="0"/>
              <a:t>ratifikaci</a:t>
            </a:r>
            <a:r>
              <a:rPr lang="en-US" dirty="0" smtClean="0"/>
              <a:t> </a:t>
            </a:r>
            <a:r>
              <a:rPr lang="en-US" dirty="0" err="1" smtClean="0"/>
              <a:t>této</a:t>
            </a:r>
            <a:r>
              <a:rPr lang="en-US" dirty="0" smtClean="0"/>
              <a:t> </a:t>
            </a:r>
            <a:r>
              <a:rPr lang="en-US" dirty="0" err="1" smtClean="0"/>
              <a:t>smlouvy</a:t>
            </a:r>
            <a:r>
              <a:rPr lang="en-US" dirty="0" smtClean="0"/>
              <a:t> (10. </a:t>
            </a:r>
            <a:r>
              <a:rPr lang="en-US" dirty="0" err="1" smtClean="0"/>
              <a:t>října</a:t>
            </a:r>
            <a:r>
              <a:rPr lang="en-US" dirty="0" smtClean="0"/>
              <a:t> 1963). </a:t>
            </a:r>
            <a:endParaRPr lang="cs-CZ" dirty="0" smtClean="0"/>
          </a:p>
          <a:p>
            <a:r>
              <a:rPr lang="en-US" dirty="0" err="1" smtClean="0"/>
              <a:t>Téhož</a:t>
            </a:r>
            <a:r>
              <a:rPr lang="en-US" dirty="0" smtClean="0"/>
              <a:t> </a:t>
            </a:r>
            <a:r>
              <a:rPr lang="en-US" dirty="0" err="1" smtClean="0"/>
              <a:t>roku</a:t>
            </a:r>
            <a:r>
              <a:rPr lang="en-US" dirty="0" smtClean="0"/>
              <a:t> se mu </a:t>
            </a:r>
            <a:r>
              <a:rPr lang="en-US" dirty="0" err="1" smtClean="0"/>
              <a:t>podařilo</a:t>
            </a:r>
            <a:r>
              <a:rPr lang="en-US" dirty="0" smtClean="0"/>
              <a:t> </a:t>
            </a:r>
            <a:r>
              <a:rPr lang="en-US" dirty="0" err="1" smtClean="0"/>
              <a:t>přesvědčit</a:t>
            </a:r>
            <a:r>
              <a:rPr lang="en-US" dirty="0" smtClean="0"/>
              <a:t> </a:t>
            </a:r>
            <a:r>
              <a:rPr lang="en-US" dirty="0" err="1" smtClean="0"/>
              <a:t>sovětské</a:t>
            </a:r>
            <a:r>
              <a:rPr lang="en-US" dirty="0" smtClean="0"/>
              <a:t> </a:t>
            </a:r>
            <a:r>
              <a:rPr lang="en-US" dirty="0" err="1" smtClean="0"/>
              <a:t>vedení</a:t>
            </a:r>
            <a:r>
              <a:rPr lang="en-US" dirty="0" smtClean="0"/>
              <a:t>, </a:t>
            </a:r>
            <a:r>
              <a:rPr lang="en-US" dirty="0" err="1" smtClean="0"/>
              <a:t>aby</a:t>
            </a:r>
            <a:r>
              <a:rPr lang="en-US" dirty="0" smtClean="0"/>
              <a:t> </a:t>
            </a:r>
            <a:r>
              <a:rPr lang="en-US" dirty="0" err="1" smtClean="0"/>
              <a:t>přistoupilo</a:t>
            </a:r>
            <a:r>
              <a:rPr lang="en-US" dirty="0" smtClean="0"/>
              <a:t> </a:t>
            </a:r>
            <a:r>
              <a:rPr lang="en-US" dirty="0" err="1" smtClean="0"/>
              <a:t>na</a:t>
            </a:r>
            <a:r>
              <a:rPr lang="en-US" dirty="0" smtClean="0"/>
              <a:t> </a:t>
            </a:r>
            <a:r>
              <a:rPr lang="en-US" dirty="0" err="1" smtClean="0"/>
              <a:t>americký</a:t>
            </a:r>
            <a:r>
              <a:rPr lang="en-US" dirty="0" smtClean="0"/>
              <a:t> </a:t>
            </a:r>
            <a:r>
              <a:rPr lang="en-US" dirty="0" err="1" smtClean="0"/>
              <a:t>návrh</a:t>
            </a:r>
            <a:r>
              <a:rPr lang="en-US" dirty="0" smtClean="0"/>
              <a:t> </a:t>
            </a:r>
            <a:r>
              <a:rPr lang="en-US" dirty="0" err="1" smtClean="0"/>
              <a:t>na</a:t>
            </a:r>
            <a:r>
              <a:rPr lang="en-US" dirty="0" smtClean="0"/>
              <a:t> </a:t>
            </a:r>
            <a:r>
              <a:rPr lang="en-US" dirty="0" err="1" smtClean="0"/>
              <a:t>zastavení</a:t>
            </a:r>
            <a:r>
              <a:rPr lang="en-US" dirty="0" smtClean="0"/>
              <a:t> </a:t>
            </a:r>
            <a:r>
              <a:rPr lang="en-US" dirty="0" err="1" smtClean="0"/>
              <a:t>jaderných</a:t>
            </a:r>
            <a:r>
              <a:rPr lang="en-US" dirty="0" smtClean="0"/>
              <a:t> </a:t>
            </a:r>
            <a:r>
              <a:rPr lang="en-US" dirty="0" err="1" smtClean="0"/>
              <a:t>testů</a:t>
            </a:r>
            <a:r>
              <a:rPr lang="en-US" dirty="0" smtClean="0"/>
              <a:t>. </a:t>
            </a:r>
            <a:r>
              <a:rPr lang="en-US" dirty="0" err="1" smtClean="0"/>
              <a:t>Smlouva</a:t>
            </a:r>
            <a:r>
              <a:rPr lang="en-US" dirty="0" smtClean="0"/>
              <a:t> </a:t>
            </a:r>
            <a:r>
              <a:rPr lang="en-US" dirty="0" err="1" smtClean="0"/>
              <a:t>byla</a:t>
            </a:r>
            <a:r>
              <a:rPr lang="en-US" dirty="0" smtClean="0"/>
              <a:t> </a:t>
            </a:r>
            <a:r>
              <a:rPr lang="en-US" dirty="0" err="1" smtClean="0"/>
              <a:t>podepsána</a:t>
            </a:r>
            <a:r>
              <a:rPr lang="en-US" dirty="0" smtClean="0"/>
              <a:t> v </a:t>
            </a:r>
            <a:r>
              <a:rPr lang="en-US" dirty="0" err="1" smtClean="0"/>
              <a:t>Moskvě</a:t>
            </a:r>
            <a:r>
              <a:rPr lang="en-US" dirty="0" smtClean="0"/>
              <a:t> </a:t>
            </a:r>
            <a:r>
              <a:rPr lang="en-US" dirty="0" err="1" smtClean="0"/>
              <a:t>mezi</a:t>
            </a:r>
            <a:r>
              <a:rPr lang="en-US" dirty="0" smtClean="0"/>
              <a:t> </a:t>
            </a:r>
            <a:r>
              <a:rPr lang="en-US" dirty="0" err="1" smtClean="0"/>
              <a:t>Spojenými</a:t>
            </a:r>
            <a:r>
              <a:rPr lang="en-US" dirty="0" smtClean="0"/>
              <a:t> </a:t>
            </a:r>
            <a:r>
              <a:rPr lang="en-US" dirty="0" err="1" smtClean="0"/>
              <a:t>státy</a:t>
            </a:r>
            <a:r>
              <a:rPr lang="en-US" dirty="0" smtClean="0"/>
              <a:t>, </a:t>
            </a:r>
            <a:r>
              <a:rPr lang="en-US" dirty="0" err="1" smtClean="0"/>
              <a:t>Sovětským</a:t>
            </a:r>
            <a:r>
              <a:rPr lang="en-US" dirty="0" smtClean="0"/>
              <a:t> </a:t>
            </a:r>
            <a:r>
              <a:rPr lang="en-US" dirty="0" err="1" smtClean="0"/>
              <a:t>svazem</a:t>
            </a:r>
            <a:r>
              <a:rPr lang="en-US" dirty="0" smtClean="0"/>
              <a:t> a </a:t>
            </a:r>
            <a:r>
              <a:rPr lang="en-US" dirty="0" err="1" smtClean="0"/>
              <a:t>Velkou</a:t>
            </a:r>
            <a:r>
              <a:rPr lang="en-US" dirty="0" smtClean="0"/>
              <a:t> </a:t>
            </a:r>
            <a:r>
              <a:rPr lang="en-US" dirty="0" err="1" smtClean="0"/>
              <a:t>Británií</a:t>
            </a:r>
            <a:r>
              <a:rPr lang="en-US" dirty="0" smtClean="0"/>
              <a:t>. </a:t>
            </a:r>
            <a:r>
              <a:rPr lang="en-US" dirty="0" err="1" smtClean="0"/>
              <a:t>Zakazovala</a:t>
            </a:r>
            <a:r>
              <a:rPr lang="en-US" dirty="0" smtClean="0"/>
              <a:t> testy pod </a:t>
            </a:r>
            <a:r>
              <a:rPr lang="en-US" dirty="0" err="1" smtClean="0"/>
              <a:t>vodou</a:t>
            </a:r>
            <a:r>
              <a:rPr lang="en-US" dirty="0" smtClean="0"/>
              <a:t>, v </a:t>
            </a:r>
            <a:r>
              <a:rPr lang="en-US" dirty="0" err="1" smtClean="0"/>
              <a:t>kosmickém</a:t>
            </a:r>
            <a:r>
              <a:rPr lang="en-US" dirty="0" smtClean="0"/>
              <a:t> </a:t>
            </a:r>
            <a:r>
              <a:rPr lang="en-US" dirty="0" err="1" smtClean="0"/>
              <a:t>prostoru</a:t>
            </a:r>
            <a:r>
              <a:rPr lang="en-US" dirty="0" smtClean="0"/>
              <a:t> a v </a:t>
            </a:r>
            <a:r>
              <a:rPr lang="en-US" dirty="0" err="1" smtClean="0"/>
              <a:t>atmosféře</a:t>
            </a:r>
            <a:r>
              <a:rPr lang="en-US" dirty="0" smtClean="0"/>
              <a:t>. </a:t>
            </a:r>
            <a:r>
              <a:rPr lang="en-US" dirty="0" err="1" smtClean="0"/>
              <a:t>Sacharov</a:t>
            </a:r>
            <a:r>
              <a:rPr lang="en-US" dirty="0" smtClean="0"/>
              <a:t> </a:t>
            </a:r>
            <a:r>
              <a:rPr lang="en-US" dirty="0" err="1" smtClean="0"/>
              <a:t>uvedl</a:t>
            </a:r>
            <a:r>
              <a:rPr lang="en-US" dirty="0" smtClean="0"/>
              <a:t>, </a:t>
            </a:r>
            <a:r>
              <a:rPr lang="en-US" dirty="0" err="1" smtClean="0"/>
              <a:t>že</a:t>
            </a:r>
            <a:r>
              <a:rPr lang="en-US" dirty="0" smtClean="0"/>
              <a:t> </a:t>
            </a:r>
            <a:r>
              <a:rPr lang="en-US" dirty="0" err="1" smtClean="0"/>
              <a:t>tato</a:t>
            </a:r>
            <a:r>
              <a:rPr lang="en-US" dirty="0" smtClean="0"/>
              <a:t> </a:t>
            </a:r>
            <a:r>
              <a:rPr lang="en-US" dirty="0" err="1" smtClean="0"/>
              <a:t>smlouva</a:t>
            </a:r>
            <a:r>
              <a:rPr lang="en-US" dirty="0" smtClean="0"/>
              <a:t> </a:t>
            </a:r>
            <a:r>
              <a:rPr lang="en-US" dirty="0" err="1" smtClean="0"/>
              <a:t>byla</a:t>
            </a:r>
            <a:r>
              <a:rPr lang="en-US" dirty="0" smtClean="0"/>
              <a:t> </a:t>
            </a:r>
            <a:r>
              <a:rPr lang="en-US" dirty="0" err="1" smtClean="0"/>
              <a:t>prvním</a:t>
            </a:r>
            <a:r>
              <a:rPr lang="en-US" dirty="0" smtClean="0"/>
              <a:t> </a:t>
            </a:r>
            <a:r>
              <a:rPr lang="en-US" dirty="0" err="1" smtClean="0"/>
              <a:t>krokem</a:t>
            </a:r>
            <a:r>
              <a:rPr lang="en-US" dirty="0" smtClean="0"/>
              <a:t> </a:t>
            </a:r>
            <a:r>
              <a:rPr lang="en-US" dirty="0" err="1" smtClean="0"/>
              <a:t>ke</a:t>
            </a:r>
            <a:r>
              <a:rPr lang="en-US" dirty="0" smtClean="0"/>
              <a:t> </a:t>
            </a:r>
            <a:r>
              <a:rPr lang="en-US" dirty="0" err="1" smtClean="0"/>
              <a:t>snížení</a:t>
            </a:r>
            <a:r>
              <a:rPr lang="en-US" dirty="0" smtClean="0"/>
              <a:t> </a:t>
            </a:r>
            <a:r>
              <a:rPr lang="en-US" dirty="0" err="1" smtClean="0"/>
              <a:t>nebezpečí</a:t>
            </a:r>
            <a:r>
              <a:rPr lang="en-US" dirty="0" smtClean="0"/>
              <a:t> </a:t>
            </a:r>
            <a:r>
              <a:rPr lang="en-US" dirty="0" err="1" smtClean="0"/>
              <a:t>nukleární</a:t>
            </a:r>
            <a:r>
              <a:rPr lang="en-US" dirty="0" smtClean="0"/>
              <a:t> a </a:t>
            </a:r>
            <a:r>
              <a:rPr lang="en-US" dirty="0" err="1" smtClean="0"/>
              <a:t>termonukleární</a:t>
            </a:r>
            <a:r>
              <a:rPr lang="en-US" dirty="0" smtClean="0"/>
              <a:t> </a:t>
            </a:r>
            <a:r>
              <a:rPr lang="en-US" dirty="0" err="1" smtClean="0"/>
              <a:t>války</a:t>
            </a:r>
            <a:r>
              <a:rPr lang="en-US" dirty="0" smtClean="0"/>
              <a:t>.</a:t>
            </a:r>
          </a:p>
          <a:p>
            <a:endParaRPr lang="en-US" dirty="0" smtClean="0"/>
          </a:p>
          <a:p>
            <a:r>
              <a:rPr lang="en-US" dirty="0" err="1" smtClean="0"/>
              <a:t>Roku</a:t>
            </a:r>
            <a:r>
              <a:rPr lang="en-US" dirty="0" smtClean="0"/>
              <a:t> 1963 se </a:t>
            </a:r>
            <a:r>
              <a:rPr lang="en-US" dirty="0" err="1" smtClean="0"/>
              <a:t>rozhodl</a:t>
            </a:r>
            <a:r>
              <a:rPr lang="en-US" dirty="0" smtClean="0"/>
              <a:t> </a:t>
            </a:r>
            <a:r>
              <a:rPr lang="en-US" dirty="0" err="1" smtClean="0"/>
              <a:t>že</a:t>
            </a:r>
            <a:r>
              <a:rPr lang="en-US" dirty="0" smtClean="0"/>
              <a:t> se </a:t>
            </a:r>
            <a:r>
              <a:rPr lang="en-US" dirty="0" err="1" smtClean="0"/>
              <a:t>bude</a:t>
            </a:r>
            <a:r>
              <a:rPr lang="en-US" dirty="0" smtClean="0"/>
              <a:t> </a:t>
            </a:r>
            <a:r>
              <a:rPr lang="en-US" dirty="0" err="1" smtClean="0"/>
              <a:t>opět</a:t>
            </a:r>
            <a:r>
              <a:rPr lang="en-US" dirty="0" smtClean="0"/>
              <a:t> </a:t>
            </a:r>
            <a:r>
              <a:rPr lang="en-US" dirty="0" err="1" smtClean="0"/>
              <a:t>zabývat</a:t>
            </a:r>
            <a:r>
              <a:rPr lang="en-US" dirty="0" smtClean="0"/>
              <a:t> </a:t>
            </a:r>
            <a:r>
              <a:rPr lang="en-US" dirty="0" err="1" smtClean="0"/>
              <a:t>čistou</a:t>
            </a:r>
            <a:r>
              <a:rPr lang="en-US" dirty="0" smtClean="0"/>
              <a:t> </a:t>
            </a:r>
            <a:r>
              <a:rPr lang="en-US" dirty="0" err="1" smtClean="0"/>
              <a:t>vědou</a:t>
            </a:r>
            <a:r>
              <a:rPr lang="en-US" dirty="0" smtClean="0"/>
              <a:t>. Od </a:t>
            </a:r>
            <a:r>
              <a:rPr lang="en-US" dirty="0" err="1" smtClean="0"/>
              <a:t>roku</a:t>
            </a:r>
            <a:r>
              <a:rPr lang="en-US" dirty="0" smtClean="0"/>
              <a:t> 1951 se </a:t>
            </a:r>
            <a:r>
              <a:rPr lang="en-US" dirty="0" err="1" smtClean="0"/>
              <a:t>též</a:t>
            </a:r>
            <a:r>
              <a:rPr lang="en-US" dirty="0" smtClean="0"/>
              <a:t> </a:t>
            </a:r>
            <a:r>
              <a:rPr lang="en-US" dirty="0" err="1" smtClean="0"/>
              <a:t>podílel</a:t>
            </a:r>
            <a:r>
              <a:rPr lang="en-US" dirty="0" smtClean="0"/>
              <a:t> </a:t>
            </a:r>
            <a:r>
              <a:rPr lang="en-US" dirty="0" err="1" smtClean="0"/>
              <a:t>na</a:t>
            </a:r>
            <a:r>
              <a:rPr lang="en-US" dirty="0" smtClean="0"/>
              <a:t> </a:t>
            </a:r>
            <a:r>
              <a:rPr lang="en-US" dirty="0" err="1" smtClean="0"/>
              <a:t>podpoře</a:t>
            </a:r>
            <a:r>
              <a:rPr lang="en-US" dirty="0" smtClean="0"/>
              <a:t> </a:t>
            </a:r>
            <a:r>
              <a:rPr lang="en-US" dirty="0" err="1" smtClean="0"/>
              <a:t>obětí</a:t>
            </a:r>
            <a:r>
              <a:rPr lang="en-US" dirty="0" smtClean="0"/>
              <a:t> </a:t>
            </a:r>
            <a:r>
              <a:rPr lang="en-US" dirty="0" err="1" smtClean="0"/>
              <a:t>politické</a:t>
            </a:r>
            <a:r>
              <a:rPr lang="en-US" dirty="0" smtClean="0"/>
              <a:t> </a:t>
            </a:r>
            <a:r>
              <a:rPr lang="en-US" dirty="0" err="1" smtClean="0"/>
              <a:t>diskriminace</a:t>
            </a:r>
            <a:r>
              <a:rPr lang="en-US" dirty="0" smtClean="0"/>
              <a:t> a </a:t>
            </a:r>
            <a:r>
              <a:rPr lang="en-US" dirty="0" err="1" smtClean="0"/>
              <a:t>pronásledování</a:t>
            </a:r>
            <a:r>
              <a:rPr lang="en-US" dirty="0" smtClean="0"/>
              <a:t>. V </a:t>
            </a:r>
            <a:r>
              <a:rPr lang="en-US" dirty="0" err="1" smtClean="0"/>
              <a:t>té</a:t>
            </a:r>
            <a:r>
              <a:rPr lang="en-US" dirty="0" smtClean="0"/>
              <a:t> </a:t>
            </a:r>
            <a:r>
              <a:rPr lang="en-US" dirty="0" err="1" smtClean="0"/>
              <a:t>době</a:t>
            </a:r>
            <a:r>
              <a:rPr lang="en-US" dirty="0" smtClean="0"/>
              <a:t> </a:t>
            </a:r>
            <a:r>
              <a:rPr lang="en-US" dirty="0" err="1" smtClean="0"/>
              <a:t>stále</a:t>
            </a:r>
            <a:r>
              <a:rPr lang="en-US" dirty="0" smtClean="0"/>
              <a:t> </a:t>
            </a:r>
            <a:r>
              <a:rPr lang="en-US" dirty="0" err="1" smtClean="0"/>
              <a:t>pracoval</a:t>
            </a:r>
            <a:r>
              <a:rPr lang="en-US" dirty="0" smtClean="0"/>
              <a:t> </a:t>
            </a:r>
            <a:r>
              <a:rPr lang="en-US" dirty="0" err="1" smtClean="0"/>
              <a:t>na</a:t>
            </a:r>
            <a:r>
              <a:rPr lang="en-US" dirty="0" smtClean="0"/>
              <a:t> </a:t>
            </a:r>
            <a:r>
              <a:rPr lang="en-US" dirty="0" err="1" smtClean="0"/>
              <a:t>vývoji</a:t>
            </a:r>
            <a:r>
              <a:rPr lang="en-US" dirty="0" smtClean="0"/>
              <a:t> </a:t>
            </a:r>
            <a:r>
              <a:rPr lang="en-US" dirty="0" err="1" smtClean="0"/>
              <a:t>nových</a:t>
            </a:r>
            <a:r>
              <a:rPr lang="en-US" dirty="0" smtClean="0"/>
              <a:t> </a:t>
            </a:r>
            <a:r>
              <a:rPr lang="en-US" dirty="0" err="1" smtClean="0"/>
              <a:t>zbraní</a:t>
            </a:r>
            <a:r>
              <a:rPr lang="en-US" dirty="0" smtClean="0"/>
              <a:t> a </a:t>
            </a:r>
            <a:r>
              <a:rPr lang="en-US" dirty="0" err="1" smtClean="0"/>
              <a:t>pokoušel</a:t>
            </a:r>
            <a:r>
              <a:rPr lang="en-US" dirty="0" smtClean="0"/>
              <a:t> se </a:t>
            </a:r>
            <a:r>
              <a:rPr lang="en-US" dirty="0" err="1" smtClean="0"/>
              <a:t>ovlivňovat</a:t>
            </a:r>
            <a:r>
              <a:rPr lang="en-US" dirty="0" smtClean="0"/>
              <a:t> </a:t>
            </a:r>
            <a:r>
              <a:rPr lang="en-US" dirty="0" err="1" smtClean="0"/>
              <a:t>politická</a:t>
            </a:r>
            <a:r>
              <a:rPr lang="en-US" dirty="0" smtClean="0"/>
              <a:t> a </a:t>
            </a:r>
            <a:r>
              <a:rPr lang="en-US" dirty="0" err="1" smtClean="0"/>
              <a:t>strategická</a:t>
            </a:r>
            <a:r>
              <a:rPr lang="en-US" dirty="0" smtClean="0"/>
              <a:t> </a:t>
            </a:r>
            <a:r>
              <a:rPr lang="en-US" dirty="0" err="1" smtClean="0"/>
              <a:t>rozhodnutí</a:t>
            </a:r>
            <a:r>
              <a:rPr lang="en-US" dirty="0" smtClean="0"/>
              <a:t>.</a:t>
            </a:r>
            <a:endParaRPr lang="en-US" dirty="0"/>
          </a:p>
        </p:txBody>
      </p:sp>
      <p:sp>
        <p:nvSpPr>
          <p:cNvPr id="4" name="Rectangle 4"/>
          <p:cNvSpPr>
            <a:spLocks noGrp="1"/>
          </p:cNvSpPr>
          <p:nvPr>
            <p:ph type="sldNum" sz="quarter" idx="10"/>
          </p:nvPr>
        </p:nvSpPr>
        <p:spPr/>
        <p:txBody>
          <a:bodyPr/>
          <a:lstStyle>
            <a:extLst/>
          </a:lstStyle>
          <a:p>
            <a:fld id="{B3A019F3-8596-4028-9847-CBD3A185B07A}"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r>
              <a:rPr lang="en-US" dirty="0" err="1" smtClean="0"/>
              <a:t>Příkladem</a:t>
            </a:r>
            <a:r>
              <a:rPr lang="en-US" dirty="0" smtClean="0"/>
              <a:t> je </a:t>
            </a:r>
            <a:r>
              <a:rPr lang="en-US" dirty="0" err="1" smtClean="0"/>
              <a:t>dopis</a:t>
            </a:r>
            <a:r>
              <a:rPr lang="en-US" dirty="0" smtClean="0"/>
              <a:t>, </a:t>
            </a:r>
            <a:r>
              <a:rPr lang="en-US" dirty="0" err="1" smtClean="0"/>
              <a:t>odeslaný</a:t>
            </a:r>
            <a:r>
              <a:rPr lang="en-US" dirty="0" smtClean="0"/>
              <a:t> 2. </a:t>
            </a:r>
            <a:r>
              <a:rPr lang="en-US" dirty="0" err="1" smtClean="0"/>
              <a:t>srpna</a:t>
            </a:r>
            <a:r>
              <a:rPr lang="en-US" dirty="0" smtClean="0"/>
              <a:t> 1939 </a:t>
            </a:r>
            <a:r>
              <a:rPr lang="en-US" dirty="0" err="1" smtClean="0"/>
              <a:t>prezidentu</a:t>
            </a:r>
            <a:r>
              <a:rPr lang="en-US" dirty="0" smtClean="0"/>
              <a:t> F. D. </a:t>
            </a:r>
            <a:r>
              <a:rPr lang="en-US" dirty="0" err="1" smtClean="0"/>
              <a:t>Rooseveltovi</a:t>
            </a:r>
            <a:r>
              <a:rPr lang="en-US" dirty="0" smtClean="0"/>
              <a:t>, v </a:t>
            </a:r>
            <a:r>
              <a:rPr lang="en-US" dirty="0" err="1" smtClean="0"/>
              <a:t>němž</a:t>
            </a:r>
            <a:r>
              <a:rPr lang="en-US" dirty="0" smtClean="0"/>
              <a:t> ho </a:t>
            </a:r>
            <a:r>
              <a:rPr lang="en-US" dirty="0" err="1" smtClean="0"/>
              <a:t>přesvědčuje</a:t>
            </a:r>
            <a:r>
              <a:rPr lang="en-US" dirty="0" smtClean="0"/>
              <a:t>, </a:t>
            </a:r>
            <a:r>
              <a:rPr lang="en-US" dirty="0" err="1" smtClean="0"/>
              <a:t>aby</a:t>
            </a:r>
            <a:r>
              <a:rPr lang="en-US" dirty="0" smtClean="0"/>
              <a:t> </a:t>
            </a:r>
            <a:r>
              <a:rPr lang="en-US" dirty="0" err="1" smtClean="0"/>
              <a:t>neváhal</a:t>
            </a:r>
            <a:r>
              <a:rPr lang="en-US" dirty="0" smtClean="0"/>
              <a:t> </a:t>
            </a:r>
            <a:r>
              <a:rPr lang="en-US" dirty="0" err="1" smtClean="0"/>
              <a:t>odstartovat</a:t>
            </a:r>
            <a:r>
              <a:rPr lang="en-US" dirty="0" smtClean="0"/>
              <a:t> program </a:t>
            </a:r>
            <a:r>
              <a:rPr lang="en-US" dirty="0" err="1" smtClean="0"/>
              <a:t>výroby</a:t>
            </a:r>
            <a:r>
              <a:rPr lang="en-US" dirty="0" smtClean="0"/>
              <a:t> </a:t>
            </a:r>
            <a:r>
              <a:rPr lang="en-US" dirty="0" err="1" smtClean="0"/>
              <a:t>jaderné</a:t>
            </a:r>
            <a:r>
              <a:rPr lang="en-US" dirty="0" smtClean="0"/>
              <a:t> </a:t>
            </a:r>
            <a:r>
              <a:rPr lang="en-US" dirty="0" err="1" smtClean="0"/>
              <a:t>bomby</a:t>
            </a:r>
            <a:r>
              <a:rPr lang="en-US" dirty="0" smtClean="0"/>
              <a:t>, </a:t>
            </a:r>
            <a:r>
              <a:rPr lang="en-US" dirty="0" err="1" smtClean="0"/>
              <a:t>dříve</a:t>
            </a:r>
            <a:r>
              <a:rPr lang="en-US" dirty="0" smtClean="0"/>
              <a:t> </a:t>
            </a:r>
            <a:r>
              <a:rPr lang="en-US" dirty="0" err="1" smtClean="0"/>
              <a:t>než</a:t>
            </a:r>
            <a:r>
              <a:rPr lang="en-US" dirty="0" smtClean="0"/>
              <a:t> </a:t>
            </a:r>
            <a:r>
              <a:rPr lang="en-US" dirty="0" err="1" smtClean="0"/>
              <a:t>na</a:t>
            </a:r>
            <a:r>
              <a:rPr lang="en-US" dirty="0" smtClean="0"/>
              <a:t> </a:t>
            </a:r>
            <a:r>
              <a:rPr lang="en-US" dirty="0" err="1" smtClean="0"/>
              <a:t>ni</a:t>
            </a:r>
            <a:r>
              <a:rPr lang="en-US" dirty="0" smtClean="0"/>
              <a:t> </a:t>
            </a:r>
            <a:r>
              <a:rPr lang="en-US" dirty="0" err="1" smtClean="0"/>
              <a:t>přijdou</a:t>
            </a:r>
            <a:r>
              <a:rPr lang="en-US" dirty="0" smtClean="0"/>
              <a:t> </a:t>
            </a:r>
            <a:r>
              <a:rPr lang="en-US" dirty="0" err="1" smtClean="0"/>
              <a:t>nacisté</a:t>
            </a:r>
            <a:r>
              <a:rPr lang="cs-CZ" dirty="0" smtClean="0"/>
              <a:t>,</a:t>
            </a:r>
            <a:r>
              <a:rPr lang="en-US" dirty="0" smtClean="0"/>
              <a:t> </a:t>
            </a:r>
            <a:r>
              <a:rPr lang="en-US" dirty="0" err="1" smtClean="0"/>
              <a:t>sepsal</a:t>
            </a:r>
            <a:r>
              <a:rPr lang="en-US" dirty="0" smtClean="0"/>
              <a:t> ho </a:t>
            </a:r>
            <a:r>
              <a:rPr lang="en-US" dirty="0" err="1" smtClean="0"/>
              <a:t>ve</a:t>
            </a:r>
            <a:r>
              <a:rPr lang="en-US" dirty="0" smtClean="0"/>
              <a:t> </a:t>
            </a:r>
            <a:r>
              <a:rPr lang="en-US" dirty="0" err="1" smtClean="0"/>
              <a:t>skutečnosti</a:t>
            </a:r>
            <a:r>
              <a:rPr lang="en-US" dirty="0" smtClean="0"/>
              <a:t> </a:t>
            </a:r>
            <a:r>
              <a:rPr lang="en-US" dirty="0" err="1" smtClean="0"/>
              <a:t>jeho</a:t>
            </a:r>
            <a:r>
              <a:rPr lang="en-US" dirty="0" smtClean="0"/>
              <a:t> </a:t>
            </a:r>
            <a:r>
              <a:rPr lang="en-US" dirty="0" err="1" smtClean="0"/>
              <a:t>kolega</a:t>
            </a:r>
            <a:r>
              <a:rPr lang="en-US" dirty="0" smtClean="0"/>
              <a:t> Leo Szilard. </a:t>
            </a:r>
            <a:endParaRPr lang="cs-CZ" dirty="0" smtClean="0"/>
          </a:p>
          <a:p>
            <a:endParaRPr lang="cs-CZ" dirty="0" smtClean="0"/>
          </a:p>
          <a:p>
            <a:r>
              <a:rPr lang="cs-CZ" sz="1200" b="0" i="0" kern="1200" dirty="0" smtClean="0">
                <a:solidFill>
                  <a:schemeClr val="tx1"/>
                </a:solidFill>
                <a:effectLst/>
                <a:latin typeface="+mn-lt"/>
                <a:ea typeface="+mn-ea"/>
                <a:cs typeface="+mn-cs"/>
              </a:rPr>
              <a:t>Znepokojovalo ho, že by se Nacisté zmocnili zásob uranu, rozhodl se upozornit amerického prezidenta na hrozící nebezpečí a doporučit mu, aby vzhledem k této situaci kontaktoval skupinou fyziků, která se v Americe zabývá řetězovou reakcí. Roosevelt ustavil tzv. Briggsovu komisi, která měla rozhodnout o jaderném programu USA. K zásadnímu rozhodnutí došlo v roce 1942, kdy byl odstartován přísně tajný projekt Manhattan, který měl za cíl vyrobení bomby.</a:t>
            </a:r>
          </a:p>
          <a:p>
            <a:r>
              <a:rPr lang="cs-CZ" sz="1200" b="0" i="0" kern="1200" dirty="0" smtClean="0">
                <a:solidFill>
                  <a:schemeClr val="tx1"/>
                </a:solidFill>
                <a:effectLst/>
                <a:latin typeface="+mn-lt"/>
                <a:ea typeface="+mn-ea"/>
                <a:cs typeface="+mn-cs"/>
              </a:rPr>
              <a:t>Einstein sám se projektu Manhattan nezúčastnil, i když byl o něm jistě informován.</a:t>
            </a:r>
          </a:p>
          <a:p>
            <a:r>
              <a:rPr lang="cs-CZ" sz="1200" b="0" i="0" kern="1200" dirty="0" smtClean="0">
                <a:solidFill>
                  <a:schemeClr val="tx1"/>
                </a:solidFill>
                <a:effectLst/>
                <a:latin typeface="+mn-lt"/>
                <a:ea typeface="+mn-ea"/>
                <a:cs typeface="+mn-cs"/>
              </a:rPr>
              <a:t>16. 7. 1945 proběhlo v Los Alamos (Nové Mexiko) odpálení první atomové pumy a 6. srpna byla atomová bomba poprvé použita v boji.</a:t>
            </a:r>
          </a:p>
          <a:p>
            <a:r>
              <a:rPr lang="cs-CZ" sz="1200" b="0" i="0" kern="1200" dirty="0" smtClean="0">
                <a:solidFill>
                  <a:schemeClr val="tx1"/>
                </a:solidFill>
                <a:effectLst/>
                <a:latin typeface="+mn-lt"/>
                <a:ea typeface="+mn-ea"/>
                <a:cs typeface="+mn-cs"/>
              </a:rPr>
              <a:t>Einstein s nasazením bomby proti Japonsku nesouhlasil a navrhoval, aby její ničivé účinky byly Japoncům nejprve předvedeny na nějakém neobydleném ostrově. </a:t>
            </a:r>
          </a:p>
          <a:p>
            <a:r>
              <a:rPr lang="cs-CZ" sz="1200" b="0" i="0" kern="1200" dirty="0" smtClean="0">
                <a:solidFill>
                  <a:schemeClr val="tx1"/>
                </a:solidFill>
                <a:effectLst/>
                <a:latin typeface="+mn-lt"/>
                <a:ea typeface="+mn-ea"/>
                <a:cs typeface="+mn-cs"/>
              </a:rPr>
              <a:t>Je ironií, že Einstein, celoživotní pacifista, byl nucen prosazovat výrobu atomové bomby ze strachu, že by ji mohli Němci vyrobit jako první.</a:t>
            </a:r>
          </a:p>
          <a:p>
            <a:r>
              <a:rPr lang="cs-CZ" sz="1200" b="0" i="0" kern="1200" dirty="0" smtClean="0">
                <a:solidFill>
                  <a:schemeClr val="tx1"/>
                </a:solidFill>
                <a:effectLst/>
                <a:latin typeface="+mn-lt"/>
                <a:ea typeface="+mn-ea"/>
                <a:cs typeface="+mn-cs"/>
              </a:rPr>
              <a:t>Po válce Einstein loboval za jaderné odzbrojení a světovou vládu: „Nevím, čím se bude bojovat ve třetí světové válce, ale ve čtvrté to budou klacky a kameny.“</a:t>
            </a:r>
          </a:p>
          <a:p>
            <a:endParaRPr lang="cs-CZ" sz="1200" b="0" i="0" kern="1200" dirty="0" smtClean="0">
              <a:solidFill>
                <a:schemeClr val="tx1"/>
              </a:solidFill>
              <a:effectLst/>
              <a:latin typeface="+mn-lt"/>
              <a:ea typeface="+mn-ea"/>
              <a:cs typeface="+mn-cs"/>
            </a:endParaRPr>
          </a:p>
          <a:p>
            <a:r>
              <a:rPr lang="cs-CZ" sz="1200" b="0" i="0" kern="1200" dirty="0" smtClean="0">
                <a:solidFill>
                  <a:schemeClr val="tx1"/>
                </a:solidFill>
                <a:effectLst/>
                <a:latin typeface="+mn-lt"/>
                <a:ea typeface="+mn-ea"/>
                <a:cs typeface="+mn-cs"/>
              </a:rPr>
              <a:t>**</a:t>
            </a:r>
          </a:p>
          <a:p>
            <a:r>
              <a:rPr lang="cs-CZ" sz="1200" b="1" i="0" kern="1200" dirty="0" smtClean="0">
                <a:solidFill>
                  <a:schemeClr val="tx1"/>
                </a:solidFill>
                <a:effectLst/>
                <a:latin typeface="+mn-lt"/>
                <a:ea typeface="+mn-ea"/>
                <a:cs typeface="+mn-cs"/>
              </a:rPr>
              <a:t>Alfred Bernhard Nobel </a:t>
            </a:r>
            <a:r>
              <a:rPr lang="cs-CZ" sz="1200" b="0" i="0" kern="1200" dirty="0" smtClean="0">
                <a:solidFill>
                  <a:schemeClr val="tx1"/>
                </a:solidFill>
                <a:effectLst/>
                <a:latin typeface="+mn-lt"/>
                <a:ea typeface="+mn-ea"/>
                <a:cs typeface="+mn-cs"/>
              </a:rPr>
              <a:t> inženýr chemie přihlásil 53 patentů a málokdo se dožil uplatnění svých vynálezů jako právě on. Jeho vynálezy byly výsledkem práce Nobelových laboratoří v Německu, Francii, Skotsku, Itálii a Švédsku. vynález smutně proslaveného </a:t>
            </a:r>
            <a:r>
              <a:rPr lang="cs-CZ" sz="1200" b="1" i="0" kern="1200" dirty="0" smtClean="0">
                <a:solidFill>
                  <a:schemeClr val="tx1"/>
                </a:solidFill>
                <a:effectLst/>
                <a:latin typeface="+mn-lt"/>
                <a:ea typeface="+mn-ea"/>
                <a:cs typeface="+mn-cs"/>
              </a:rPr>
              <a:t>dynamitu</a:t>
            </a:r>
            <a:r>
              <a:rPr lang="cs-CZ" sz="1200" b="0" i="0" kern="1200" dirty="0" smtClean="0">
                <a:solidFill>
                  <a:schemeClr val="tx1"/>
                </a:solidFill>
                <a:effectLst/>
                <a:latin typeface="+mn-lt"/>
                <a:ea typeface="+mn-ea"/>
                <a:cs typeface="+mn-cs"/>
              </a:rPr>
              <a:t> (1867) vysvětloval (a zároveň) omlouval jako prostředek, který lidstvu poskytne spolehlivou a bezpečnou důlní třaskavinu, nahrazující nebezpečný nitroglycerin. Utkvělou myšlenkou posledních let Nobelova života bylo zajištění míru. V roce 1895 podal v Paříži závet, kterou zřídil fond, zněhož se rozdělují roční ceny osobám, jejichž činnost přinesla v předcházejícím roce lidstvu největší prospěch!</a:t>
            </a:r>
          </a:p>
          <a:p>
            <a:endParaRPr lang="cs-CZ" sz="1200" b="0" i="0" kern="1200" dirty="0" smtClean="0">
              <a:solidFill>
                <a:schemeClr val="tx1"/>
              </a:solidFill>
              <a:effectLst/>
              <a:latin typeface="+mn-lt"/>
              <a:ea typeface="+mn-ea"/>
              <a:cs typeface="+mn-cs"/>
            </a:endParaRPr>
          </a:p>
          <a:p>
            <a:r>
              <a:rPr lang="cs-CZ" sz="1200" b="0" i="0" kern="1200" dirty="0" smtClean="0">
                <a:solidFill>
                  <a:schemeClr val="tx1"/>
                </a:solidFill>
                <a:effectLst/>
                <a:latin typeface="+mn-lt"/>
                <a:ea typeface="+mn-ea"/>
                <a:cs typeface="+mn-cs"/>
              </a:rPr>
              <a:t>Je pravda, že nejdůležitější objev představuje automaticky prospěch lidstva? </a:t>
            </a:r>
          </a:p>
          <a:p>
            <a:r>
              <a:rPr lang="cs-CZ" sz="1200" b="0" i="0" kern="1200" dirty="0" smtClean="0">
                <a:solidFill>
                  <a:schemeClr val="tx1"/>
                </a:solidFill>
                <a:effectLst/>
                <a:latin typeface="+mn-lt"/>
                <a:ea typeface="+mn-ea"/>
                <a:cs typeface="+mn-cs"/>
              </a:rPr>
              <a:t>Nobel si myslel, že je ano a nepochybně je mnoho lidí v jeho době a až do nedávných časů také. </a:t>
            </a:r>
          </a:p>
          <a:p>
            <a:r>
              <a:rPr lang="cs-CZ" sz="1200" b="0" i="0" kern="1200" dirty="0" smtClean="0">
                <a:solidFill>
                  <a:schemeClr val="tx1"/>
                </a:solidFill>
                <a:effectLst/>
                <a:latin typeface="+mn-lt"/>
                <a:ea typeface="+mn-ea"/>
                <a:cs typeface="+mn-cs"/>
              </a:rPr>
              <a:t>Zdá se však, že mezi vědci i mezi laiky po celém světě rychle vzrůstá znepokojení, že abstraktní pokrok vědy může vytvářet více ohrožení  než požehnání. </a:t>
            </a:r>
          </a:p>
          <a:p>
            <a:r>
              <a:rPr lang="cs-CZ" sz="1200" b="0" i="0" kern="1200" dirty="0" smtClean="0">
                <a:solidFill>
                  <a:schemeClr val="tx1"/>
                </a:solidFill>
                <a:effectLst/>
                <a:latin typeface="+mn-lt"/>
                <a:ea typeface="+mn-ea"/>
                <a:cs typeface="+mn-cs"/>
              </a:rPr>
              <a:t>Pokrok v čisté vědě (měřený intelektuálními kritérii vědců) a pokrok pro lidstvo (měřeno nejširší moudrostí) nejsou nutně synonyma.</a:t>
            </a:r>
          </a:p>
        </p:txBody>
      </p:sp>
      <p:sp>
        <p:nvSpPr>
          <p:cNvPr id="4" name="Rectangle 4"/>
          <p:cNvSpPr>
            <a:spLocks noGrp="1"/>
          </p:cNvSpPr>
          <p:nvPr>
            <p:ph type="sldNum" sz="quarter" idx="10"/>
          </p:nvPr>
        </p:nvSpPr>
        <p:spPr/>
        <p:txBody>
          <a:bodyPr/>
          <a:lstStyle>
            <a:extLst/>
          </a:lstStyle>
          <a:p>
            <a:fld id="{B3A019F3-8596-4028-9847-CBD3A185B07A}"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cs-CZ" dirty="0" smtClean="0"/>
              <a:t>Průmyslový reaktor, měl být především zdrojem neutronů pro jadernou přeměnu atomů uranu 238 na izotop plutonia 239.</a:t>
            </a:r>
          </a:p>
          <a:p>
            <a:r>
              <a:rPr lang="cs-CZ" dirty="0" smtClean="0"/>
              <a:t>Nový jen uměle připravitelný prvek periodické soustavy se jevil jako velmi vhodná štěpná látka pro využití v atomové bombě</a:t>
            </a:r>
          </a:p>
          <a:p>
            <a:endParaRPr lang="cs-CZ" dirty="0" smtClean="0"/>
          </a:p>
          <a:p>
            <a:r>
              <a:rPr lang="cs-CZ" sz="1200" b="0" i="0" kern="1200" dirty="0" smtClean="0">
                <a:solidFill>
                  <a:schemeClr val="tx1"/>
                </a:solidFill>
                <a:effectLst/>
                <a:latin typeface="+mn-lt"/>
                <a:ea typeface="+mn-ea"/>
                <a:cs typeface="+mn-cs"/>
              </a:rPr>
              <a:t>Bohr, který se v USA zdržel od ledna do května </a:t>
            </a:r>
            <a:r>
              <a:rPr lang="cs-CZ" sz="1200" b="0" i="0" u="none" strike="noStrike" kern="1200" dirty="0" smtClean="0">
                <a:solidFill>
                  <a:schemeClr val="tx1"/>
                </a:solidFill>
                <a:effectLst/>
                <a:latin typeface="+mn-lt"/>
                <a:ea typeface="+mn-ea"/>
                <a:cs typeface="+mn-cs"/>
                <a:hlinkClick r:id="rId3" tooltip="1939"/>
              </a:rPr>
              <a:t>1939</a:t>
            </a:r>
            <a:r>
              <a:rPr lang="cs-CZ" sz="1200" b="0" i="0" kern="1200" dirty="0" smtClean="0">
                <a:solidFill>
                  <a:schemeClr val="tx1"/>
                </a:solidFill>
                <a:effectLst/>
                <a:latin typeface="+mn-lt"/>
                <a:ea typeface="+mn-ea"/>
                <a:cs typeface="+mn-cs"/>
              </a:rPr>
              <a:t>, výrazně přispěl k vypracování teorie, která pak vedla k poznatkům, že </a:t>
            </a:r>
            <a:r>
              <a:rPr lang="cs-CZ" sz="1200" b="0" i="0" u="none" strike="noStrike" kern="1200" dirty="0" smtClean="0">
                <a:solidFill>
                  <a:schemeClr val="tx1"/>
                </a:solidFill>
                <a:effectLst/>
                <a:latin typeface="+mn-lt"/>
                <a:ea typeface="+mn-ea"/>
                <a:cs typeface="+mn-cs"/>
                <a:hlinkClick r:id="rId4" tooltip="Uran (prvek)"/>
              </a:rPr>
              <a:t>uran 235</a:t>
            </a:r>
            <a:r>
              <a:rPr lang="cs-CZ" sz="1200" b="0" i="0" kern="1200" dirty="0" smtClean="0">
                <a:solidFill>
                  <a:schemeClr val="tx1"/>
                </a:solidFill>
                <a:effectLst/>
                <a:latin typeface="+mn-lt"/>
                <a:ea typeface="+mn-ea"/>
                <a:cs typeface="+mn-cs"/>
              </a:rPr>
              <a:t> a </a:t>
            </a:r>
            <a:r>
              <a:rPr lang="cs-CZ" sz="1200" b="0" i="0" u="none" strike="noStrike" kern="1200" dirty="0" smtClean="0">
                <a:solidFill>
                  <a:schemeClr val="tx1"/>
                </a:solidFill>
                <a:effectLst/>
                <a:latin typeface="+mn-lt"/>
                <a:ea typeface="+mn-ea"/>
                <a:cs typeface="+mn-cs"/>
                <a:hlinkClick r:id="rId5" tooltip="Plutonium"/>
              </a:rPr>
              <a:t>plutonium</a:t>
            </a:r>
            <a:r>
              <a:rPr lang="cs-CZ" sz="1200" b="0" i="0" kern="1200" dirty="0" smtClean="0">
                <a:solidFill>
                  <a:schemeClr val="tx1"/>
                </a:solidFill>
                <a:effectLst/>
                <a:latin typeface="+mn-lt"/>
                <a:ea typeface="+mn-ea"/>
                <a:cs typeface="+mn-cs"/>
              </a:rPr>
              <a:t> mají zvláštní náchylnost ke štěpení</a:t>
            </a:r>
            <a:endParaRPr lang="cs-CZ" dirty="0" smtClean="0"/>
          </a:p>
          <a:p>
            <a:endParaRPr lang="cs-CZ" dirty="0" smtClean="0"/>
          </a:p>
          <a:p>
            <a:r>
              <a:rPr lang="de-DE" sz="1200" b="0" i="0" kern="1200" dirty="0" smtClean="0">
                <a:solidFill>
                  <a:schemeClr val="tx1"/>
                </a:solidFill>
                <a:effectLst/>
                <a:latin typeface="+mn-lt"/>
                <a:ea typeface="+mn-ea"/>
                <a:cs typeface="+mn-cs"/>
              </a:rPr>
              <a:t> </a:t>
            </a:r>
            <a:r>
              <a:rPr lang="de-DE" sz="1200" b="0" i="0" u="sng" kern="1200" dirty="0" smtClean="0">
                <a:solidFill>
                  <a:schemeClr val="tx1"/>
                </a:solidFill>
                <a:effectLst/>
                <a:latin typeface="+mn-lt"/>
                <a:ea typeface="+mn-ea"/>
                <a:cs typeface="+mn-cs"/>
                <a:hlinkClick r:id="rId6"/>
              </a:rPr>
              <a:t>Eugenem Wignerem</a:t>
            </a:r>
            <a:r>
              <a:rPr lang="de-DE" sz="1200" b="0" i="0" kern="1200" dirty="0" smtClean="0">
                <a:solidFill>
                  <a:schemeClr val="tx1"/>
                </a:solidFill>
                <a:effectLst/>
                <a:latin typeface="+mn-lt"/>
                <a:ea typeface="+mn-ea"/>
                <a:cs typeface="+mn-cs"/>
              </a:rPr>
              <a:t> a </a:t>
            </a:r>
            <a:r>
              <a:rPr lang="de-DE" sz="1200" b="0" i="0" u="none" strike="noStrike" kern="1200" dirty="0" smtClean="0">
                <a:solidFill>
                  <a:schemeClr val="tx1"/>
                </a:solidFill>
                <a:effectLst/>
                <a:latin typeface="+mn-lt"/>
                <a:ea typeface="+mn-ea"/>
                <a:cs typeface="+mn-cs"/>
                <a:hlinkClick r:id="rId7" tooltip="Edward Teller"/>
              </a:rPr>
              <a:t>Edwardem Tellerem</a:t>
            </a:r>
            <a:endParaRPr lang="cs-CZ" dirty="0" smtClean="0"/>
          </a:p>
          <a:p>
            <a:endParaRPr lang="cs-CZ" dirty="0" smtClean="0"/>
          </a:p>
          <a:p>
            <a:r>
              <a:rPr lang="cs-CZ" sz="1200" b="0" i="0" kern="1200" dirty="0" smtClean="0">
                <a:solidFill>
                  <a:schemeClr val="tx1"/>
                </a:solidFill>
                <a:effectLst/>
                <a:latin typeface="+mn-lt"/>
                <a:ea typeface="+mn-ea"/>
                <a:cs typeface="+mn-cs"/>
              </a:rPr>
              <a:t>Meitnerová </a:t>
            </a:r>
            <a:r>
              <a:rPr lang="pt-BR" sz="1200" b="0" i="0" kern="1200" dirty="0" smtClean="0">
                <a:solidFill>
                  <a:schemeClr val="tx1"/>
                </a:solidFill>
                <a:effectLst/>
                <a:latin typeface="+mn-lt"/>
                <a:ea typeface="+mn-ea"/>
                <a:cs typeface="+mn-cs"/>
              </a:rPr>
              <a:t>uprchla 13. července 1938 do Holandska</a:t>
            </a:r>
            <a:endParaRPr lang="cs-CZ" sz="1200" b="0" i="0" kern="1200" dirty="0" smtClean="0">
              <a:solidFill>
                <a:schemeClr val="tx1"/>
              </a:solidFill>
              <a:effectLst/>
              <a:latin typeface="+mn-lt"/>
              <a:ea typeface="+mn-ea"/>
              <a:cs typeface="+mn-cs"/>
            </a:endParaRPr>
          </a:p>
          <a:p>
            <a:r>
              <a:rPr lang="cs-CZ" sz="1200" b="0" i="0" kern="1200" dirty="0" smtClean="0">
                <a:solidFill>
                  <a:schemeClr val="tx1"/>
                </a:solidFill>
                <a:effectLst/>
                <a:latin typeface="+mn-lt"/>
                <a:ea typeface="+mn-ea"/>
                <a:cs typeface="+mn-cs"/>
              </a:rPr>
              <a:t>Hahn 22. prosince článek do odborného časopisu Naturwissenschaften. O baryu napsal až na konci článku, a to „s váháním“. Současně však bohužel neváhal podepsat práci jen svým jménem. Straßmannovo jméno chybí, Meitnerové také.</a:t>
            </a:r>
          </a:p>
          <a:p>
            <a:r>
              <a:rPr lang="cs-CZ" sz="1200" b="0" i="0" kern="1200" dirty="0" smtClean="0">
                <a:solidFill>
                  <a:schemeClr val="tx1"/>
                </a:solidFill>
                <a:effectLst/>
                <a:latin typeface="+mn-lt"/>
                <a:ea typeface="+mn-ea"/>
                <a:cs typeface="+mn-cs"/>
              </a:rPr>
              <a:t>Válka skončila pro profesora Hahna internací v Anglii, ovšem již roku 1944 dostal Nobelovu cenu za objev štěpení uranu. Tehdy potají, ale věděl o tom. Po válce opět korespondoval s Meitnerovou, stěžoval si na bídu v Německu, takže mu jeho někdejší spolupracovnice posílala balíčky, jak nejvíc mohla. Setkali se ve Stockholmu, když si Hahn přijel pro Nobelovu cenu. Ve svém projevu nemohl vynechat Meitnerovou, ale nijak neuvedl jejich týmovou práci. Už to nebyla „publikace ve třech“, zmizel i Straßmann … Ten v roce 1978 napsal: „Jaký význam má, že Lise Meitnerová se nezúčastnila přímo ‘objevu‘? Jejímu podnětu se musí připsat začátek společné cesty s Hahnem - čtyři roky pak patřila k našemu týmu … Lise Meitnerová byla v našem týmu vůdčím duchem, a proto k nám patřila - i když nebyla přítomna ‚objevu jaderného štěpení‘.“</a:t>
            </a:r>
          </a:p>
          <a:p>
            <a:r>
              <a:rPr lang="cs-CZ" sz="1200" b="0" i="0" kern="1200" dirty="0" smtClean="0">
                <a:solidFill>
                  <a:schemeClr val="tx1"/>
                </a:solidFill>
                <a:effectLst/>
                <a:latin typeface="+mn-lt"/>
                <a:ea typeface="+mn-ea"/>
                <a:cs typeface="+mn-cs"/>
              </a:rPr>
              <a:t>Je to nepovzbudivý konec; vědci jsou jen lidé, se všemi přednostmi i nedostatky. Objev štěpení uranu se odehrál v Německu ve velmi vyhrocené době, kdy se Hahn mohl sotva otevřeně hlásit k tehdy již uprchlé židovské kolegyni. Ale jeho poválečné chování se těžko ospravedlňuje. Posléze vedl spory s dalšími kolegy, byl popudlivý, vznětlivý. Když ho dr. Noddacková pokárala, že necitoval její práci z roku 1934, kde uvedla jasně, že se uran nejspíš štěpí, Hahn jí odmítl odpovědět … Ještě dlouho mělo proslulé Deutsches Museum v Mnichově jako exponát „pracovní stůl Otto Hahna“, na boku bylo jméno Straßmann, Meitnerová tam nebyla uvedena. Přitom na tomto stole z její někdejší laboratoře stála její aparatura, kterou tehdy zkoumala uran. Až na jaře 1989 se objevila tabulka s trojicí jmen.</a:t>
            </a:r>
          </a:p>
          <a:p>
            <a:r>
              <a:rPr lang="cs-CZ" sz="1200" b="0" i="0" kern="1200" dirty="0" smtClean="0">
                <a:solidFill>
                  <a:schemeClr val="tx1"/>
                </a:solidFill>
                <a:effectLst/>
                <a:latin typeface="+mn-lt"/>
                <a:ea typeface="+mn-ea"/>
                <a:cs typeface="+mn-cs"/>
              </a:rPr>
              <a:t>A tím končí krátká procházka dlouhým příběhem. Varovným. Dokládá, co se může odehrát, jak totalitní systém doslova drtí lidi. Osmička v roce 1938 byla opravdu osudová, a to pro celé lidstvo. Štěpení uranu poskytlo nový zdroj energie, ale nejdřív také do té doby nejničivější zbraň.</a:t>
            </a:r>
          </a:p>
          <a:p>
            <a:endParaRPr lang="cs-CZ" dirty="0" smtClean="0"/>
          </a:p>
        </p:txBody>
      </p:sp>
      <p:sp>
        <p:nvSpPr>
          <p:cNvPr id="4" name="Slide Number Placeholder 3"/>
          <p:cNvSpPr>
            <a:spLocks noGrp="1"/>
          </p:cNvSpPr>
          <p:nvPr>
            <p:ph type="sldNum" sz="quarter" idx="10"/>
          </p:nvPr>
        </p:nvSpPr>
        <p:spPr/>
        <p:txBody>
          <a:bodyPr/>
          <a:lstStyle/>
          <a:p>
            <a:fld id="{B3A019F3-8596-4028-9847-CBD3A185B07A}" type="slidenum">
              <a:rPr lang="en-US" smtClean="0"/>
              <a:pPr/>
              <a:t>9</a:t>
            </a:fld>
            <a:endParaRPr lang="en-US"/>
          </a:p>
        </p:txBody>
      </p:sp>
    </p:spTree>
    <p:extLst>
      <p:ext uri="{BB962C8B-B14F-4D97-AF65-F5344CB8AC3E}">
        <p14:creationId xmlns:p14="http://schemas.microsoft.com/office/powerpoint/2010/main" val="1200499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cs-CZ" dirty="0" smtClean="0"/>
          </a:p>
          <a:p>
            <a:r>
              <a:rPr lang="cs-CZ" dirty="0" smtClean="0"/>
              <a:t>Veřejnost je častěji upozorňována na hrozby, které až tak zásadní nejsou. Ačkoli  pandemie nebo přírodní katastrofy mohou způsobit strašlivé škody, lidstvo je přežije, protože to náš druh zvládá dlouhodobě. Je potřeba si uvědomit, že 90 procent druhů, které kdy na Zemi existovaly, vyhynuly, zatímco lidé jako druh přečkali tisíce let epidemií, hladomorů, potop, zemětřesení a klimatických změn.</a:t>
            </a:r>
          </a:p>
          <a:p>
            <a:endParaRPr lang="cs-CZ" dirty="0" smtClean="0"/>
          </a:p>
          <a:p>
            <a:r>
              <a:rPr lang="cs-CZ" sz="1200" b="0" i="0" kern="1200" dirty="0" smtClean="0">
                <a:solidFill>
                  <a:schemeClr val="tx1"/>
                </a:solidFill>
                <a:effectLst/>
                <a:latin typeface="+mn-lt"/>
                <a:ea typeface="+mn-ea"/>
                <a:cs typeface="+mn-cs"/>
              </a:rPr>
              <a:t>Problém je však v tom, že nikdo nemůže přijímat rozhodnutí pro </a:t>
            </a:r>
            <a:r>
              <a:rPr lang="cs-CZ" sz="1200" b="1" i="0" kern="1200" dirty="0" smtClean="0">
                <a:solidFill>
                  <a:schemeClr val="tx1"/>
                </a:solidFill>
                <a:effectLst/>
                <a:latin typeface="+mn-lt"/>
                <a:ea typeface="+mn-ea"/>
                <a:cs typeface="+mn-cs"/>
              </a:rPr>
              <a:t>budoucnost</a:t>
            </a:r>
            <a:r>
              <a:rPr lang="cs-CZ" sz="1200" b="0" i="0" kern="1200" dirty="0" smtClean="0">
                <a:solidFill>
                  <a:schemeClr val="tx1"/>
                </a:solidFill>
                <a:effectLst/>
                <a:latin typeface="+mn-lt"/>
                <a:ea typeface="+mn-ea"/>
                <a:cs typeface="+mn-cs"/>
              </a:rPr>
              <a:t>. Rozhodovat znamená angažovat se pro nějaká konkrétní opatření. A konkrétní opatření v přítomnosti nemohou plně eliminovat budoucí </a:t>
            </a:r>
            <a:r>
              <a:rPr lang="cs-CZ" sz="1200" b="1" i="0" kern="1200" dirty="0" smtClean="0">
                <a:solidFill>
                  <a:schemeClr val="tx1"/>
                </a:solidFill>
                <a:effectLst/>
                <a:latin typeface="+mn-lt"/>
                <a:ea typeface="+mn-ea"/>
                <a:cs typeface="+mn-cs"/>
              </a:rPr>
              <a:t>hrozby</a:t>
            </a:r>
            <a:r>
              <a:rPr lang="cs-CZ" sz="1200" b="0" i="0" kern="1200" dirty="0" smtClean="0">
                <a:solidFill>
                  <a:schemeClr val="tx1"/>
                </a:solidFill>
                <a:effectLst/>
                <a:latin typeface="+mn-lt"/>
                <a:ea typeface="+mn-ea"/>
                <a:cs typeface="+mn-cs"/>
              </a:rPr>
              <a:t>, jsou však zároveň jediným nástrojem vytváření </a:t>
            </a:r>
            <a:r>
              <a:rPr lang="cs-CZ" sz="1200" b="1" i="0" kern="1200" dirty="0" smtClean="0">
                <a:solidFill>
                  <a:schemeClr val="tx1"/>
                </a:solidFill>
                <a:effectLst/>
                <a:latin typeface="+mn-lt"/>
                <a:ea typeface="+mn-ea"/>
                <a:cs typeface="+mn-cs"/>
              </a:rPr>
              <a:t>budoucnosti</a:t>
            </a:r>
            <a:r>
              <a:rPr lang="cs-CZ" sz="1200" b="0" i="0" kern="1200" dirty="0" smtClean="0">
                <a:solidFill>
                  <a:schemeClr val="tx1"/>
                </a:solidFill>
                <a:effectLst/>
                <a:latin typeface="+mn-lt"/>
                <a:ea typeface="+mn-ea"/>
                <a:cs typeface="+mn-cs"/>
              </a:rPr>
              <a:t>. Vzniká tak jistý začarovaný kruh.</a:t>
            </a:r>
            <a:endParaRPr lang="cs-CZ" dirty="0" smtClean="0"/>
          </a:p>
          <a:p>
            <a:endParaRPr lang="cs-CZ" dirty="0" smtClean="0"/>
          </a:p>
          <a:p>
            <a:r>
              <a:rPr lang="en-US" dirty="0" err="1" smtClean="0"/>
              <a:t>Asi</a:t>
            </a:r>
            <a:r>
              <a:rPr lang="en-US" dirty="0" smtClean="0"/>
              <a:t>  30 </a:t>
            </a:r>
            <a:r>
              <a:rPr lang="en-US" dirty="0" err="1" smtClean="0"/>
              <a:t>druhů</a:t>
            </a:r>
            <a:r>
              <a:rPr lang="en-US" dirty="0" smtClean="0"/>
              <a:t> </a:t>
            </a:r>
            <a:r>
              <a:rPr lang="en-US" dirty="0" err="1" smtClean="0"/>
              <a:t>rostlin</a:t>
            </a:r>
            <a:r>
              <a:rPr lang="en-US" dirty="0" smtClean="0"/>
              <a:t> </a:t>
            </a:r>
            <a:r>
              <a:rPr lang="en-US" dirty="0" err="1" smtClean="0"/>
              <a:t>zajišťuje</a:t>
            </a:r>
            <a:r>
              <a:rPr lang="en-US" dirty="0" smtClean="0"/>
              <a:t> 90 </a:t>
            </a:r>
            <a:r>
              <a:rPr lang="en-US" dirty="0" err="1" smtClean="0"/>
              <a:t>procent</a:t>
            </a:r>
            <a:r>
              <a:rPr lang="en-US" dirty="0" smtClean="0"/>
              <a:t> </a:t>
            </a:r>
            <a:r>
              <a:rPr lang="en-US" dirty="0" err="1" smtClean="0"/>
              <a:t>naší</a:t>
            </a:r>
            <a:r>
              <a:rPr lang="en-US" dirty="0" smtClean="0"/>
              <a:t> </a:t>
            </a:r>
            <a:r>
              <a:rPr lang="en-US" dirty="0" err="1" smtClean="0"/>
              <a:t>výživy</a:t>
            </a:r>
            <a:r>
              <a:rPr lang="en-US" dirty="0" smtClean="0"/>
              <a:t>. </a:t>
            </a:r>
            <a:r>
              <a:rPr lang="en-US" dirty="0" err="1" smtClean="0"/>
              <a:t>Navíc</a:t>
            </a:r>
            <a:r>
              <a:rPr lang="en-US" dirty="0" smtClean="0"/>
              <a:t> </a:t>
            </a:r>
            <a:r>
              <a:rPr lang="en-US" dirty="0" err="1" smtClean="0"/>
              <a:t>dvě</a:t>
            </a:r>
            <a:r>
              <a:rPr lang="en-US" dirty="0" smtClean="0"/>
              <a:t> </a:t>
            </a:r>
            <a:r>
              <a:rPr lang="en-US" dirty="0" err="1" smtClean="0"/>
              <a:t>třetiny</a:t>
            </a:r>
            <a:r>
              <a:rPr lang="en-US" dirty="0" smtClean="0"/>
              <a:t> </a:t>
            </a:r>
            <a:r>
              <a:rPr lang="en-US" dirty="0" err="1" smtClean="0"/>
              <a:t>energie</a:t>
            </a:r>
            <a:r>
              <a:rPr lang="en-US" dirty="0" smtClean="0"/>
              <a:t> </a:t>
            </a:r>
            <a:r>
              <a:rPr lang="en-US" dirty="0" err="1" smtClean="0"/>
              <a:t>získává</a:t>
            </a:r>
            <a:r>
              <a:rPr lang="en-US" dirty="0" smtClean="0"/>
              <a:t> </a:t>
            </a:r>
            <a:r>
              <a:rPr lang="en-US" dirty="0" err="1" smtClean="0"/>
              <a:t>lidstvo</a:t>
            </a:r>
            <a:r>
              <a:rPr lang="en-US" dirty="0" smtClean="0"/>
              <a:t> z </a:t>
            </a:r>
            <a:r>
              <a:rPr lang="en-US" dirty="0" err="1" smtClean="0"/>
              <a:t>pouhých</a:t>
            </a:r>
            <a:r>
              <a:rPr lang="en-US" dirty="0" smtClean="0"/>
              <a:t> </a:t>
            </a:r>
            <a:r>
              <a:rPr lang="en-US" dirty="0" err="1" smtClean="0"/>
              <a:t>čtyř</a:t>
            </a:r>
            <a:r>
              <a:rPr lang="en-US" dirty="0" smtClean="0"/>
              <a:t> </a:t>
            </a:r>
            <a:r>
              <a:rPr lang="en-US" dirty="0" err="1" smtClean="0"/>
              <a:t>plodin</a:t>
            </a:r>
            <a:r>
              <a:rPr lang="en-US" dirty="0" smtClean="0"/>
              <a:t> – je to </a:t>
            </a:r>
            <a:r>
              <a:rPr lang="en-US" dirty="0" err="1" smtClean="0"/>
              <a:t>pšenice</a:t>
            </a:r>
            <a:r>
              <a:rPr lang="en-US" dirty="0" smtClean="0"/>
              <a:t>, </a:t>
            </a:r>
            <a:r>
              <a:rPr lang="en-US" dirty="0" err="1" smtClean="0"/>
              <a:t>rýže</a:t>
            </a:r>
            <a:r>
              <a:rPr lang="en-US" dirty="0" smtClean="0"/>
              <a:t>, </a:t>
            </a:r>
            <a:r>
              <a:rPr lang="en-US" dirty="0" err="1" smtClean="0"/>
              <a:t>kukuřice</a:t>
            </a:r>
            <a:r>
              <a:rPr lang="en-US" dirty="0" smtClean="0"/>
              <a:t> a </a:t>
            </a:r>
            <a:r>
              <a:rPr lang="en-US" dirty="0" err="1" smtClean="0"/>
              <a:t>sója</a:t>
            </a:r>
            <a:r>
              <a:rPr lang="en-US" dirty="0" smtClean="0"/>
              <a:t>. </a:t>
            </a:r>
            <a:r>
              <a:rPr lang="en-US" dirty="0" err="1" smtClean="0"/>
              <a:t>Dnes</a:t>
            </a:r>
            <a:r>
              <a:rPr lang="en-US" dirty="0" smtClean="0"/>
              <a:t> </a:t>
            </a:r>
            <a:r>
              <a:rPr lang="en-US" dirty="0" err="1" smtClean="0"/>
              <a:t>na</a:t>
            </a:r>
            <a:r>
              <a:rPr lang="en-US" dirty="0" smtClean="0"/>
              <a:t> </a:t>
            </a:r>
            <a:r>
              <a:rPr lang="en-US" dirty="0" err="1" smtClean="0"/>
              <a:t>planetě</a:t>
            </a:r>
            <a:r>
              <a:rPr lang="en-US" dirty="0" smtClean="0"/>
              <a:t> </a:t>
            </a:r>
            <a:r>
              <a:rPr lang="en-US" dirty="0" err="1" smtClean="0"/>
              <a:t>žije</a:t>
            </a:r>
            <a:r>
              <a:rPr lang="en-US" dirty="0" smtClean="0"/>
              <a:t> 7,3 </a:t>
            </a:r>
            <a:r>
              <a:rPr lang="en-US" dirty="0" err="1" smtClean="0"/>
              <a:t>miliardy</a:t>
            </a:r>
            <a:r>
              <a:rPr lang="en-US" dirty="0" smtClean="0"/>
              <a:t> </a:t>
            </a:r>
            <a:r>
              <a:rPr lang="en-US" dirty="0" err="1" smtClean="0"/>
              <a:t>lidí</a:t>
            </a:r>
            <a:r>
              <a:rPr lang="en-US" dirty="0" smtClean="0"/>
              <a:t>, v </a:t>
            </a:r>
            <a:r>
              <a:rPr lang="en-US" dirty="0" err="1" smtClean="0"/>
              <a:t>roce</a:t>
            </a:r>
            <a:r>
              <a:rPr lang="en-US" dirty="0" smtClean="0"/>
              <a:t> 2050 to </a:t>
            </a:r>
            <a:r>
              <a:rPr lang="en-US" dirty="0" err="1" smtClean="0"/>
              <a:t>bude</a:t>
            </a:r>
            <a:r>
              <a:rPr lang="en-US" dirty="0" smtClean="0"/>
              <a:t> </a:t>
            </a:r>
            <a:r>
              <a:rPr lang="en-US" dirty="0" err="1" smtClean="0"/>
              <a:t>podle</a:t>
            </a:r>
            <a:r>
              <a:rPr lang="en-US" dirty="0" smtClean="0"/>
              <a:t> </a:t>
            </a:r>
            <a:r>
              <a:rPr lang="en-US" dirty="0" err="1" smtClean="0"/>
              <a:t>odhadů</a:t>
            </a:r>
            <a:r>
              <a:rPr lang="en-US" dirty="0" smtClean="0"/>
              <a:t> OSN </a:t>
            </a:r>
            <a:r>
              <a:rPr lang="en-US" dirty="0" err="1" smtClean="0"/>
              <a:t>skoro</a:t>
            </a:r>
            <a:r>
              <a:rPr lang="en-US" dirty="0" smtClean="0"/>
              <a:t> 10 </a:t>
            </a:r>
            <a:r>
              <a:rPr lang="en-US" dirty="0" err="1" smtClean="0"/>
              <a:t>miliard</a:t>
            </a:r>
            <a:r>
              <a:rPr lang="en-US" dirty="0" smtClean="0"/>
              <a:t>. </a:t>
            </a:r>
            <a:r>
              <a:rPr lang="en-US" dirty="0" err="1" smtClean="0"/>
              <a:t>Jak</a:t>
            </a:r>
            <a:r>
              <a:rPr lang="en-US" dirty="0" smtClean="0"/>
              <a:t> </a:t>
            </a:r>
            <a:r>
              <a:rPr lang="en-US" dirty="0" err="1" smtClean="0"/>
              <a:t>zajistit</a:t>
            </a:r>
            <a:r>
              <a:rPr lang="en-US" dirty="0" smtClean="0"/>
              <a:t> </a:t>
            </a:r>
            <a:r>
              <a:rPr lang="en-US" dirty="0" err="1" smtClean="0"/>
              <a:t>dostatek</a:t>
            </a:r>
            <a:r>
              <a:rPr lang="en-US" dirty="0" smtClean="0"/>
              <a:t> </a:t>
            </a:r>
            <a:r>
              <a:rPr lang="en-US" dirty="0" err="1" smtClean="0"/>
              <a:t>potravin</a:t>
            </a:r>
            <a:endParaRPr lang="cs-CZ" dirty="0" smtClean="0"/>
          </a:p>
          <a:p>
            <a:endParaRPr lang="cs-CZ" dirty="0" smtClean="0"/>
          </a:p>
          <a:p>
            <a:r>
              <a:rPr lang="cs-CZ" sz="1200" b="0" i="0" kern="1200" dirty="0" smtClean="0">
                <a:solidFill>
                  <a:schemeClr val="tx1"/>
                </a:solidFill>
                <a:effectLst/>
                <a:latin typeface="+mn-lt"/>
                <a:ea typeface="+mn-ea"/>
                <a:cs typeface="+mn-cs"/>
              </a:rPr>
              <a:t>Drtivá většina forem života na naší planetě je stále neobjevena a jejich význam pro náš vlastní druh zůstává neznámý. Tato mezera v našich znalostech je vážná věc, kvůli které nemůžeme nikdy zcela pochopit a zachovat svět žijící kolem nás. Kdyby zmizelo celé lidstvo, Země by se zregenerovala zpět do svého bohatého rovnovážného stavu, který existoval před deseti tisíci lety. Kdyby zmizel hmyz, životní prostředí by se zhroutilo do chaosu.</a:t>
            </a:r>
            <a:r>
              <a:rPr lang="cs-CZ" dirty="0" smtClean="0"/>
              <a:t/>
            </a:r>
            <a:br>
              <a:rPr lang="cs-CZ" dirty="0" smtClean="0"/>
            </a:br>
            <a:endParaRPr lang="cs-CZ" dirty="0" smtClean="0"/>
          </a:p>
          <a:p>
            <a:endParaRPr lang="cs-CZ" dirty="0" smtClean="0"/>
          </a:p>
          <a:p>
            <a:r>
              <a:rPr lang="cs-CZ" dirty="0" smtClean="0"/>
              <a:t>Běžný člověk přijímá nejraději takové soubory poznatků, které povedou k okamžitému</a:t>
            </a:r>
          </a:p>
          <a:p>
            <a:r>
              <a:rPr lang="cs-CZ" dirty="0" smtClean="0"/>
              <a:t>využití, usnadňují a zpříjemňují mu život. Ostatní poznatky nevyhovující těmto podmínkám</a:t>
            </a:r>
          </a:p>
          <a:p>
            <a:r>
              <a:rPr lang="cs-CZ" dirty="0" smtClean="0"/>
              <a:t>zavrhuje. Za zásadní problém považuji fakt, že občan upřednostní na první pohled líbivou</a:t>
            </a:r>
          </a:p>
          <a:p>
            <a:r>
              <a:rPr lang="cs-CZ" dirty="0" smtClean="0"/>
              <a:t>teorii s později velmi negativními následky, namísto teorie méně sympatické, ale dlouhodobě</a:t>
            </a:r>
          </a:p>
          <a:p>
            <a:r>
              <a:rPr lang="cs-CZ" dirty="0" smtClean="0"/>
              <a:t>perspektivní. To ilustruje samotný mechanismus volby vlády v zastupitelské demokracii, kde</a:t>
            </a:r>
          </a:p>
          <a:p>
            <a:r>
              <a:rPr lang="cs-CZ" dirty="0" smtClean="0"/>
              <a:t>jednotlivé strany nemůžou předkládat veřejnosti jakékoliv politické ideje, i kdyby byly</a:t>
            </a:r>
          </a:p>
          <a:p>
            <a:r>
              <a:rPr lang="cs-CZ" dirty="0" smtClean="0"/>
              <a:t>sebelepší a jejich zavedením by se v dlouhodobé perspektivě zvýšila životní úroveň obyvatel,</a:t>
            </a:r>
          </a:p>
          <a:p>
            <a:r>
              <a:rPr lang="cs-CZ" dirty="0" smtClean="0"/>
              <a:t>ale musí zaujmout voliče jednoduchými koncepty řešícími okamžité problémy nějaké široké</a:t>
            </a:r>
          </a:p>
          <a:p>
            <a:r>
              <a:rPr lang="cs-CZ" dirty="0" smtClean="0"/>
              <a:t>vrstvy společnosti s dostatečným voličským potenciálem danou stranu do vlády prosadit. </a:t>
            </a:r>
          </a:p>
          <a:p>
            <a:endParaRPr lang="en-US" dirty="0"/>
          </a:p>
        </p:txBody>
      </p:sp>
      <p:sp>
        <p:nvSpPr>
          <p:cNvPr id="4" name="Rectangle 4"/>
          <p:cNvSpPr>
            <a:spLocks noGrp="1"/>
          </p:cNvSpPr>
          <p:nvPr>
            <p:ph type="sldNum" sz="quarter" idx="10"/>
          </p:nvPr>
        </p:nvSpPr>
        <p:spPr/>
        <p:txBody>
          <a:bodyPr/>
          <a:lstStyle>
            <a:extLst/>
          </a:lstStyle>
          <a:p>
            <a:fld id="{B3A019F3-8596-4028-9847-CBD3A185B07A}" type="slidenum">
              <a:rPr lang="en-US" smtClean="0">
                <a:solidFill>
                  <a:prstClr val="black"/>
                </a:solidFill>
              </a:rPr>
              <a:pPr/>
              <a:t>10</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9" name="Rectangle 10"/>
          <p:cNvSpPr/>
          <p:nvPr userDrawn="1"/>
        </p:nvSpPr>
        <p:spPr>
          <a:xfrm>
            <a:off x="0" y="3505200"/>
            <a:ext cx="9144000" cy="1143000"/>
          </a:xfrm>
          <a:prstGeom prst="rect">
            <a:avLst/>
          </a:prstGeom>
          <a:solidFill>
            <a:schemeClr val="accent6">
              <a:shade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2" name="Rectangle 2"/>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subTitle" idx="1" hasCustomPrompt="1"/>
          </p:nvPr>
        </p:nvSpPr>
        <p:spPr>
          <a:xfrm>
            <a:off x="228600" y="4706112"/>
            <a:ext cx="6934200" cy="228600"/>
          </a:xfrm>
          <a:solidFill>
            <a:schemeClr val="bg1"/>
          </a:solidFill>
        </p:spPr>
        <p:txBody>
          <a:bodyPr/>
          <a:lstStyle>
            <a:lvl1pPr marL="0" indent="0" algn="l">
              <a:buNone/>
              <a:defRPr sz="11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add author information</a:t>
            </a:r>
            <a:endParaRPr lang="en-US" dirty="0"/>
          </a:p>
        </p:txBody>
      </p:sp>
      <p:sp>
        <p:nvSpPr>
          <p:cNvPr id="15" name="Rectangle 15"/>
          <p:cNvSpPr>
            <a:spLocks noGrp="1"/>
          </p:cNvSpPr>
          <p:nvPr>
            <p:ph type="sldNum" sz="quarter" idx="11"/>
          </p:nvPr>
        </p:nvSpPr>
        <p:spPr>
          <a:xfrm>
            <a:off x="6477000" y="6477000"/>
            <a:ext cx="1021080" cy="304800"/>
          </a:xfrm>
        </p:spPr>
        <p:txBody>
          <a:bodyPr anchor="ctr"/>
          <a:lstStyle>
            <a:extLst/>
          </a:lstStyle>
          <a:p>
            <a:pPr algn="r"/>
            <a:fld id="{256D3EEF-DE4E-429D-8EC4-DDC531AFF587}" type="slidenum">
              <a:rPr lang="en-US" sz="1000" smtClean="0"/>
              <a:pPr algn="r"/>
              <a:t>‹#›</a:t>
            </a:fld>
            <a:endParaRPr lang="en-US" dirty="0"/>
          </a:p>
        </p:txBody>
      </p:sp>
      <p:sp>
        <p:nvSpPr>
          <p:cNvPr id="16" name="Rectangle 16"/>
          <p:cNvSpPr>
            <a:spLocks noGrp="1"/>
          </p:cNvSpPr>
          <p:nvPr>
            <p:ph type="ftr" sz="quarter" idx="12"/>
          </p:nvPr>
        </p:nvSpPr>
        <p:spPr/>
        <p:txBody>
          <a:bodyPr/>
          <a:lstStyle>
            <a:extLst/>
          </a:lstStyle>
          <a:p>
            <a:endParaRPr lang="en-US" dirty="0"/>
          </a:p>
        </p:txBody>
      </p:sp>
      <p:sp>
        <p:nvSpPr>
          <p:cNvPr id="8" name="Rectangle 10"/>
          <p:cNvSpPr/>
          <p:nvPr userDrawn="1"/>
        </p:nvSpPr>
        <p:spPr>
          <a:xfrm>
            <a:off x="0" y="0"/>
            <a:ext cx="9144000" cy="40386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10" name="Date Placeholder 9"/>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1/4/2018</a:t>
            </a:fld>
            <a:endParaRPr lang="en-US" dirty="0"/>
          </a:p>
        </p:txBody>
      </p:sp>
      <p:sp>
        <p:nvSpPr>
          <p:cNvPr id="12" name="Rectangle 11"/>
          <p:cNvSpPr/>
          <p:nvPr userDrawn="1"/>
        </p:nvSpPr>
        <p:spPr>
          <a:xfrm>
            <a:off x="0" y="4645880"/>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9" name="Rectangle 10"/>
          <p:cNvSpPr/>
          <p:nvPr userDrawn="1"/>
        </p:nvSpPr>
        <p:spPr>
          <a:xfrm>
            <a:off x="0" y="3505200"/>
            <a:ext cx="9144000" cy="1143000"/>
          </a:xfrm>
          <a:prstGeom prst="rect">
            <a:avLst/>
          </a:prstGeom>
          <a:solidFill>
            <a:schemeClr val="accent6">
              <a:shade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solidFill>
                <a:prstClr val="black"/>
              </a:solidFill>
            </a:endParaRPr>
          </a:p>
        </p:txBody>
      </p:sp>
      <p:sp>
        <p:nvSpPr>
          <p:cNvPr id="2" name="Rectangle 2"/>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subTitle" idx="1" hasCustomPrompt="1"/>
          </p:nvPr>
        </p:nvSpPr>
        <p:spPr>
          <a:xfrm>
            <a:off x="228600" y="4706112"/>
            <a:ext cx="6934200" cy="228600"/>
          </a:xfrm>
          <a:solidFill>
            <a:schemeClr val="bg1"/>
          </a:solidFill>
        </p:spPr>
        <p:txBody>
          <a:bodyPr/>
          <a:lstStyle>
            <a:lvl1pPr marL="0" indent="0" algn="l">
              <a:buNone/>
              <a:defRPr sz="11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add author information</a:t>
            </a:r>
            <a:endParaRPr lang="en-US" dirty="0"/>
          </a:p>
        </p:txBody>
      </p:sp>
      <p:sp>
        <p:nvSpPr>
          <p:cNvPr id="15" name="Rectangle 15"/>
          <p:cNvSpPr>
            <a:spLocks noGrp="1"/>
          </p:cNvSpPr>
          <p:nvPr>
            <p:ph type="sldNum" sz="quarter" idx="11"/>
          </p:nvPr>
        </p:nvSpPr>
        <p:spPr>
          <a:xfrm>
            <a:off x="6477000" y="6477000"/>
            <a:ext cx="1021080" cy="304800"/>
          </a:xfrm>
        </p:spPr>
        <p:txBody>
          <a:bodyPr anchor="ctr"/>
          <a:lstStyle>
            <a:extLst/>
          </a:lstStyle>
          <a:p>
            <a:fld id="{256D3EEF-DE4E-429D-8EC4-DDC531AFF587}" type="slidenum">
              <a:rPr lang="en-US" smtClean="0">
                <a:solidFill>
                  <a:prstClr val="black"/>
                </a:solidFill>
              </a:rPr>
              <a:pPr/>
              <a:t>‹#›</a:t>
            </a:fld>
            <a:endParaRPr lang="en-US" dirty="0">
              <a:solidFill>
                <a:prstClr val="black"/>
              </a:solidFill>
            </a:endParaRPr>
          </a:p>
        </p:txBody>
      </p:sp>
      <p:sp>
        <p:nvSpPr>
          <p:cNvPr id="16" name="Rectangle 16"/>
          <p:cNvSpPr>
            <a:spLocks noGrp="1"/>
          </p:cNvSpPr>
          <p:nvPr>
            <p:ph type="ftr" sz="quarter" idx="12"/>
          </p:nvPr>
        </p:nvSpPr>
        <p:spPr/>
        <p:txBody>
          <a:bodyPr/>
          <a:lstStyle>
            <a:extLst/>
          </a:lstStyle>
          <a:p>
            <a:endParaRPr lang="en-US" dirty="0"/>
          </a:p>
        </p:txBody>
      </p:sp>
      <p:sp>
        <p:nvSpPr>
          <p:cNvPr id="8" name="Rectangle 10"/>
          <p:cNvSpPr/>
          <p:nvPr userDrawn="1"/>
        </p:nvSpPr>
        <p:spPr>
          <a:xfrm>
            <a:off x="0" y="0"/>
            <a:ext cx="9144000" cy="40386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solidFill>
                <a:prstClr val="black"/>
              </a:solidFill>
            </a:endParaRPr>
          </a:p>
        </p:txBody>
      </p:sp>
      <p:sp>
        <p:nvSpPr>
          <p:cNvPr id="10" name="Date Placeholder 9"/>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1/4/2018</a:t>
            </a:fld>
            <a:endParaRPr lang="en-US" dirty="0"/>
          </a:p>
        </p:txBody>
      </p:sp>
      <p:sp>
        <p:nvSpPr>
          <p:cNvPr id="12" name="Rectangle 11"/>
          <p:cNvSpPr/>
          <p:nvPr userDrawn="1"/>
        </p:nvSpPr>
        <p:spPr>
          <a:xfrm>
            <a:off x="0" y="4645880"/>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solidFill>
                <a:prstClr val="black"/>
              </a:solidFill>
            </a:endParaRPr>
          </a:p>
        </p:txBody>
      </p:sp>
    </p:spTree>
    <p:extLst>
      <p:ext uri="{BB962C8B-B14F-4D97-AF65-F5344CB8AC3E}">
        <p14:creationId xmlns:p14="http://schemas.microsoft.com/office/powerpoint/2010/main" val="2300157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r>
              <a:rPr lang="en-US" smtClean="0"/>
              <a:t>Click to edit Master title style</a:t>
            </a:r>
            <a:endParaRPr lang="en-US" dirty="0"/>
          </a:p>
        </p:txBody>
      </p:sp>
      <p:sp>
        <p:nvSpPr>
          <p:cNvPr id="37" name="Rectangle 37"/>
          <p:cNvSpPr>
            <a:spLocks noGrp="1"/>
          </p:cNvSpPr>
          <p:nvPr>
            <p:ph type="body" sz="quarter" idx="13" hasCustomPrompt="1"/>
          </p:nvPr>
        </p:nvSpPr>
        <p:spPr>
          <a:xfrm>
            <a:off x="310896" y="3810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43" name="Rectangle 37"/>
          <p:cNvSpPr>
            <a:spLocks noGrp="1"/>
          </p:cNvSpPr>
          <p:nvPr>
            <p:ph type="body" sz="quarter" idx="15" hasCustomPrompt="1"/>
          </p:nvPr>
        </p:nvSpPr>
        <p:spPr>
          <a:xfrm>
            <a:off x="304800" y="838200"/>
            <a:ext cx="7391400"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41" name="Rectangle 37"/>
          <p:cNvSpPr>
            <a:spLocks noGrp="1"/>
          </p:cNvSpPr>
          <p:nvPr>
            <p:ph type="body" sz="quarter" idx="17" hasCustomPrompt="1"/>
          </p:nvPr>
        </p:nvSpPr>
        <p:spPr>
          <a:xfrm>
            <a:off x="310896" y="12954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45" name="Rectangle 37"/>
          <p:cNvSpPr>
            <a:spLocks noGrp="1"/>
          </p:cNvSpPr>
          <p:nvPr>
            <p:ph type="body" sz="quarter" idx="19" hasCustomPrompt="1"/>
          </p:nvPr>
        </p:nvSpPr>
        <p:spPr>
          <a:xfrm>
            <a:off x="310896" y="1752600"/>
            <a:ext cx="7385304" cy="228600"/>
          </a:xfrm>
          <a:solidFill>
            <a:schemeClr val="tx2">
              <a:tint val="40000"/>
            </a:schemeClr>
          </a:solidFill>
        </p:spPr>
        <p:txBody>
          <a:bodyPr anchor="ctr"/>
          <a:lstStyle>
            <a:lvl1pPr>
              <a:buFontTx/>
              <a:buNone/>
              <a:defRPr sz="1100" baseline="0"/>
            </a:lvl1pPr>
            <a:extLst/>
          </a:lstStyle>
          <a:p>
            <a:pPr lvl="0"/>
            <a:r>
              <a:rPr lang="en-US" dirty="0" smtClean="0"/>
              <a:t>Click to add agenda item</a:t>
            </a:r>
            <a:endParaRPr lang="en-US" dirty="0"/>
          </a:p>
        </p:txBody>
      </p:sp>
      <p:sp>
        <p:nvSpPr>
          <p:cNvPr id="47" name="Rectangle 37"/>
          <p:cNvSpPr>
            <a:spLocks noGrp="1"/>
          </p:cNvSpPr>
          <p:nvPr>
            <p:ph type="body" sz="quarter" idx="21" hasCustomPrompt="1"/>
          </p:nvPr>
        </p:nvSpPr>
        <p:spPr>
          <a:xfrm>
            <a:off x="310896" y="2209800"/>
            <a:ext cx="7385304" cy="228600"/>
          </a:xfrm>
          <a:solidFill>
            <a:schemeClr val="tx2">
              <a:tint val="40000"/>
            </a:schemeClr>
          </a:solidFill>
        </p:spPr>
        <p:txBody>
          <a:bodyPr anchor="ctr"/>
          <a:lstStyle>
            <a:lvl1pPr>
              <a:buFontTx/>
              <a:buNone/>
              <a:defRPr sz="1100" baseline="0"/>
            </a:lvl1pPr>
            <a:extLst/>
          </a:lstStyle>
          <a:p>
            <a:pPr lvl="0"/>
            <a:r>
              <a:rPr lang="en-US" dirty="0" smtClean="0"/>
              <a:t>Click to add agenda item</a:t>
            </a:r>
            <a:endParaRPr lang="en-US" dirty="0"/>
          </a:p>
        </p:txBody>
      </p:sp>
      <p:sp>
        <p:nvSpPr>
          <p:cNvPr id="49" name="Rectangle 37"/>
          <p:cNvSpPr>
            <a:spLocks noGrp="1"/>
          </p:cNvSpPr>
          <p:nvPr>
            <p:ph type="body" sz="quarter" idx="23" hasCustomPrompt="1"/>
          </p:nvPr>
        </p:nvSpPr>
        <p:spPr>
          <a:xfrm>
            <a:off x="310896" y="26670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51" name="Rectangle 37"/>
          <p:cNvSpPr>
            <a:spLocks noGrp="1"/>
          </p:cNvSpPr>
          <p:nvPr>
            <p:ph type="body" sz="quarter" idx="25" hasCustomPrompt="1"/>
          </p:nvPr>
        </p:nvSpPr>
        <p:spPr>
          <a:xfrm>
            <a:off x="310896" y="31242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53" name="Rectangle 37"/>
          <p:cNvSpPr>
            <a:spLocks noGrp="1"/>
          </p:cNvSpPr>
          <p:nvPr>
            <p:ph type="body" sz="quarter" idx="27" hasCustomPrompt="1"/>
          </p:nvPr>
        </p:nvSpPr>
        <p:spPr>
          <a:xfrm>
            <a:off x="310896" y="35814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55" name="Rectangle 37"/>
          <p:cNvSpPr>
            <a:spLocks noGrp="1"/>
          </p:cNvSpPr>
          <p:nvPr>
            <p:ph type="body" sz="quarter" idx="29" hasCustomPrompt="1"/>
          </p:nvPr>
        </p:nvSpPr>
        <p:spPr>
          <a:xfrm>
            <a:off x="310896" y="4038600"/>
            <a:ext cx="7385304" cy="228600"/>
          </a:xfrm>
          <a:solidFill>
            <a:schemeClr val="tx2">
              <a:tint val="40000"/>
            </a:schemeClr>
          </a:solidFill>
        </p:spPr>
        <p:txBody>
          <a:bodyPr anchor="ctr"/>
          <a:lstStyle>
            <a:lvl1pPr>
              <a:buFontTx/>
              <a:buNone/>
              <a:defRPr sz="1100" baseline="0"/>
            </a:lvl1pPr>
            <a:extLst/>
          </a:lstStyle>
          <a:p>
            <a:pPr lvl="0"/>
            <a:r>
              <a:rPr lang="en-US" dirty="0" smtClean="0"/>
              <a:t>Click to add agenda item</a:t>
            </a:r>
            <a:endParaRPr lang="en-US" dirty="0"/>
          </a:p>
        </p:txBody>
      </p:sp>
      <p:sp>
        <p:nvSpPr>
          <p:cNvPr id="57" name="Rectangle 37"/>
          <p:cNvSpPr>
            <a:spLocks noGrp="1"/>
          </p:cNvSpPr>
          <p:nvPr>
            <p:ph type="body" sz="quarter" idx="31" hasCustomPrompt="1"/>
          </p:nvPr>
        </p:nvSpPr>
        <p:spPr>
          <a:xfrm>
            <a:off x="310896" y="44958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26" name="Rectangle 37"/>
          <p:cNvSpPr>
            <a:spLocks noGrp="1"/>
          </p:cNvSpPr>
          <p:nvPr>
            <p:ph type="body" sz="quarter" idx="33" hasCustomPrompt="1"/>
          </p:nvPr>
        </p:nvSpPr>
        <p:spPr>
          <a:xfrm>
            <a:off x="310896" y="49530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28" name="Rectangle 37"/>
          <p:cNvSpPr>
            <a:spLocks noGrp="1"/>
          </p:cNvSpPr>
          <p:nvPr>
            <p:ph type="body" sz="quarter" idx="35" hasCustomPrompt="1"/>
          </p:nvPr>
        </p:nvSpPr>
        <p:spPr>
          <a:xfrm>
            <a:off x="310896" y="54102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98" name="Rectangle 37"/>
          <p:cNvSpPr>
            <a:spLocks noGrp="1"/>
          </p:cNvSpPr>
          <p:nvPr>
            <p:ph type="body" sz="quarter" idx="14" hasCustomPrompt="1"/>
          </p:nvPr>
        </p:nvSpPr>
        <p:spPr>
          <a:xfrm>
            <a:off x="7696200" y="381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dirty="0"/>
          </a:p>
        </p:txBody>
      </p:sp>
      <p:sp>
        <p:nvSpPr>
          <p:cNvPr id="44" name="Rectangle 37"/>
          <p:cNvSpPr>
            <a:spLocks noGrp="1"/>
          </p:cNvSpPr>
          <p:nvPr>
            <p:ph type="body" sz="quarter" idx="16" hasCustomPrompt="1"/>
          </p:nvPr>
        </p:nvSpPr>
        <p:spPr>
          <a:xfrm>
            <a:off x="7696200" y="838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42" name="Rectangle 37"/>
          <p:cNvSpPr>
            <a:spLocks noGrp="1"/>
          </p:cNvSpPr>
          <p:nvPr>
            <p:ph type="body" sz="quarter" idx="18" hasCustomPrompt="1"/>
          </p:nvPr>
        </p:nvSpPr>
        <p:spPr>
          <a:xfrm>
            <a:off x="7696200" y="1295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46" name="Rectangle 37"/>
          <p:cNvSpPr>
            <a:spLocks noGrp="1"/>
          </p:cNvSpPr>
          <p:nvPr>
            <p:ph type="body" sz="quarter" idx="20" hasCustomPrompt="1"/>
          </p:nvPr>
        </p:nvSpPr>
        <p:spPr>
          <a:xfrm>
            <a:off x="7696200" y="1752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48" name="Rectangle 37"/>
          <p:cNvSpPr>
            <a:spLocks noGrp="1"/>
          </p:cNvSpPr>
          <p:nvPr>
            <p:ph type="body" sz="quarter" idx="22" hasCustomPrompt="1"/>
          </p:nvPr>
        </p:nvSpPr>
        <p:spPr>
          <a:xfrm>
            <a:off x="7696200" y="2209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0" name="Rectangle 37"/>
          <p:cNvSpPr>
            <a:spLocks noGrp="1"/>
          </p:cNvSpPr>
          <p:nvPr>
            <p:ph type="body" sz="quarter" idx="24" hasCustomPrompt="1"/>
          </p:nvPr>
        </p:nvSpPr>
        <p:spPr>
          <a:xfrm>
            <a:off x="7696200" y="2667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2" name="Rectangle 37"/>
          <p:cNvSpPr>
            <a:spLocks noGrp="1"/>
          </p:cNvSpPr>
          <p:nvPr>
            <p:ph type="body" sz="quarter" idx="26" hasCustomPrompt="1"/>
          </p:nvPr>
        </p:nvSpPr>
        <p:spPr>
          <a:xfrm>
            <a:off x="7696200" y="3124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4" name="Rectangle 37"/>
          <p:cNvSpPr>
            <a:spLocks noGrp="1"/>
          </p:cNvSpPr>
          <p:nvPr>
            <p:ph type="body" sz="quarter" idx="28" hasCustomPrompt="1"/>
          </p:nvPr>
        </p:nvSpPr>
        <p:spPr>
          <a:xfrm>
            <a:off x="7696200" y="3581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6" name="Rectangle 37"/>
          <p:cNvSpPr>
            <a:spLocks noGrp="1"/>
          </p:cNvSpPr>
          <p:nvPr>
            <p:ph type="body" sz="quarter" idx="30" hasCustomPrompt="1"/>
          </p:nvPr>
        </p:nvSpPr>
        <p:spPr>
          <a:xfrm>
            <a:off x="7696200" y="4038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8" name="Rectangle 37"/>
          <p:cNvSpPr>
            <a:spLocks noGrp="1"/>
          </p:cNvSpPr>
          <p:nvPr>
            <p:ph type="body" sz="quarter" idx="32" hasCustomPrompt="1"/>
          </p:nvPr>
        </p:nvSpPr>
        <p:spPr>
          <a:xfrm>
            <a:off x="7696200" y="4495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27" name="Rectangle 37"/>
          <p:cNvSpPr>
            <a:spLocks noGrp="1"/>
          </p:cNvSpPr>
          <p:nvPr>
            <p:ph type="body" sz="quarter" idx="34" hasCustomPrompt="1"/>
          </p:nvPr>
        </p:nvSpPr>
        <p:spPr>
          <a:xfrm>
            <a:off x="7696200" y="4953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29" name="Rectangle 37"/>
          <p:cNvSpPr>
            <a:spLocks noGrp="1"/>
          </p:cNvSpPr>
          <p:nvPr>
            <p:ph type="body" sz="quarter" idx="36" hasCustomPrompt="1"/>
          </p:nvPr>
        </p:nvSpPr>
        <p:spPr>
          <a:xfrm>
            <a:off x="7696200" y="5410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30" name="Rectangle 37"/>
          <p:cNvSpPr>
            <a:spLocks noGrp="1"/>
          </p:cNvSpPr>
          <p:nvPr>
            <p:ph type="body" sz="quarter" idx="37" hasCustomPrompt="1"/>
          </p:nvPr>
        </p:nvSpPr>
        <p:spPr>
          <a:xfrm>
            <a:off x="310896" y="5867400"/>
            <a:ext cx="7385304" cy="228600"/>
          </a:xfrm>
          <a:solidFill>
            <a:schemeClr val="tx2">
              <a:tint val="40000"/>
            </a:schemeClr>
          </a:solidFill>
        </p:spPr>
        <p:txBody>
          <a:bodyPr anchor="ctr">
            <a:noAutofit/>
          </a:bodyPr>
          <a:lstStyle>
            <a:lvl1pPr>
              <a:buFontTx/>
              <a:buNone/>
              <a:defRPr sz="1100"/>
            </a:lvl1pPr>
            <a:extLst/>
          </a:lstStyle>
          <a:p>
            <a:pPr lvl="0"/>
            <a:r>
              <a:rPr lang="en-US" dirty="0" smtClean="0"/>
              <a:t>Click to add agenda item</a:t>
            </a:r>
            <a:endParaRPr lang="en-US" dirty="0"/>
          </a:p>
        </p:txBody>
      </p:sp>
      <p:sp>
        <p:nvSpPr>
          <p:cNvPr id="31" name="Rectangle 37"/>
          <p:cNvSpPr>
            <a:spLocks noGrp="1"/>
          </p:cNvSpPr>
          <p:nvPr>
            <p:ph type="body" sz="quarter" idx="38" hasCustomPrompt="1"/>
          </p:nvPr>
        </p:nvSpPr>
        <p:spPr>
          <a:xfrm>
            <a:off x="7696200" y="5867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32" name="Rectangle 32"/>
          <p:cNvSpPr>
            <a:spLocks noGrp="1"/>
          </p:cNvSpPr>
          <p:nvPr>
            <p:ph type="dt" sz="half" idx="39"/>
          </p:nvPr>
        </p:nvSpPr>
        <p:spPr/>
        <p:txBody>
          <a:bodyPr/>
          <a:lstStyle>
            <a:lvl1pPr>
              <a:defRPr sz="1100"/>
            </a:lvl1pPr>
            <a:extLst/>
          </a:lstStyle>
          <a:p>
            <a:pPr algn="r"/>
            <a:fld id="{F17F374F-8F2E-42FC-B8C0-8EDFCA32CD96}" type="datetime1">
              <a:rPr lang="en-US" smtClean="0">
                <a:solidFill>
                  <a:prstClr val="black">
                    <a:tint val="65000"/>
                  </a:prstClr>
                </a:solidFill>
              </a:rPr>
              <a:pPr algn="r"/>
              <a:t>1/4/2018</a:t>
            </a:fld>
            <a:endParaRPr lang="en-US">
              <a:solidFill>
                <a:prstClr val="black">
                  <a:tint val="65000"/>
                </a:prstClr>
              </a:solidFill>
            </a:endParaRPr>
          </a:p>
        </p:txBody>
      </p:sp>
      <p:sp>
        <p:nvSpPr>
          <p:cNvPr id="33" name="Rectangle 33"/>
          <p:cNvSpPr>
            <a:spLocks noGrp="1"/>
          </p:cNvSpPr>
          <p:nvPr>
            <p:ph type="sldNum" sz="quarter" idx="40"/>
          </p:nvPr>
        </p:nvSpPr>
        <p:spPr/>
        <p:txBody>
          <a:bodyPr/>
          <a:lstStyle>
            <a:extLst/>
          </a:lstStyle>
          <a:p>
            <a:fld id="{256D3EEF-DE4E-429D-8EC4-DDC531AFF587}" type="slidenum">
              <a:rPr lang="en-US" smtClean="0">
                <a:solidFill>
                  <a:prstClr val="black"/>
                </a:solidFill>
              </a:rPr>
              <a:pPr/>
              <a:t>‹#›</a:t>
            </a:fld>
            <a:endParaRPr lang="en-US">
              <a:solidFill>
                <a:prstClr val="black"/>
              </a:solidFill>
            </a:endParaRPr>
          </a:p>
        </p:txBody>
      </p:sp>
      <p:sp>
        <p:nvSpPr>
          <p:cNvPr id="34" name="Rectangle 34"/>
          <p:cNvSpPr>
            <a:spLocks noGrp="1"/>
          </p:cNvSpPr>
          <p:nvPr>
            <p:ph type="ftr" sz="quarter" idx="41"/>
          </p:nvPr>
        </p:nvSpPr>
        <p:spPr/>
        <p:txBody>
          <a:bodyPr/>
          <a:lstStyle>
            <a:extLst/>
          </a:lstStyle>
          <a:p>
            <a:endParaRPr lang="en-US"/>
          </a:p>
        </p:txBody>
      </p:sp>
    </p:spTree>
    <p:extLst>
      <p:ext uri="{BB962C8B-B14F-4D97-AF65-F5344CB8AC3E}">
        <p14:creationId xmlns:p14="http://schemas.microsoft.com/office/powerpoint/2010/main" val="340796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9" name="Rectangle 8"/>
          <p:cNvSpPr/>
          <p:nvPr userDrawn="1"/>
        </p:nvSpPr>
        <p:spPr>
          <a:xfrm>
            <a:off x="0" y="4038600"/>
            <a:ext cx="9144000" cy="609600"/>
          </a:xfrm>
          <a:prstGeom prst="rect">
            <a:avLst/>
          </a:prstGeom>
          <a:solidFill>
            <a:schemeClr val="accent6">
              <a:shade val="7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solidFill>
                <a:prstClr val="black"/>
              </a:solidFill>
            </a:endParaRPr>
          </a:p>
        </p:txBody>
      </p:sp>
      <p:sp>
        <p:nvSpPr>
          <p:cNvPr id="14" name="Title 13"/>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1/4/2018</a:t>
            </a:fld>
            <a:endParaRPr lang="en-US" dirty="0"/>
          </a:p>
        </p:txBody>
      </p:sp>
      <p:sp>
        <p:nvSpPr>
          <p:cNvPr id="4" name="Rectangle 4"/>
          <p:cNvSpPr>
            <a:spLocks noGrp="1"/>
          </p:cNvSpPr>
          <p:nvPr>
            <p:ph type="ftr" sz="quarter" idx="11"/>
          </p:nvPr>
        </p:nvSpPr>
        <p:spPr>
          <a:xfrm>
            <a:off x="2705100" y="6477000"/>
            <a:ext cx="3733800" cy="304800"/>
          </a:xfrm>
        </p:spPr>
        <p:txBody>
          <a:bodyPr/>
          <a:lstStyle>
            <a:lvl1pPr>
              <a:defRPr>
                <a:solidFill>
                  <a:schemeClr val="bg1"/>
                </a:solidFill>
              </a:defRPr>
            </a:lvl1pPr>
            <a:extLst/>
          </a:lstStyle>
          <a:p>
            <a:endParaRPr lang="en-US" dirty="0">
              <a:solidFill>
                <a:prstClr val="white"/>
              </a:solidFill>
            </a:endParaRPr>
          </a:p>
        </p:txBody>
      </p:sp>
      <p:sp>
        <p:nvSpPr>
          <p:cNvPr id="13" name="Slide Number Placeholder 12"/>
          <p:cNvSpPr>
            <a:spLocks noGrp="1"/>
          </p:cNvSpPr>
          <p:nvPr>
            <p:ph type="sldNum" sz="quarter" idx="12"/>
          </p:nvPr>
        </p:nvSpPr>
        <p:spPr>
          <a:xfrm>
            <a:off x="6477000" y="6477000"/>
            <a:ext cx="1021080" cy="304800"/>
          </a:xfrm>
        </p:spPr>
        <p:txBody>
          <a:bodyPr anchor="ctr"/>
          <a:lstStyle>
            <a:extLst/>
          </a:lstStyle>
          <a:p>
            <a:fld id="{256D3EEF-DE4E-429D-8EC4-DDC531AFF587}" type="slidenum">
              <a:rPr lang="en-US" smtClean="0">
                <a:solidFill>
                  <a:prstClr val="black"/>
                </a:solidFill>
              </a:rPr>
              <a:pPr/>
              <a:t>‹#›</a:t>
            </a:fld>
            <a:endParaRPr lang="en-US" dirty="0">
              <a:solidFill>
                <a:prstClr val="black"/>
              </a:solidFill>
            </a:endParaRPr>
          </a:p>
        </p:txBody>
      </p:sp>
      <p:sp>
        <p:nvSpPr>
          <p:cNvPr id="11" name="Rectangle 10"/>
          <p:cNvSpPr/>
          <p:nvPr userDrawn="1"/>
        </p:nvSpPr>
        <p:spPr>
          <a:xfrm>
            <a:off x="0" y="4645880"/>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solidFill>
                <a:prstClr val="black"/>
              </a:solidFill>
            </a:endParaRPr>
          </a:p>
        </p:txBody>
      </p:sp>
    </p:spTree>
    <p:extLst>
      <p:ext uri="{BB962C8B-B14F-4D97-AF65-F5344CB8AC3E}">
        <p14:creationId xmlns:p14="http://schemas.microsoft.com/office/powerpoint/2010/main" val="2075342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extLst/>
          </a:lstStyle>
          <a:p>
            <a:r>
              <a:rPr lang="en-US" smtClean="0"/>
              <a:t>Click to edit Master title style</a:t>
            </a:r>
            <a:endParaRPr lang="en-US"/>
          </a:p>
        </p:txBody>
      </p:sp>
      <p:sp>
        <p:nvSpPr>
          <p:cNvPr id="19"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7" name="Rectangle 7"/>
          <p:cNvSpPr>
            <a:spLocks noGrp="1"/>
          </p:cNvSpPr>
          <p:nvPr>
            <p:ph type="dt" sz="half" idx="14"/>
          </p:nvPr>
        </p:nvSpPr>
        <p:spPr/>
        <p:txBody>
          <a:bodyPr/>
          <a:lstStyle>
            <a:extLst/>
          </a:lstStyle>
          <a:p>
            <a:pPr algn="r"/>
            <a:fld id="{F7F1F872-C5DE-403B-85F0-1024E6CA1886}" type="datetime1">
              <a:rPr lang="en-US" smtClean="0">
                <a:solidFill>
                  <a:prstClr val="black">
                    <a:tint val="65000"/>
                  </a:prstClr>
                </a:solidFill>
              </a:rPr>
              <a:pPr algn="r"/>
              <a:t>1/4/2018</a:t>
            </a:fld>
            <a:endParaRPr lang="en-US">
              <a:solidFill>
                <a:prstClr val="black">
                  <a:tint val="65000"/>
                </a:prstClr>
              </a:solidFill>
            </a:endParaRPr>
          </a:p>
        </p:txBody>
      </p:sp>
      <p:sp>
        <p:nvSpPr>
          <p:cNvPr id="8" name="Rectangle 8"/>
          <p:cNvSpPr>
            <a:spLocks noGrp="1"/>
          </p:cNvSpPr>
          <p:nvPr>
            <p:ph type="sldNum" sz="quarter" idx="15"/>
          </p:nvPr>
        </p:nvSpPr>
        <p:spPr/>
        <p:txBody>
          <a:bodyPr/>
          <a:lstStyle>
            <a:extLst/>
          </a:lstStyle>
          <a:p>
            <a:fld id="{256D3EEF-DE4E-429D-8EC4-DDC531AFF587}" type="slidenum">
              <a:rPr lang="en-US" smtClean="0">
                <a:solidFill>
                  <a:prstClr val="black"/>
                </a:solidFill>
              </a:rPr>
              <a:pPr/>
              <a:t>‹#›</a:t>
            </a:fld>
            <a:endParaRPr lang="en-US">
              <a:solidFill>
                <a:prstClr val="black"/>
              </a:solidFill>
            </a:endParaRPr>
          </a:p>
        </p:txBody>
      </p:sp>
      <p:sp>
        <p:nvSpPr>
          <p:cNvPr id="9" name="Rectangle 9"/>
          <p:cNvSpPr>
            <a:spLocks noGrp="1"/>
          </p:cNvSpPr>
          <p:nvPr>
            <p:ph type="ftr" sz="quarter" idx="16"/>
          </p:nvPr>
        </p:nvSpPr>
        <p:spPr/>
        <p:txBody>
          <a:bodyPr/>
          <a:lstStyle>
            <a:extLst/>
          </a:lstStyle>
          <a:p>
            <a:endParaRPr lang="en-US"/>
          </a:p>
        </p:txBody>
      </p:sp>
    </p:spTree>
    <p:extLst>
      <p:ext uri="{BB962C8B-B14F-4D97-AF65-F5344CB8AC3E}">
        <p14:creationId xmlns:p14="http://schemas.microsoft.com/office/powerpoint/2010/main" val="523919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extLst/>
          </a:lstStyle>
          <a:p>
            <a:r>
              <a:rPr lang="en-US" smtClean="0"/>
              <a:t>Click to edit Master title style</a:t>
            </a:r>
            <a:endParaRPr lang="en-US"/>
          </a:p>
        </p:txBody>
      </p:sp>
      <p:sp>
        <p:nvSpPr>
          <p:cNvPr id="6" name="Rectangle 6"/>
          <p:cNvSpPr>
            <a:spLocks noGrp="1"/>
          </p:cNvSpPr>
          <p:nvPr>
            <p:ph type="dt" sz="half" idx="10"/>
          </p:nvPr>
        </p:nvSpPr>
        <p:spPr/>
        <p:txBody>
          <a:bodyPr/>
          <a:lstStyle>
            <a:extLst/>
          </a:lstStyle>
          <a:p>
            <a:pPr algn="r"/>
            <a:fld id="{73B9D0E9-7F95-4423-9114-95494EF8154E}" type="datetime1">
              <a:rPr lang="en-US" smtClean="0">
                <a:solidFill>
                  <a:prstClr val="black">
                    <a:tint val="65000"/>
                  </a:prstClr>
                </a:solidFill>
              </a:rPr>
              <a:pPr algn="r"/>
              <a:t>1/4/2018</a:t>
            </a:fld>
            <a:endParaRPr lang="en-US">
              <a:solidFill>
                <a:prstClr val="black">
                  <a:tint val="65000"/>
                </a:prstClr>
              </a:solidFill>
            </a:endParaRPr>
          </a:p>
        </p:txBody>
      </p:sp>
      <p:sp>
        <p:nvSpPr>
          <p:cNvPr id="8" name="Rectangle 8"/>
          <p:cNvSpPr>
            <a:spLocks noGrp="1"/>
          </p:cNvSpPr>
          <p:nvPr>
            <p:ph type="sldNum" sz="quarter" idx="11"/>
          </p:nvPr>
        </p:nvSpPr>
        <p:spPr/>
        <p:txBody>
          <a:bodyPr/>
          <a:lstStyle>
            <a:extLst/>
          </a:lstStyle>
          <a:p>
            <a:fld id="{256D3EEF-DE4E-429D-8EC4-DDC531AFF587}" type="slidenum">
              <a:rPr lang="en-US" smtClean="0">
                <a:solidFill>
                  <a:prstClr val="black"/>
                </a:solidFill>
              </a:rPr>
              <a:pPr/>
              <a:t>‹#›</a:t>
            </a:fld>
            <a:endParaRPr lang="en-US">
              <a:solidFill>
                <a:prstClr val="black"/>
              </a:solidFill>
            </a:endParaRPr>
          </a:p>
        </p:txBody>
      </p:sp>
      <p:sp>
        <p:nvSpPr>
          <p:cNvPr id="9" name="Rectangle 9"/>
          <p:cNvSpPr>
            <a:spLocks noGrp="1"/>
          </p:cNvSpPr>
          <p:nvPr>
            <p:ph type="ftr" sz="quarter" idx="12"/>
          </p:nvPr>
        </p:nvSpPr>
        <p:spPr/>
        <p:txBody>
          <a:bodyPr/>
          <a:lstStyle>
            <a:extLst/>
          </a:lstStyle>
          <a:p>
            <a:endParaRPr lang="en-US"/>
          </a:p>
        </p:txBody>
      </p:sp>
    </p:spTree>
    <p:extLst>
      <p:ext uri="{BB962C8B-B14F-4D97-AF65-F5344CB8AC3E}">
        <p14:creationId xmlns:p14="http://schemas.microsoft.com/office/powerpoint/2010/main" val="1153802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r>
              <a:rPr lang="en-US" smtClean="0"/>
              <a:t>Click to edit Master title style</a:t>
            </a:r>
            <a:endParaRPr lang="en-US" dirty="0"/>
          </a:p>
        </p:txBody>
      </p:sp>
      <p:sp>
        <p:nvSpPr>
          <p:cNvPr id="8"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1" name="Rectangle 11"/>
          <p:cNvSpPr>
            <a:spLocks noGrp="1"/>
          </p:cNvSpPr>
          <p:nvPr>
            <p:ph sz="quarter" idx="15"/>
          </p:nvPr>
        </p:nvSpPr>
        <p:spPr>
          <a:xfrm>
            <a:off x="304800" y="609600"/>
            <a:ext cx="80772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9"/>
          <p:cNvSpPr>
            <a:spLocks noGrp="1"/>
          </p:cNvSpPr>
          <p:nvPr>
            <p:ph type="dt" sz="half" idx="16"/>
          </p:nvPr>
        </p:nvSpPr>
        <p:spPr/>
        <p:txBody>
          <a:bodyPr/>
          <a:lstStyle>
            <a:extLst/>
          </a:lstStyle>
          <a:p>
            <a:pPr algn="r"/>
            <a:fld id="{828FD173-2CB3-4214-8741-970D8D476901}" type="datetime1">
              <a:rPr lang="en-US" smtClean="0">
                <a:solidFill>
                  <a:prstClr val="black">
                    <a:tint val="65000"/>
                  </a:prstClr>
                </a:solidFill>
              </a:rPr>
              <a:pPr algn="r"/>
              <a:t>1/4/2018</a:t>
            </a:fld>
            <a:endParaRPr lang="en-US">
              <a:solidFill>
                <a:prstClr val="black">
                  <a:tint val="65000"/>
                </a:prstClr>
              </a:solidFill>
            </a:endParaRPr>
          </a:p>
        </p:txBody>
      </p:sp>
      <p:sp>
        <p:nvSpPr>
          <p:cNvPr id="10" name="Rectangle 10"/>
          <p:cNvSpPr>
            <a:spLocks noGrp="1"/>
          </p:cNvSpPr>
          <p:nvPr>
            <p:ph type="sldNum" sz="quarter" idx="17"/>
          </p:nvPr>
        </p:nvSpPr>
        <p:spPr/>
        <p:txBody>
          <a:bodyPr/>
          <a:lstStyle>
            <a:extLst/>
          </a:lstStyle>
          <a:p>
            <a:fld id="{256D3EEF-DE4E-429D-8EC4-DDC531AFF587}" type="slidenum">
              <a:rPr lang="en-US" smtClean="0">
                <a:solidFill>
                  <a:prstClr val="black"/>
                </a:solidFill>
              </a:rPr>
              <a:pPr/>
              <a:t>‹#›</a:t>
            </a:fld>
            <a:endParaRPr lang="en-US">
              <a:solidFill>
                <a:prstClr val="black"/>
              </a:solidFill>
            </a:endParaRPr>
          </a:p>
        </p:txBody>
      </p:sp>
      <p:sp>
        <p:nvSpPr>
          <p:cNvPr id="12" name="Rectangle 12"/>
          <p:cNvSpPr>
            <a:spLocks noGrp="1"/>
          </p:cNvSpPr>
          <p:nvPr>
            <p:ph type="ftr" sz="quarter" idx="18"/>
          </p:nvPr>
        </p:nvSpPr>
        <p:spPr/>
        <p:txBody>
          <a:bodyPr/>
          <a:lstStyle>
            <a:extLst/>
          </a:lstStyle>
          <a:p>
            <a:endParaRPr lang="en-US"/>
          </a:p>
        </p:txBody>
      </p:sp>
    </p:spTree>
    <p:extLst>
      <p:ext uri="{BB962C8B-B14F-4D97-AF65-F5344CB8AC3E}">
        <p14:creationId xmlns:p14="http://schemas.microsoft.com/office/powerpoint/2010/main" val="4133293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extLst/>
          </a:lstStyle>
          <a:p>
            <a:r>
              <a:rPr lang="en-US" smtClean="0"/>
              <a:t>Click to edit Master title style</a:t>
            </a:r>
            <a:endParaRPr lang="en-US"/>
          </a:p>
        </p:txBody>
      </p:sp>
      <p:sp>
        <p:nvSpPr>
          <p:cNvPr id="31"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9" name="Rectangle 11"/>
          <p:cNvSpPr>
            <a:spLocks noGrp="1"/>
          </p:cNvSpPr>
          <p:nvPr>
            <p:ph sz="quarter" idx="15"/>
          </p:nvPr>
        </p:nvSpPr>
        <p:spPr>
          <a:xfrm>
            <a:off x="304800"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Rectangle 8"/>
          <p:cNvSpPr>
            <a:spLocks noGrp="1"/>
          </p:cNvSpPr>
          <p:nvPr>
            <p:ph type="body" sz="quarter" idx="16"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5" name="Rectangle 11"/>
          <p:cNvSpPr>
            <a:spLocks noGrp="1"/>
          </p:cNvSpPr>
          <p:nvPr>
            <p:ph sz="quarter" idx="17"/>
          </p:nvPr>
        </p:nvSpPr>
        <p:spPr>
          <a:xfrm>
            <a:off x="4416552"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13"/>
          <p:cNvSpPr>
            <a:spLocks noGrp="1"/>
          </p:cNvSpPr>
          <p:nvPr>
            <p:ph type="dt" sz="half" idx="18"/>
          </p:nvPr>
        </p:nvSpPr>
        <p:spPr/>
        <p:txBody>
          <a:bodyPr/>
          <a:lstStyle>
            <a:extLst/>
          </a:lstStyle>
          <a:p>
            <a:pPr algn="r"/>
            <a:fld id="{A1704A40-8D3B-4404-9986-2B5D36474D63}" type="datetime1">
              <a:rPr lang="en-US" smtClean="0">
                <a:solidFill>
                  <a:prstClr val="black">
                    <a:tint val="65000"/>
                  </a:prstClr>
                </a:solidFill>
              </a:rPr>
              <a:pPr algn="r"/>
              <a:t>1/4/2018</a:t>
            </a:fld>
            <a:endParaRPr lang="en-US">
              <a:solidFill>
                <a:prstClr val="black">
                  <a:tint val="65000"/>
                </a:prstClr>
              </a:solidFill>
            </a:endParaRPr>
          </a:p>
        </p:txBody>
      </p:sp>
      <p:sp>
        <p:nvSpPr>
          <p:cNvPr id="16" name="Rectangle 16"/>
          <p:cNvSpPr>
            <a:spLocks noGrp="1"/>
          </p:cNvSpPr>
          <p:nvPr>
            <p:ph type="sldNum" sz="quarter" idx="19"/>
          </p:nvPr>
        </p:nvSpPr>
        <p:spPr/>
        <p:txBody>
          <a:bodyPr/>
          <a:lstStyle>
            <a:extLst/>
          </a:lstStyle>
          <a:p>
            <a:fld id="{256D3EEF-DE4E-429D-8EC4-DDC531AFF587}" type="slidenum">
              <a:rPr lang="en-US" smtClean="0">
                <a:solidFill>
                  <a:prstClr val="black"/>
                </a:solidFill>
              </a:rPr>
              <a:pPr/>
              <a:t>‹#›</a:t>
            </a:fld>
            <a:endParaRPr lang="en-US">
              <a:solidFill>
                <a:prstClr val="black"/>
              </a:solidFill>
            </a:endParaRPr>
          </a:p>
        </p:txBody>
      </p:sp>
      <p:sp>
        <p:nvSpPr>
          <p:cNvPr id="17" name="Rectangle 17"/>
          <p:cNvSpPr>
            <a:spLocks noGrp="1"/>
          </p:cNvSpPr>
          <p:nvPr>
            <p:ph type="ftr" sz="quarter" idx="20"/>
          </p:nvPr>
        </p:nvSpPr>
        <p:spPr/>
        <p:txBody>
          <a:bodyPr/>
          <a:lstStyle>
            <a:extLst/>
          </a:lstStyle>
          <a:p>
            <a:endParaRPr lang="en-US"/>
          </a:p>
        </p:txBody>
      </p:sp>
    </p:spTree>
    <p:extLst>
      <p:ext uri="{BB962C8B-B14F-4D97-AF65-F5344CB8AC3E}">
        <p14:creationId xmlns:p14="http://schemas.microsoft.com/office/powerpoint/2010/main" val="3414133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extLst/>
          </a:lstStyle>
          <a:p>
            <a:r>
              <a:rPr lang="en-US" smtClean="0"/>
              <a:t>Click to edit Master title style</a:t>
            </a:r>
            <a:endParaRPr lang="en-US"/>
          </a:p>
        </p:txBody>
      </p:sp>
      <p:sp>
        <p:nvSpPr>
          <p:cNvPr id="9"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8" name="Rectangle 11"/>
          <p:cNvSpPr>
            <a:spLocks noGrp="1"/>
          </p:cNvSpPr>
          <p:nvPr>
            <p:ph sz="quarter" idx="15"/>
          </p:nvPr>
        </p:nvSpPr>
        <p:spPr>
          <a:xfrm>
            <a:off x="3048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7" name="Rectangle 11"/>
          <p:cNvSpPr>
            <a:spLocks noGrp="1"/>
          </p:cNvSpPr>
          <p:nvPr>
            <p:ph sz="quarter" idx="17"/>
          </p:nvPr>
        </p:nvSpPr>
        <p:spPr>
          <a:xfrm>
            <a:off x="3017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Rectangle 8"/>
          <p:cNvSpPr>
            <a:spLocks noGrp="1"/>
          </p:cNvSpPr>
          <p:nvPr>
            <p:ph type="body" sz="quarter" idx="18"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1" name="Rectangle 11"/>
          <p:cNvSpPr>
            <a:spLocks noGrp="1"/>
          </p:cNvSpPr>
          <p:nvPr>
            <p:ph sz="quarter" idx="19"/>
          </p:nvPr>
        </p:nvSpPr>
        <p:spPr>
          <a:xfrm>
            <a:off x="4416552"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13"/>
          <p:cNvSpPr>
            <a:spLocks noGrp="1"/>
          </p:cNvSpPr>
          <p:nvPr>
            <p:ph type="dt" sz="half" idx="20"/>
          </p:nvPr>
        </p:nvSpPr>
        <p:spPr/>
        <p:txBody>
          <a:bodyPr/>
          <a:lstStyle>
            <a:extLst/>
          </a:lstStyle>
          <a:p>
            <a:pPr algn="r"/>
            <a:fld id="{DE3B91AD-F2C9-43CB-A84C-1D5C130F2509}" type="datetime1">
              <a:rPr lang="en-US" smtClean="0">
                <a:solidFill>
                  <a:prstClr val="black">
                    <a:tint val="65000"/>
                  </a:prstClr>
                </a:solidFill>
              </a:rPr>
              <a:pPr algn="r"/>
              <a:t>1/4/2018</a:t>
            </a:fld>
            <a:endParaRPr lang="en-US">
              <a:solidFill>
                <a:prstClr val="black">
                  <a:tint val="65000"/>
                </a:prstClr>
              </a:solidFill>
            </a:endParaRPr>
          </a:p>
        </p:txBody>
      </p:sp>
      <p:sp>
        <p:nvSpPr>
          <p:cNvPr id="19" name="Rectangle 19"/>
          <p:cNvSpPr>
            <a:spLocks noGrp="1"/>
          </p:cNvSpPr>
          <p:nvPr>
            <p:ph type="sldNum" sz="quarter" idx="21"/>
          </p:nvPr>
        </p:nvSpPr>
        <p:spPr/>
        <p:txBody>
          <a:bodyPr/>
          <a:lstStyle>
            <a:extLst/>
          </a:lstStyle>
          <a:p>
            <a:fld id="{256D3EEF-DE4E-429D-8EC4-DDC531AFF587}" type="slidenum">
              <a:rPr lang="en-US" smtClean="0">
                <a:solidFill>
                  <a:prstClr val="black"/>
                </a:solidFill>
              </a:rPr>
              <a:pPr/>
              <a:t>‹#›</a:t>
            </a:fld>
            <a:endParaRPr lang="en-US">
              <a:solidFill>
                <a:prstClr val="black"/>
              </a:solidFill>
            </a:endParaRPr>
          </a:p>
        </p:txBody>
      </p:sp>
      <p:sp>
        <p:nvSpPr>
          <p:cNvPr id="22" name="Rectangle 22"/>
          <p:cNvSpPr>
            <a:spLocks noGrp="1"/>
          </p:cNvSpPr>
          <p:nvPr>
            <p:ph type="ftr" sz="quarter" idx="22"/>
          </p:nvPr>
        </p:nvSpPr>
        <p:spPr/>
        <p:txBody>
          <a:bodyPr/>
          <a:lstStyle>
            <a:extLst/>
          </a:lstStyle>
          <a:p>
            <a:endParaRPr lang="en-US"/>
          </a:p>
        </p:txBody>
      </p:sp>
    </p:spTree>
    <p:extLst>
      <p:ext uri="{BB962C8B-B14F-4D97-AF65-F5344CB8AC3E}">
        <p14:creationId xmlns:p14="http://schemas.microsoft.com/office/powerpoint/2010/main" val="2708887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Heading Only">
    <p:spTree>
      <p:nvGrpSpPr>
        <p:cNvPr id="1" name=""/>
        <p:cNvGrpSpPr/>
        <p:nvPr/>
      </p:nvGrpSpPr>
      <p:grpSpPr>
        <a:xfrm>
          <a:off x="0" y="0"/>
          <a:ext cx="0" cy="0"/>
          <a:chOff x="0" y="0"/>
          <a:chExt cx="0" cy="0"/>
        </a:xfrm>
      </p:grpSpPr>
      <p:sp>
        <p:nvSpPr>
          <p:cNvPr id="19" name="Rectangle 8"/>
          <p:cNvSpPr>
            <a:spLocks noGrp="1"/>
          </p:cNvSpPr>
          <p:nvPr>
            <p:ph type="body" sz="quarter" idx="13" hasCustomPrompt="1"/>
          </p:nvPr>
        </p:nvSpPr>
        <p:spPr>
          <a:xfrm>
            <a:off x="304800" y="381000"/>
            <a:ext cx="8077200" cy="455712"/>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7" name="Rectangle 7"/>
          <p:cNvSpPr>
            <a:spLocks noGrp="1"/>
          </p:cNvSpPr>
          <p:nvPr>
            <p:ph type="dt" sz="half" idx="14"/>
          </p:nvPr>
        </p:nvSpPr>
        <p:spPr>
          <a:xfrm>
            <a:off x="7668344" y="116632"/>
            <a:ext cx="1371600" cy="228600"/>
          </a:xfrm>
        </p:spPr>
        <p:txBody>
          <a:bodyPr/>
          <a:lstStyle>
            <a:extLst/>
          </a:lstStyle>
          <a:p>
            <a:pPr algn="r"/>
            <a:fld id="{F7F1F872-C5DE-403B-85F0-1024E6CA1886}" type="datetime1">
              <a:rPr lang="en-US" smtClean="0">
                <a:solidFill>
                  <a:prstClr val="black">
                    <a:tint val="65000"/>
                  </a:prstClr>
                </a:solidFill>
              </a:rPr>
              <a:pPr algn="r"/>
              <a:t>1/4/2018</a:t>
            </a:fld>
            <a:endParaRPr lang="en-US">
              <a:solidFill>
                <a:prstClr val="black">
                  <a:tint val="65000"/>
                </a:prstClr>
              </a:solidFill>
            </a:endParaRPr>
          </a:p>
        </p:txBody>
      </p:sp>
      <p:sp>
        <p:nvSpPr>
          <p:cNvPr id="8" name="Rectangle 8"/>
          <p:cNvSpPr>
            <a:spLocks noGrp="1"/>
          </p:cNvSpPr>
          <p:nvPr>
            <p:ph type="sldNum" sz="quarter" idx="15"/>
          </p:nvPr>
        </p:nvSpPr>
        <p:spPr>
          <a:xfrm>
            <a:off x="8028384" y="6453336"/>
            <a:ext cx="990600" cy="304800"/>
          </a:xfrm>
        </p:spPr>
        <p:txBody>
          <a:bodyPr/>
          <a:lstStyle>
            <a:extLst/>
          </a:lstStyle>
          <a:p>
            <a:fld id="{256D3EEF-DE4E-429D-8EC4-DDC531AFF58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138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r>
              <a:rPr lang="en-US" smtClean="0"/>
              <a:t>Click to edit Master title style</a:t>
            </a:r>
            <a:endParaRPr lang="en-US" dirty="0"/>
          </a:p>
        </p:txBody>
      </p:sp>
      <p:sp>
        <p:nvSpPr>
          <p:cNvPr id="37" name="Rectangle 37"/>
          <p:cNvSpPr>
            <a:spLocks noGrp="1"/>
          </p:cNvSpPr>
          <p:nvPr>
            <p:ph type="body" sz="quarter" idx="13" hasCustomPrompt="1"/>
          </p:nvPr>
        </p:nvSpPr>
        <p:spPr>
          <a:xfrm>
            <a:off x="310896" y="3810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43" name="Rectangle 37"/>
          <p:cNvSpPr>
            <a:spLocks noGrp="1"/>
          </p:cNvSpPr>
          <p:nvPr>
            <p:ph type="body" sz="quarter" idx="15" hasCustomPrompt="1"/>
          </p:nvPr>
        </p:nvSpPr>
        <p:spPr>
          <a:xfrm>
            <a:off x="304800" y="838200"/>
            <a:ext cx="7391400"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41" name="Rectangle 37"/>
          <p:cNvSpPr>
            <a:spLocks noGrp="1"/>
          </p:cNvSpPr>
          <p:nvPr>
            <p:ph type="body" sz="quarter" idx="17" hasCustomPrompt="1"/>
          </p:nvPr>
        </p:nvSpPr>
        <p:spPr>
          <a:xfrm>
            <a:off x="310896" y="12954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45" name="Rectangle 37"/>
          <p:cNvSpPr>
            <a:spLocks noGrp="1"/>
          </p:cNvSpPr>
          <p:nvPr>
            <p:ph type="body" sz="quarter" idx="19" hasCustomPrompt="1"/>
          </p:nvPr>
        </p:nvSpPr>
        <p:spPr>
          <a:xfrm>
            <a:off x="310896" y="1752600"/>
            <a:ext cx="7385304" cy="228600"/>
          </a:xfrm>
          <a:solidFill>
            <a:schemeClr val="tx2">
              <a:tint val="40000"/>
            </a:schemeClr>
          </a:solidFill>
        </p:spPr>
        <p:txBody>
          <a:bodyPr anchor="ctr"/>
          <a:lstStyle>
            <a:lvl1pPr>
              <a:buFontTx/>
              <a:buNone/>
              <a:defRPr sz="1100" baseline="0"/>
            </a:lvl1pPr>
            <a:extLst/>
          </a:lstStyle>
          <a:p>
            <a:pPr lvl="0"/>
            <a:r>
              <a:rPr lang="en-US" dirty="0" smtClean="0"/>
              <a:t>Click to add agenda item</a:t>
            </a:r>
            <a:endParaRPr lang="en-US" dirty="0"/>
          </a:p>
        </p:txBody>
      </p:sp>
      <p:sp>
        <p:nvSpPr>
          <p:cNvPr id="47" name="Rectangle 37"/>
          <p:cNvSpPr>
            <a:spLocks noGrp="1"/>
          </p:cNvSpPr>
          <p:nvPr>
            <p:ph type="body" sz="quarter" idx="21" hasCustomPrompt="1"/>
          </p:nvPr>
        </p:nvSpPr>
        <p:spPr>
          <a:xfrm>
            <a:off x="310896" y="2209800"/>
            <a:ext cx="7385304" cy="228600"/>
          </a:xfrm>
          <a:solidFill>
            <a:schemeClr val="tx2">
              <a:tint val="40000"/>
            </a:schemeClr>
          </a:solidFill>
        </p:spPr>
        <p:txBody>
          <a:bodyPr anchor="ctr"/>
          <a:lstStyle>
            <a:lvl1pPr>
              <a:buFontTx/>
              <a:buNone/>
              <a:defRPr sz="1100" baseline="0"/>
            </a:lvl1pPr>
            <a:extLst/>
          </a:lstStyle>
          <a:p>
            <a:pPr lvl="0"/>
            <a:r>
              <a:rPr lang="en-US" dirty="0" smtClean="0"/>
              <a:t>Click to add agenda item</a:t>
            </a:r>
            <a:endParaRPr lang="en-US" dirty="0"/>
          </a:p>
        </p:txBody>
      </p:sp>
      <p:sp>
        <p:nvSpPr>
          <p:cNvPr id="49" name="Rectangle 37"/>
          <p:cNvSpPr>
            <a:spLocks noGrp="1"/>
          </p:cNvSpPr>
          <p:nvPr>
            <p:ph type="body" sz="quarter" idx="23" hasCustomPrompt="1"/>
          </p:nvPr>
        </p:nvSpPr>
        <p:spPr>
          <a:xfrm>
            <a:off x="310896" y="26670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51" name="Rectangle 37"/>
          <p:cNvSpPr>
            <a:spLocks noGrp="1"/>
          </p:cNvSpPr>
          <p:nvPr>
            <p:ph type="body" sz="quarter" idx="25" hasCustomPrompt="1"/>
          </p:nvPr>
        </p:nvSpPr>
        <p:spPr>
          <a:xfrm>
            <a:off x="310896" y="31242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53" name="Rectangle 37"/>
          <p:cNvSpPr>
            <a:spLocks noGrp="1"/>
          </p:cNvSpPr>
          <p:nvPr>
            <p:ph type="body" sz="quarter" idx="27" hasCustomPrompt="1"/>
          </p:nvPr>
        </p:nvSpPr>
        <p:spPr>
          <a:xfrm>
            <a:off x="310896" y="35814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55" name="Rectangle 37"/>
          <p:cNvSpPr>
            <a:spLocks noGrp="1"/>
          </p:cNvSpPr>
          <p:nvPr>
            <p:ph type="body" sz="quarter" idx="29" hasCustomPrompt="1"/>
          </p:nvPr>
        </p:nvSpPr>
        <p:spPr>
          <a:xfrm>
            <a:off x="310896" y="4038600"/>
            <a:ext cx="7385304" cy="228600"/>
          </a:xfrm>
          <a:solidFill>
            <a:schemeClr val="tx2">
              <a:tint val="40000"/>
            </a:schemeClr>
          </a:solidFill>
        </p:spPr>
        <p:txBody>
          <a:bodyPr anchor="ctr"/>
          <a:lstStyle>
            <a:lvl1pPr>
              <a:buFontTx/>
              <a:buNone/>
              <a:defRPr sz="1100" baseline="0"/>
            </a:lvl1pPr>
            <a:extLst/>
          </a:lstStyle>
          <a:p>
            <a:pPr lvl="0"/>
            <a:r>
              <a:rPr lang="en-US" dirty="0" smtClean="0"/>
              <a:t>Click to add agenda item</a:t>
            </a:r>
            <a:endParaRPr lang="en-US" dirty="0"/>
          </a:p>
        </p:txBody>
      </p:sp>
      <p:sp>
        <p:nvSpPr>
          <p:cNvPr id="57" name="Rectangle 37"/>
          <p:cNvSpPr>
            <a:spLocks noGrp="1"/>
          </p:cNvSpPr>
          <p:nvPr>
            <p:ph type="body" sz="quarter" idx="31" hasCustomPrompt="1"/>
          </p:nvPr>
        </p:nvSpPr>
        <p:spPr>
          <a:xfrm>
            <a:off x="310896" y="44958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26" name="Rectangle 37"/>
          <p:cNvSpPr>
            <a:spLocks noGrp="1"/>
          </p:cNvSpPr>
          <p:nvPr>
            <p:ph type="body" sz="quarter" idx="33" hasCustomPrompt="1"/>
          </p:nvPr>
        </p:nvSpPr>
        <p:spPr>
          <a:xfrm>
            <a:off x="310896" y="49530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28" name="Rectangle 37"/>
          <p:cNvSpPr>
            <a:spLocks noGrp="1"/>
          </p:cNvSpPr>
          <p:nvPr>
            <p:ph type="body" sz="quarter" idx="35" hasCustomPrompt="1"/>
          </p:nvPr>
        </p:nvSpPr>
        <p:spPr>
          <a:xfrm>
            <a:off x="310896" y="54102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98" name="Rectangle 37"/>
          <p:cNvSpPr>
            <a:spLocks noGrp="1"/>
          </p:cNvSpPr>
          <p:nvPr>
            <p:ph type="body" sz="quarter" idx="14" hasCustomPrompt="1"/>
          </p:nvPr>
        </p:nvSpPr>
        <p:spPr>
          <a:xfrm>
            <a:off x="7696200" y="381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dirty="0"/>
          </a:p>
        </p:txBody>
      </p:sp>
      <p:sp>
        <p:nvSpPr>
          <p:cNvPr id="44" name="Rectangle 37"/>
          <p:cNvSpPr>
            <a:spLocks noGrp="1"/>
          </p:cNvSpPr>
          <p:nvPr>
            <p:ph type="body" sz="quarter" idx="16" hasCustomPrompt="1"/>
          </p:nvPr>
        </p:nvSpPr>
        <p:spPr>
          <a:xfrm>
            <a:off x="7696200" y="838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42" name="Rectangle 37"/>
          <p:cNvSpPr>
            <a:spLocks noGrp="1"/>
          </p:cNvSpPr>
          <p:nvPr>
            <p:ph type="body" sz="quarter" idx="18" hasCustomPrompt="1"/>
          </p:nvPr>
        </p:nvSpPr>
        <p:spPr>
          <a:xfrm>
            <a:off x="7696200" y="1295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46" name="Rectangle 37"/>
          <p:cNvSpPr>
            <a:spLocks noGrp="1"/>
          </p:cNvSpPr>
          <p:nvPr>
            <p:ph type="body" sz="quarter" idx="20" hasCustomPrompt="1"/>
          </p:nvPr>
        </p:nvSpPr>
        <p:spPr>
          <a:xfrm>
            <a:off x="7696200" y="1752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48" name="Rectangle 37"/>
          <p:cNvSpPr>
            <a:spLocks noGrp="1"/>
          </p:cNvSpPr>
          <p:nvPr>
            <p:ph type="body" sz="quarter" idx="22" hasCustomPrompt="1"/>
          </p:nvPr>
        </p:nvSpPr>
        <p:spPr>
          <a:xfrm>
            <a:off x="7696200" y="2209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0" name="Rectangle 37"/>
          <p:cNvSpPr>
            <a:spLocks noGrp="1"/>
          </p:cNvSpPr>
          <p:nvPr>
            <p:ph type="body" sz="quarter" idx="24" hasCustomPrompt="1"/>
          </p:nvPr>
        </p:nvSpPr>
        <p:spPr>
          <a:xfrm>
            <a:off x="7696200" y="2667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2" name="Rectangle 37"/>
          <p:cNvSpPr>
            <a:spLocks noGrp="1"/>
          </p:cNvSpPr>
          <p:nvPr>
            <p:ph type="body" sz="quarter" idx="26" hasCustomPrompt="1"/>
          </p:nvPr>
        </p:nvSpPr>
        <p:spPr>
          <a:xfrm>
            <a:off x="7696200" y="3124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4" name="Rectangle 37"/>
          <p:cNvSpPr>
            <a:spLocks noGrp="1"/>
          </p:cNvSpPr>
          <p:nvPr>
            <p:ph type="body" sz="quarter" idx="28" hasCustomPrompt="1"/>
          </p:nvPr>
        </p:nvSpPr>
        <p:spPr>
          <a:xfrm>
            <a:off x="7696200" y="3581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6" name="Rectangle 37"/>
          <p:cNvSpPr>
            <a:spLocks noGrp="1"/>
          </p:cNvSpPr>
          <p:nvPr>
            <p:ph type="body" sz="quarter" idx="30" hasCustomPrompt="1"/>
          </p:nvPr>
        </p:nvSpPr>
        <p:spPr>
          <a:xfrm>
            <a:off x="7696200" y="4038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8" name="Rectangle 37"/>
          <p:cNvSpPr>
            <a:spLocks noGrp="1"/>
          </p:cNvSpPr>
          <p:nvPr>
            <p:ph type="body" sz="quarter" idx="32" hasCustomPrompt="1"/>
          </p:nvPr>
        </p:nvSpPr>
        <p:spPr>
          <a:xfrm>
            <a:off x="7696200" y="4495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27" name="Rectangle 37"/>
          <p:cNvSpPr>
            <a:spLocks noGrp="1"/>
          </p:cNvSpPr>
          <p:nvPr>
            <p:ph type="body" sz="quarter" idx="34" hasCustomPrompt="1"/>
          </p:nvPr>
        </p:nvSpPr>
        <p:spPr>
          <a:xfrm>
            <a:off x="7696200" y="4953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29" name="Rectangle 37"/>
          <p:cNvSpPr>
            <a:spLocks noGrp="1"/>
          </p:cNvSpPr>
          <p:nvPr>
            <p:ph type="body" sz="quarter" idx="36" hasCustomPrompt="1"/>
          </p:nvPr>
        </p:nvSpPr>
        <p:spPr>
          <a:xfrm>
            <a:off x="7696200" y="5410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30" name="Rectangle 37"/>
          <p:cNvSpPr>
            <a:spLocks noGrp="1"/>
          </p:cNvSpPr>
          <p:nvPr>
            <p:ph type="body" sz="quarter" idx="37" hasCustomPrompt="1"/>
          </p:nvPr>
        </p:nvSpPr>
        <p:spPr>
          <a:xfrm>
            <a:off x="310896" y="5867400"/>
            <a:ext cx="7385304" cy="228600"/>
          </a:xfrm>
          <a:solidFill>
            <a:schemeClr val="tx2">
              <a:tint val="40000"/>
            </a:schemeClr>
          </a:solidFill>
        </p:spPr>
        <p:txBody>
          <a:bodyPr anchor="ctr">
            <a:noAutofit/>
          </a:bodyPr>
          <a:lstStyle>
            <a:lvl1pPr>
              <a:buFontTx/>
              <a:buNone/>
              <a:defRPr sz="1100"/>
            </a:lvl1pPr>
            <a:extLst/>
          </a:lstStyle>
          <a:p>
            <a:pPr lvl="0"/>
            <a:r>
              <a:rPr lang="en-US" dirty="0" smtClean="0"/>
              <a:t>Click to add agenda item</a:t>
            </a:r>
            <a:endParaRPr lang="en-US" dirty="0"/>
          </a:p>
        </p:txBody>
      </p:sp>
      <p:sp>
        <p:nvSpPr>
          <p:cNvPr id="31" name="Rectangle 37"/>
          <p:cNvSpPr>
            <a:spLocks noGrp="1"/>
          </p:cNvSpPr>
          <p:nvPr>
            <p:ph type="body" sz="quarter" idx="38" hasCustomPrompt="1"/>
          </p:nvPr>
        </p:nvSpPr>
        <p:spPr>
          <a:xfrm>
            <a:off x="7696200" y="5867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32" name="Rectangle 32"/>
          <p:cNvSpPr>
            <a:spLocks noGrp="1"/>
          </p:cNvSpPr>
          <p:nvPr>
            <p:ph type="dt" sz="half" idx="39"/>
          </p:nvPr>
        </p:nvSpPr>
        <p:spPr/>
        <p:txBody>
          <a:bodyPr/>
          <a:lstStyle>
            <a:lvl1pPr>
              <a:defRPr sz="1100"/>
            </a:lvl1pPr>
            <a:extLst/>
          </a:lstStyle>
          <a:p>
            <a:pPr algn="r"/>
            <a:fld id="{F17F374F-8F2E-42FC-B8C0-8EDFCA32CD96}" type="datetime1">
              <a:rPr lang="en-US" sz="1100" smtClean="0"/>
              <a:pPr algn="r"/>
              <a:t>1/4/2018</a:t>
            </a:fld>
            <a:endParaRPr lang="en-US" sz="1100"/>
          </a:p>
        </p:txBody>
      </p:sp>
      <p:sp>
        <p:nvSpPr>
          <p:cNvPr id="33" name="Rectangle 33"/>
          <p:cNvSpPr>
            <a:spLocks noGrp="1"/>
          </p:cNvSpPr>
          <p:nvPr>
            <p:ph type="sldNum" sz="quarter" idx="40"/>
          </p:nvPr>
        </p:nvSpPr>
        <p:spPr/>
        <p:txBody>
          <a:bodyPr/>
          <a:lstStyle>
            <a:extLst/>
          </a:lstStyle>
          <a:p>
            <a:pPr algn="r"/>
            <a:fld id="{256D3EEF-DE4E-429D-8EC4-DDC531AFF587}" type="slidenum">
              <a:rPr lang="en-US" sz="1000" smtClean="0"/>
              <a:pPr algn="r"/>
              <a:t>‹#›</a:t>
            </a:fld>
            <a:endParaRPr lang="en-US"/>
          </a:p>
        </p:txBody>
      </p:sp>
      <p:sp>
        <p:nvSpPr>
          <p:cNvPr id="34" name="Rectangle 34"/>
          <p:cNvSpPr>
            <a:spLocks noGrp="1"/>
          </p:cNvSpPr>
          <p:nvPr>
            <p:ph type="ftr" sz="quarter" idx="41"/>
          </p:nvPr>
        </p:nvSpPr>
        <p:spPr/>
        <p:txBody>
          <a:bodyPr/>
          <a:lstStyle>
            <a:extLst/>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9" name="Rectangle 8"/>
          <p:cNvSpPr/>
          <p:nvPr userDrawn="1"/>
        </p:nvSpPr>
        <p:spPr>
          <a:xfrm>
            <a:off x="0" y="4038600"/>
            <a:ext cx="9144000" cy="609600"/>
          </a:xfrm>
          <a:prstGeom prst="rect">
            <a:avLst/>
          </a:prstGeom>
          <a:solidFill>
            <a:schemeClr val="accent6">
              <a:shade val="7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14" name="Title 13"/>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1/4/2018</a:t>
            </a:fld>
            <a:endParaRPr lang="en-US" dirty="0"/>
          </a:p>
        </p:txBody>
      </p:sp>
      <p:sp>
        <p:nvSpPr>
          <p:cNvPr id="4" name="Rectangle 4"/>
          <p:cNvSpPr>
            <a:spLocks noGrp="1"/>
          </p:cNvSpPr>
          <p:nvPr>
            <p:ph type="ftr" sz="quarter" idx="11"/>
          </p:nvPr>
        </p:nvSpPr>
        <p:spPr>
          <a:xfrm>
            <a:off x="2705100" y="6477000"/>
            <a:ext cx="3733800" cy="304800"/>
          </a:xfrm>
        </p:spPr>
        <p:txBody>
          <a:bodyPr/>
          <a:lstStyle>
            <a:lvl1pPr>
              <a:defRPr>
                <a:solidFill>
                  <a:schemeClr val="bg1"/>
                </a:solidFill>
              </a:defRPr>
            </a:lvl1pPr>
            <a:extLst/>
          </a:lstStyle>
          <a:p>
            <a:endParaRPr lang="en-US" dirty="0">
              <a:solidFill>
                <a:schemeClr val="bg1"/>
              </a:solidFill>
            </a:endParaRPr>
          </a:p>
        </p:txBody>
      </p:sp>
      <p:sp>
        <p:nvSpPr>
          <p:cNvPr id="13" name="Slide Number Placeholder 12"/>
          <p:cNvSpPr>
            <a:spLocks noGrp="1"/>
          </p:cNvSpPr>
          <p:nvPr>
            <p:ph type="sldNum" sz="quarter" idx="12"/>
          </p:nvPr>
        </p:nvSpPr>
        <p:spPr>
          <a:xfrm>
            <a:off x="6477000" y="6477000"/>
            <a:ext cx="1021080" cy="304800"/>
          </a:xfrm>
        </p:spPr>
        <p:txBody>
          <a:bodyPr anchor="ctr"/>
          <a:lstStyle>
            <a:extLst/>
          </a:lstStyle>
          <a:p>
            <a:pPr algn="r"/>
            <a:fld id="{256D3EEF-DE4E-429D-8EC4-DDC531AFF587}" type="slidenum">
              <a:rPr lang="en-US" sz="1000" smtClean="0"/>
              <a:pPr algn="r"/>
              <a:t>‹#›</a:t>
            </a:fld>
            <a:endParaRPr lang="en-US" dirty="0"/>
          </a:p>
        </p:txBody>
      </p:sp>
      <p:sp>
        <p:nvSpPr>
          <p:cNvPr id="11" name="Rectangle 10"/>
          <p:cNvSpPr/>
          <p:nvPr userDrawn="1"/>
        </p:nvSpPr>
        <p:spPr>
          <a:xfrm>
            <a:off x="0" y="4645880"/>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extLst/>
          </a:lstStyle>
          <a:p>
            <a:r>
              <a:rPr lang="en-US" smtClean="0"/>
              <a:t>Click to edit Master title style</a:t>
            </a:r>
            <a:endParaRPr lang="en-US"/>
          </a:p>
        </p:txBody>
      </p:sp>
      <p:sp>
        <p:nvSpPr>
          <p:cNvPr id="19"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7" name="Rectangle 7"/>
          <p:cNvSpPr>
            <a:spLocks noGrp="1"/>
          </p:cNvSpPr>
          <p:nvPr>
            <p:ph type="dt" sz="half" idx="14"/>
          </p:nvPr>
        </p:nvSpPr>
        <p:spPr/>
        <p:txBody>
          <a:bodyPr/>
          <a:lstStyle>
            <a:extLst/>
          </a:lstStyle>
          <a:p>
            <a:pPr algn="r"/>
            <a:fld id="{F7F1F872-C5DE-403B-85F0-1024E6CA1886}" type="datetime1">
              <a:rPr lang="en-US" smtClean="0"/>
              <a:pPr algn="r"/>
              <a:t>1/4/2018</a:t>
            </a:fld>
            <a:endParaRPr lang="en-US"/>
          </a:p>
        </p:txBody>
      </p:sp>
      <p:sp>
        <p:nvSpPr>
          <p:cNvPr id="8" name="Rectangle 8"/>
          <p:cNvSpPr>
            <a:spLocks noGrp="1"/>
          </p:cNvSpPr>
          <p:nvPr>
            <p:ph type="sldNum" sz="quarter" idx="15"/>
          </p:nvPr>
        </p:nvSpPr>
        <p:spPr/>
        <p:txBody>
          <a:bodyPr/>
          <a:lstStyle>
            <a:extLst/>
          </a:lstStyle>
          <a:p>
            <a:pPr algn="r"/>
            <a:fld id="{256D3EEF-DE4E-429D-8EC4-DDC531AFF587}" type="slidenum">
              <a:rPr lang="en-US" sz="1000" smtClean="0"/>
              <a:pPr algn="r"/>
              <a:t>‹#›</a:t>
            </a:fld>
            <a:endParaRPr lang="en-US"/>
          </a:p>
        </p:txBody>
      </p:sp>
      <p:sp>
        <p:nvSpPr>
          <p:cNvPr id="9" name="Rectangle 9"/>
          <p:cNvSpPr>
            <a:spLocks noGrp="1"/>
          </p:cNvSpPr>
          <p:nvPr>
            <p:ph type="ftr" sz="quarter" idx="16"/>
          </p:nvPr>
        </p:nvSpPr>
        <p:spPr/>
        <p:txBody>
          <a:bodyPr/>
          <a:lstStyle>
            <a:extLst/>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extLst/>
          </a:lstStyle>
          <a:p>
            <a:r>
              <a:rPr lang="en-US" smtClean="0"/>
              <a:t>Click to edit Master title style</a:t>
            </a:r>
            <a:endParaRPr lang="en-US"/>
          </a:p>
        </p:txBody>
      </p:sp>
      <p:sp>
        <p:nvSpPr>
          <p:cNvPr id="6" name="Rectangle 6"/>
          <p:cNvSpPr>
            <a:spLocks noGrp="1"/>
          </p:cNvSpPr>
          <p:nvPr>
            <p:ph type="dt" sz="half" idx="10"/>
          </p:nvPr>
        </p:nvSpPr>
        <p:spPr/>
        <p:txBody>
          <a:bodyPr/>
          <a:lstStyle>
            <a:extLst/>
          </a:lstStyle>
          <a:p>
            <a:pPr algn="r"/>
            <a:fld id="{73B9D0E9-7F95-4423-9114-95494EF8154E}" type="datetime1">
              <a:rPr lang="en-US" smtClean="0"/>
              <a:pPr algn="r"/>
              <a:t>1/4/2018</a:t>
            </a:fld>
            <a:endParaRPr lang="en-US"/>
          </a:p>
        </p:txBody>
      </p:sp>
      <p:sp>
        <p:nvSpPr>
          <p:cNvPr id="8" name="Rectangle 8"/>
          <p:cNvSpPr>
            <a:spLocks noGrp="1"/>
          </p:cNvSpPr>
          <p:nvPr>
            <p:ph type="sldNum" sz="quarter" idx="11"/>
          </p:nvPr>
        </p:nvSpPr>
        <p:spPr/>
        <p:txBody>
          <a:bodyPr/>
          <a:lstStyle>
            <a:extLst/>
          </a:lstStyle>
          <a:p>
            <a:pPr algn="r"/>
            <a:fld id="{256D3EEF-DE4E-429D-8EC4-DDC531AFF587}" type="slidenum">
              <a:rPr lang="en-US" sz="1000" smtClean="0"/>
              <a:pPr algn="r"/>
              <a:t>‹#›</a:t>
            </a:fld>
            <a:endParaRPr lang="en-US"/>
          </a:p>
        </p:txBody>
      </p:sp>
      <p:sp>
        <p:nvSpPr>
          <p:cNvPr id="9" name="Rectangle 9"/>
          <p:cNvSpPr>
            <a:spLocks noGrp="1"/>
          </p:cNvSpPr>
          <p:nvPr>
            <p:ph type="ftr" sz="quarter" idx="12"/>
          </p:nvPr>
        </p:nvSpPr>
        <p:spPr/>
        <p:txBody>
          <a:bodyPr/>
          <a:lstStyle>
            <a:extLst/>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r>
              <a:rPr lang="en-US" smtClean="0"/>
              <a:t>Click to edit Master title style</a:t>
            </a:r>
            <a:endParaRPr lang="en-US" dirty="0"/>
          </a:p>
        </p:txBody>
      </p:sp>
      <p:sp>
        <p:nvSpPr>
          <p:cNvPr id="8"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1" name="Rectangle 11"/>
          <p:cNvSpPr>
            <a:spLocks noGrp="1"/>
          </p:cNvSpPr>
          <p:nvPr>
            <p:ph sz="quarter" idx="15"/>
          </p:nvPr>
        </p:nvSpPr>
        <p:spPr>
          <a:xfrm>
            <a:off x="304800" y="609600"/>
            <a:ext cx="80772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9"/>
          <p:cNvSpPr>
            <a:spLocks noGrp="1"/>
          </p:cNvSpPr>
          <p:nvPr>
            <p:ph type="dt" sz="half" idx="16"/>
          </p:nvPr>
        </p:nvSpPr>
        <p:spPr/>
        <p:txBody>
          <a:bodyPr/>
          <a:lstStyle>
            <a:extLst/>
          </a:lstStyle>
          <a:p>
            <a:pPr algn="r"/>
            <a:fld id="{828FD173-2CB3-4214-8741-970D8D476901}" type="datetime1">
              <a:rPr lang="en-US" smtClean="0"/>
              <a:pPr algn="r"/>
              <a:t>1/4/2018</a:t>
            </a:fld>
            <a:endParaRPr lang="en-US"/>
          </a:p>
        </p:txBody>
      </p:sp>
      <p:sp>
        <p:nvSpPr>
          <p:cNvPr id="10" name="Rectangle 10"/>
          <p:cNvSpPr>
            <a:spLocks noGrp="1"/>
          </p:cNvSpPr>
          <p:nvPr>
            <p:ph type="sldNum" sz="quarter" idx="17"/>
          </p:nvPr>
        </p:nvSpPr>
        <p:spPr/>
        <p:txBody>
          <a:bodyPr/>
          <a:lstStyle>
            <a:extLst/>
          </a:lstStyle>
          <a:p>
            <a:pPr algn="r"/>
            <a:fld id="{256D3EEF-DE4E-429D-8EC4-DDC531AFF587}" type="slidenum">
              <a:rPr lang="en-US" sz="1000" smtClean="0"/>
              <a:pPr algn="r"/>
              <a:t>‹#›</a:t>
            </a:fld>
            <a:endParaRPr lang="en-US"/>
          </a:p>
        </p:txBody>
      </p:sp>
      <p:sp>
        <p:nvSpPr>
          <p:cNvPr id="12" name="Rectangle 12"/>
          <p:cNvSpPr>
            <a:spLocks noGrp="1"/>
          </p:cNvSpPr>
          <p:nvPr>
            <p:ph type="ftr" sz="quarter" idx="18"/>
          </p:nvPr>
        </p:nvSpPr>
        <p:spPr/>
        <p:txBody>
          <a:bodyPr/>
          <a:lstStyle>
            <a:extLst/>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extLst/>
          </a:lstStyle>
          <a:p>
            <a:r>
              <a:rPr lang="en-US" smtClean="0"/>
              <a:t>Click to edit Master title style</a:t>
            </a:r>
            <a:endParaRPr lang="en-US"/>
          </a:p>
        </p:txBody>
      </p:sp>
      <p:sp>
        <p:nvSpPr>
          <p:cNvPr id="31"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9" name="Rectangle 11"/>
          <p:cNvSpPr>
            <a:spLocks noGrp="1"/>
          </p:cNvSpPr>
          <p:nvPr>
            <p:ph sz="quarter" idx="15"/>
          </p:nvPr>
        </p:nvSpPr>
        <p:spPr>
          <a:xfrm>
            <a:off x="304800"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Rectangle 8"/>
          <p:cNvSpPr>
            <a:spLocks noGrp="1"/>
          </p:cNvSpPr>
          <p:nvPr>
            <p:ph type="body" sz="quarter" idx="16"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5" name="Rectangle 11"/>
          <p:cNvSpPr>
            <a:spLocks noGrp="1"/>
          </p:cNvSpPr>
          <p:nvPr>
            <p:ph sz="quarter" idx="17"/>
          </p:nvPr>
        </p:nvSpPr>
        <p:spPr>
          <a:xfrm>
            <a:off x="4416552"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13"/>
          <p:cNvSpPr>
            <a:spLocks noGrp="1"/>
          </p:cNvSpPr>
          <p:nvPr>
            <p:ph type="dt" sz="half" idx="18"/>
          </p:nvPr>
        </p:nvSpPr>
        <p:spPr/>
        <p:txBody>
          <a:bodyPr/>
          <a:lstStyle>
            <a:extLst/>
          </a:lstStyle>
          <a:p>
            <a:pPr algn="r"/>
            <a:fld id="{A1704A40-8D3B-4404-9986-2B5D36474D63}" type="datetime1">
              <a:rPr lang="en-US" smtClean="0"/>
              <a:pPr algn="r"/>
              <a:t>1/4/2018</a:t>
            </a:fld>
            <a:endParaRPr lang="en-US"/>
          </a:p>
        </p:txBody>
      </p:sp>
      <p:sp>
        <p:nvSpPr>
          <p:cNvPr id="16" name="Rectangle 16"/>
          <p:cNvSpPr>
            <a:spLocks noGrp="1"/>
          </p:cNvSpPr>
          <p:nvPr>
            <p:ph type="sldNum" sz="quarter" idx="19"/>
          </p:nvPr>
        </p:nvSpPr>
        <p:spPr/>
        <p:txBody>
          <a:bodyPr/>
          <a:lstStyle>
            <a:extLst/>
          </a:lstStyle>
          <a:p>
            <a:pPr algn="r"/>
            <a:fld id="{256D3EEF-DE4E-429D-8EC4-DDC531AFF587}" type="slidenum">
              <a:rPr lang="en-US" sz="1000" smtClean="0"/>
              <a:pPr algn="r"/>
              <a:t>‹#›</a:t>
            </a:fld>
            <a:endParaRPr lang="en-US"/>
          </a:p>
        </p:txBody>
      </p:sp>
      <p:sp>
        <p:nvSpPr>
          <p:cNvPr id="17" name="Rectangle 17"/>
          <p:cNvSpPr>
            <a:spLocks noGrp="1"/>
          </p:cNvSpPr>
          <p:nvPr>
            <p:ph type="ftr" sz="quarter" idx="20"/>
          </p:nvPr>
        </p:nvSpPr>
        <p:spPr/>
        <p:txBody>
          <a:bodyPr/>
          <a:lstStyle>
            <a:extLst/>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extLst/>
          </a:lstStyle>
          <a:p>
            <a:r>
              <a:rPr lang="en-US" smtClean="0"/>
              <a:t>Click to edit Master title style</a:t>
            </a:r>
            <a:endParaRPr lang="en-US"/>
          </a:p>
        </p:txBody>
      </p:sp>
      <p:sp>
        <p:nvSpPr>
          <p:cNvPr id="9"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8" name="Rectangle 11"/>
          <p:cNvSpPr>
            <a:spLocks noGrp="1"/>
          </p:cNvSpPr>
          <p:nvPr>
            <p:ph sz="quarter" idx="15"/>
          </p:nvPr>
        </p:nvSpPr>
        <p:spPr>
          <a:xfrm>
            <a:off x="3048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7" name="Rectangle 11"/>
          <p:cNvSpPr>
            <a:spLocks noGrp="1"/>
          </p:cNvSpPr>
          <p:nvPr>
            <p:ph sz="quarter" idx="17"/>
          </p:nvPr>
        </p:nvSpPr>
        <p:spPr>
          <a:xfrm>
            <a:off x="3017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Rectangle 8"/>
          <p:cNvSpPr>
            <a:spLocks noGrp="1"/>
          </p:cNvSpPr>
          <p:nvPr>
            <p:ph type="body" sz="quarter" idx="18"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1" name="Rectangle 11"/>
          <p:cNvSpPr>
            <a:spLocks noGrp="1"/>
          </p:cNvSpPr>
          <p:nvPr>
            <p:ph sz="quarter" idx="19"/>
          </p:nvPr>
        </p:nvSpPr>
        <p:spPr>
          <a:xfrm>
            <a:off x="4416552"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13"/>
          <p:cNvSpPr>
            <a:spLocks noGrp="1"/>
          </p:cNvSpPr>
          <p:nvPr>
            <p:ph type="dt" sz="half" idx="20"/>
          </p:nvPr>
        </p:nvSpPr>
        <p:spPr/>
        <p:txBody>
          <a:bodyPr/>
          <a:lstStyle>
            <a:extLst/>
          </a:lstStyle>
          <a:p>
            <a:pPr algn="r"/>
            <a:fld id="{DE3B91AD-F2C9-43CB-A84C-1D5C130F2509}" type="datetime1">
              <a:rPr lang="en-US" smtClean="0"/>
              <a:pPr algn="r"/>
              <a:t>1/4/2018</a:t>
            </a:fld>
            <a:endParaRPr lang="en-US"/>
          </a:p>
        </p:txBody>
      </p:sp>
      <p:sp>
        <p:nvSpPr>
          <p:cNvPr id="19" name="Rectangle 19"/>
          <p:cNvSpPr>
            <a:spLocks noGrp="1"/>
          </p:cNvSpPr>
          <p:nvPr>
            <p:ph type="sldNum" sz="quarter" idx="21"/>
          </p:nvPr>
        </p:nvSpPr>
        <p:spPr/>
        <p:txBody>
          <a:bodyPr/>
          <a:lstStyle>
            <a:extLst/>
          </a:lstStyle>
          <a:p>
            <a:pPr algn="r"/>
            <a:fld id="{256D3EEF-DE4E-429D-8EC4-DDC531AFF587}" type="slidenum">
              <a:rPr lang="en-US" sz="1000" smtClean="0"/>
              <a:pPr algn="r"/>
              <a:t>‹#›</a:t>
            </a:fld>
            <a:endParaRPr lang="en-US"/>
          </a:p>
        </p:txBody>
      </p:sp>
      <p:sp>
        <p:nvSpPr>
          <p:cNvPr id="22" name="Rectangle 22"/>
          <p:cNvSpPr>
            <a:spLocks noGrp="1"/>
          </p:cNvSpPr>
          <p:nvPr>
            <p:ph type="ftr" sz="quarter" idx="22"/>
          </p:nvPr>
        </p:nvSpPr>
        <p:spPr/>
        <p:txBody>
          <a:bodyPr/>
          <a:lstStyle>
            <a:extLst/>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Heading Only">
    <p:spTree>
      <p:nvGrpSpPr>
        <p:cNvPr id="1" name=""/>
        <p:cNvGrpSpPr/>
        <p:nvPr/>
      </p:nvGrpSpPr>
      <p:grpSpPr>
        <a:xfrm>
          <a:off x="0" y="0"/>
          <a:ext cx="0" cy="0"/>
          <a:chOff x="0" y="0"/>
          <a:chExt cx="0" cy="0"/>
        </a:xfrm>
      </p:grpSpPr>
      <p:sp>
        <p:nvSpPr>
          <p:cNvPr id="19" name="Rectangle 8"/>
          <p:cNvSpPr>
            <a:spLocks noGrp="1"/>
          </p:cNvSpPr>
          <p:nvPr>
            <p:ph type="body" sz="quarter" idx="13" hasCustomPrompt="1"/>
          </p:nvPr>
        </p:nvSpPr>
        <p:spPr>
          <a:xfrm>
            <a:off x="304800" y="381000"/>
            <a:ext cx="8077200" cy="455712"/>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7" name="Rectangle 7"/>
          <p:cNvSpPr>
            <a:spLocks noGrp="1"/>
          </p:cNvSpPr>
          <p:nvPr>
            <p:ph type="dt" sz="half" idx="14"/>
          </p:nvPr>
        </p:nvSpPr>
        <p:spPr>
          <a:xfrm>
            <a:off x="7668344" y="116632"/>
            <a:ext cx="1371600" cy="228600"/>
          </a:xfrm>
        </p:spPr>
        <p:txBody>
          <a:bodyPr/>
          <a:lstStyle>
            <a:extLst/>
          </a:lstStyle>
          <a:p>
            <a:pPr algn="r"/>
            <a:fld id="{F7F1F872-C5DE-403B-85F0-1024E6CA1886}" type="datetime1">
              <a:rPr lang="en-US" smtClean="0">
                <a:solidFill>
                  <a:prstClr val="black">
                    <a:tint val="65000"/>
                  </a:prstClr>
                </a:solidFill>
              </a:rPr>
              <a:pPr algn="r"/>
              <a:t>1/4/2018</a:t>
            </a:fld>
            <a:endParaRPr lang="en-US">
              <a:solidFill>
                <a:prstClr val="black">
                  <a:tint val="65000"/>
                </a:prstClr>
              </a:solidFill>
            </a:endParaRPr>
          </a:p>
        </p:txBody>
      </p:sp>
      <p:sp>
        <p:nvSpPr>
          <p:cNvPr id="8" name="Rectangle 8"/>
          <p:cNvSpPr>
            <a:spLocks noGrp="1"/>
          </p:cNvSpPr>
          <p:nvPr>
            <p:ph type="sldNum" sz="quarter" idx="15"/>
          </p:nvPr>
        </p:nvSpPr>
        <p:spPr>
          <a:xfrm>
            <a:off x="8028384" y="6453336"/>
            <a:ext cx="990600" cy="304800"/>
          </a:xfrm>
        </p:spPr>
        <p:txBody>
          <a:bodyPr/>
          <a:lstStyle>
            <a:extLst/>
          </a:lstStyle>
          <a:p>
            <a:fld id="{256D3EEF-DE4E-429D-8EC4-DDC531AFF58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15025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8610600" y="0"/>
            <a:ext cx="5334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2" name="Rectangle 2"/>
          <p:cNvSpPr>
            <a:spLocks noGrp="1"/>
          </p:cNvSpPr>
          <p:nvPr>
            <p:ph type="title"/>
          </p:nvPr>
        </p:nvSpPr>
        <p:spPr>
          <a:xfrm>
            <a:off x="8610600" y="381000"/>
            <a:ext cx="533400" cy="5867400"/>
          </a:xfrm>
          <a:prstGeom prst="rect">
            <a:avLst/>
          </a:prstGeom>
        </p:spPr>
        <p:txBody>
          <a:bodyPr vert="vert" anchor="ctr">
            <a:normAutofit/>
          </a:bodyPr>
          <a:lstStyle>
            <a:extLst/>
          </a:lstStyle>
          <a:p>
            <a:r>
              <a:rPr lang="en-US" smtClean="0"/>
              <a:t>Click to edit Master title style</a:t>
            </a:r>
            <a:endParaRPr lang="en-US" dirty="0"/>
          </a:p>
        </p:txBody>
      </p:sp>
      <p:sp>
        <p:nvSpPr>
          <p:cNvPr id="3" name="Rectangle 3"/>
          <p:cNvSpPr>
            <a:spLocks noGrp="1"/>
          </p:cNvSpPr>
          <p:nvPr>
            <p:ph type="body" idx="1"/>
          </p:nvPr>
        </p:nvSpPr>
        <p:spPr>
          <a:xfrm>
            <a:off x="304800" y="381000"/>
            <a:ext cx="8077200" cy="5867400"/>
          </a:xfrm>
          <a:prstGeom prst="rect">
            <a:avLst/>
          </a:prstGeom>
        </p:spPr>
        <p:txBody>
          <a:bodyPr vert="horz">
            <a:normAutofit/>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2"/>
          </p:nvPr>
        </p:nvSpPr>
        <p:spPr>
          <a:xfrm>
            <a:off x="7010400" y="76200"/>
            <a:ext cx="1371600" cy="228600"/>
          </a:xfrm>
          <a:prstGeom prst="rect">
            <a:avLst/>
          </a:prstGeom>
        </p:spPr>
        <p:txBody>
          <a:bodyPr vert="horz"/>
          <a:lstStyle>
            <a:lvl1pPr algn="ctr">
              <a:defRPr sz="1000">
                <a:solidFill>
                  <a:schemeClr val="tx1">
                    <a:tint val="65000"/>
                  </a:schemeClr>
                </a:solidFill>
              </a:defRPr>
            </a:lvl1pPr>
            <a:extLst/>
          </a:lstStyle>
          <a:p>
            <a:pPr algn="r"/>
            <a:fld id="{CCD717AA-EA39-47F3-8A0A-15B3575EDB53}" type="datetime1">
              <a:rPr lang="en-US" smtClean="0"/>
              <a:pPr algn="r"/>
              <a:t>1/4/2018</a:t>
            </a:fld>
            <a:endParaRPr lang="en-US" sz="1000" dirty="0">
              <a:solidFill>
                <a:schemeClr val="tx1">
                  <a:tint val="65000"/>
                </a:schemeClr>
              </a:solidFill>
            </a:endParaRPr>
          </a:p>
        </p:txBody>
      </p:sp>
      <p:sp>
        <p:nvSpPr>
          <p:cNvPr id="6" name="Rectangle 6"/>
          <p:cNvSpPr>
            <a:spLocks noGrp="1"/>
          </p:cNvSpPr>
          <p:nvPr>
            <p:ph type="sldNum" sz="quarter" idx="4"/>
          </p:nvPr>
        </p:nvSpPr>
        <p:spPr>
          <a:xfrm>
            <a:off x="6504432" y="6473952"/>
            <a:ext cx="990600" cy="304800"/>
          </a:xfrm>
          <a:prstGeom prst="rect">
            <a:avLst/>
          </a:prstGeom>
        </p:spPr>
        <p:txBody>
          <a:bodyPr vert="horz" anchor="ctr"/>
          <a:lstStyle>
            <a:lvl1pPr algn="r">
              <a:defRPr sz="1000"/>
            </a:lvl1pPr>
            <a:extLst/>
          </a:lstStyle>
          <a:p>
            <a:pPr algn="r"/>
            <a:fld id="{256D3EEF-DE4E-429D-8EC4-DDC531AFF587}" type="slidenum">
              <a:rPr lang="en-US" sz="1000" smtClean="0"/>
              <a:pPr algn="r"/>
              <a:t>‹#›</a:t>
            </a:fld>
            <a:endParaRPr lang="en-US" sz="1000" dirty="0"/>
          </a:p>
        </p:txBody>
      </p:sp>
      <p:sp>
        <p:nvSpPr>
          <p:cNvPr id="11" name="Rectangle 10"/>
          <p:cNvSpPr/>
          <p:nvPr/>
        </p:nvSpPr>
        <p:spPr>
          <a:xfrm>
            <a:off x="0" y="0"/>
            <a:ext cx="762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12" name="Rectangle 12"/>
          <p:cNvSpPr>
            <a:spLocks noGrp="1"/>
          </p:cNvSpPr>
          <p:nvPr>
            <p:ph type="ftr" sz="quarter" idx="3"/>
          </p:nvPr>
        </p:nvSpPr>
        <p:spPr>
          <a:xfrm>
            <a:off x="2705100" y="6477000"/>
            <a:ext cx="3733800" cy="304800"/>
          </a:xfrm>
          <a:prstGeom prst="rect">
            <a:avLst/>
          </a:prstGeom>
        </p:spPr>
        <p:txBody>
          <a:bodyPr vert="horz" anchor="ctr"/>
          <a:lstStyle>
            <a:lvl1pPr algn="ctr">
              <a:defRPr sz="1000">
                <a:solidFill>
                  <a:sysClr val="windowText" lastClr="000000"/>
                </a:solidFill>
              </a:defRPr>
            </a:lvl1pPr>
            <a:extLst/>
          </a:lstStyle>
          <a:p>
            <a:endParaRPr lang="en-US" sz="1000" dirty="0">
              <a:solidFill>
                <a:sysClr val="windowText" lastClr="00000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93" r:id="rId9"/>
  </p:sldLayoutIdLst>
  <p:hf sldNum="0" hdr="0" ftr="0" dt="0"/>
  <p:txStyles>
    <p:titleStyle>
      <a:lvl1pPr algn="l" rtl="0" eaLnBrk="1" latinLnBrk="0" hangingPunct="1">
        <a:spcBef>
          <a:spcPct val="0"/>
        </a:spcBef>
        <a:buNone/>
        <a:defRPr sz="2400" cap="small" spc="0" baseline="0">
          <a:solidFill>
            <a:schemeClr val="bg1"/>
          </a:solidFill>
          <a:latin typeface="+mj-lt"/>
          <a:ea typeface="+mj-ea"/>
          <a:cs typeface="+mj-cs"/>
        </a:defRPr>
      </a:lvl1pPr>
      <a:extLst/>
    </p:titleStyle>
    <p:bodyStyle>
      <a:lvl1pPr marL="0" marR="0" indent="0" algn="l" rtl="0" eaLnBrk="1" latinLnBrk="0" hangingPunct="1">
        <a:spcBef>
          <a:spcPct val="20000"/>
        </a:spcBef>
        <a:buFontTx/>
        <a:buNone/>
        <a:defRPr sz="1100">
          <a:solidFill>
            <a:schemeClr val="tx1"/>
          </a:solidFill>
          <a:latin typeface="+mn-lt"/>
          <a:ea typeface="+mn-ea"/>
          <a:cs typeface="+mn-cs"/>
        </a:defRPr>
      </a:lvl1pPr>
      <a:lvl2pPr marL="742950" indent="-285750" algn="l" rtl="0" eaLnBrk="1" latinLnBrk="0" hangingPunct="1">
        <a:spcBef>
          <a:spcPct val="20000"/>
        </a:spcBef>
        <a:buFontTx/>
        <a:buNone/>
        <a:defRPr sz="1100">
          <a:solidFill>
            <a:schemeClr val="tx1"/>
          </a:solidFill>
          <a:latin typeface="+mn-lt"/>
          <a:ea typeface="+mn-ea"/>
          <a:cs typeface="+mn-cs"/>
        </a:defRPr>
      </a:lvl2pPr>
      <a:lvl3pPr marL="1143000" indent="-228600" algn="l" rtl="0" eaLnBrk="1" latinLnBrk="0" hangingPunct="1">
        <a:spcBef>
          <a:spcPct val="20000"/>
        </a:spcBef>
        <a:buFontTx/>
        <a:buNone/>
        <a:defRPr sz="1100">
          <a:solidFill>
            <a:schemeClr val="tx1"/>
          </a:solidFill>
          <a:latin typeface="+mn-lt"/>
          <a:ea typeface="+mn-ea"/>
          <a:cs typeface="+mn-cs"/>
        </a:defRPr>
      </a:lvl3pPr>
      <a:lvl4pPr marL="1600200" indent="-228600" algn="l" rtl="0" eaLnBrk="1" latinLnBrk="0" hangingPunct="1">
        <a:spcBef>
          <a:spcPct val="20000"/>
        </a:spcBef>
        <a:buFontTx/>
        <a:buNone/>
        <a:defRPr sz="1100">
          <a:solidFill>
            <a:schemeClr val="tx1"/>
          </a:solidFill>
          <a:latin typeface="+mn-lt"/>
          <a:ea typeface="+mn-ea"/>
          <a:cs typeface="+mn-cs"/>
        </a:defRPr>
      </a:lvl4pPr>
      <a:lvl5pPr marL="2057400" indent="-228600" algn="l" rtl="0" eaLnBrk="1" latinLnBrk="0" hangingPunct="1">
        <a:spcBef>
          <a:spcPct val="20000"/>
        </a:spcBef>
        <a:buFontTx/>
        <a:buNone/>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8610600" y="0"/>
            <a:ext cx="5334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solidFill>
                <a:prstClr val="black"/>
              </a:solidFill>
            </a:endParaRPr>
          </a:p>
        </p:txBody>
      </p:sp>
      <p:sp>
        <p:nvSpPr>
          <p:cNvPr id="2" name="Rectangle 2"/>
          <p:cNvSpPr>
            <a:spLocks noGrp="1"/>
          </p:cNvSpPr>
          <p:nvPr>
            <p:ph type="title"/>
          </p:nvPr>
        </p:nvSpPr>
        <p:spPr>
          <a:xfrm>
            <a:off x="8610600" y="381000"/>
            <a:ext cx="533400" cy="5867400"/>
          </a:xfrm>
          <a:prstGeom prst="rect">
            <a:avLst/>
          </a:prstGeom>
        </p:spPr>
        <p:txBody>
          <a:bodyPr vert="vert" anchor="ctr">
            <a:normAutofit/>
          </a:bodyPr>
          <a:lstStyle>
            <a:extLst/>
          </a:lstStyle>
          <a:p>
            <a:r>
              <a:rPr lang="en-US" smtClean="0"/>
              <a:t>Click to edit Master title style</a:t>
            </a:r>
            <a:endParaRPr lang="en-US" dirty="0"/>
          </a:p>
        </p:txBody>
      </p:sp>
      <p:sp>
        <p:nvSpPr>
          <p:cNvPr id="3" name="Rectangle 3"/>
          <p:cNvSpPr>
            <a:spLocks noGrp="1"/>
          </p:cNvSpPr>
          <p:nvPr>
            <p:ph type="body" idx="1"/>
          </p:nvPr>
        </p:nvSpPr>
        <p:spPr>
          <a:xfrm>
            <a:off x="304800" y="381000"/>
            <a:ext cx="8077200" cy="5867400"/>
          </a:xfrm>
          <a:prstGeom prst="rect">
            <a:avLst/>
          </a:prstGeom>
        </p:spPr>
        <p:txBody>
          <a:bodyPr vert="horz">
            <a:normAutofit/>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2"/>
          </p:nvPr>
        </p:nvSpPr>
        <p:spPr>
          <a:xfrm>
            <a:off x="7010400" y="76200"/>
            <a:ext cx="1371600" cy="228600"/>
          </a:xfrm>
          <a:prstGeom prst="rect">
            <a:avLst/>
          </a:prstGeom>
        </p:spPr>
        <p:txBody>
          <a:bodyPr vert="horz"/>
          <a:lstStyle>
            <a:lvl1pPr algn="ctr">
              <a:defRPr sz="1000">
                <a:solidFill>
                  <a:schemeClr val="tx1">
                    <a:tint val="65000"/>
                  </a:schemeClr>
                </a:solidFill>
              </a:defRPr>
            </a:lvl1pPr>
            <a:extLst/>
          </a:lstStyle>
          <a:p>
            <a:pPr algn="r"/>
            <a:fld id="{CCD717AA-EA39-47F3-8A0A-15B3575EDB53}" type="datetime1">
              <a:rPr lang="en-US" smtClean="0">
                <a:solidFill>
                  <a:prstClr val="black">
                    <a:tint val="65000"/>
                  </a:prstClr>
                </a:solidFill>
              </a:rPr>
              <a:pPr algn="r"/>
              <a:t>1/4/2018</a:t>
            </a:fld>
            <a:endParaRPr lang="en-US" dirty="0">
              <a:solidFill>
                <a:prstClr val="black">
                  <a:tint val="65000"/>
                </a:prstClr>
              </a:solidFill>
            </a:endParaRPr>
          </a:p>
        </p:txBody>
      </p:sp>
      <p:sp>
        <p:nvSpPr>
          <p:cNvPr id="6" name="Rectangle 6"/>
          <p:cNvSpPr>
            <a:spLocks noGrp="1"/>
          </p:cNvSpPr>
          <p:nvPr>
            <p:ph type="sldNum" sz="quarter" idx="4"/>
          </p:nvPr>
        </p:nvSpPr>
        <p:spPr>
          <a:xfrm>
            <a:off x="6504432" y="6473952"/>
            <a:ext cx="990600" cy="304800"/>
          </a:xfrm>
          <a:prstGeom prst="rect">
            <a:avLst/>
          </a:prstGeom>
        </p:spPr>
        <p:txBody>
          <a:bodyPr vert="horz" anchor="ctr"/>
          <a:lstStyle>
            <a:lvl1pPr algn="r">
              <a:defRPr sz="1000"/>
            </a:lvl1pPr>
            <a:extLst/>
          </a:lstStyle>
          <a:p>
            <a:fld id="{256D3EEF-DE4E-429D-8EC4-DDC531AFF587}" type="slidenum">
              <a:rPr lang="en-US" smtClean="0">
                <a:solidFill>
                  <a:prstClr val="black"/>
                </a:solidFill>
              </a:rPr>
              <a:pPr/>
              <a:t>‹#›</a:t>
            </a:fld>
            <a:endParaRPr lang="en-US" dirty="0">
              <a:solidFill>
                <a:prstClr val="black"/>
              </a:solidFill>
            </a:endParaRPr>
          </a:p>
        </p:txBody>
      </p:sp>
      <p:sp>
        <p:nvSpPr>
          <p:cNvPr id="11" name="Rectangle 10"/>
          <p:cNvSpPr/>
          <p:nvPr/>
        </p:nvSpPr>
        <p:spPr>
          <a:xfrm>
            <a:off x="0" y="0"/>
            <a:ext cx="762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solidFill>
                <a:prstClr val="black"/>
              </a:solidFill>
            </a:endParaRPr>
          </a:p>
        </p:txBody>
      </p:sp>
      <p:sp>
        <p:nvSpPr>
          <p:cNvPr id="12" name="Rectangle 12"/>
          <p:cNvSpPr>
            <a:spLocks noGrp="1"/>
          </p:cNvSpPr>
          <p:nvPr>
            <p:ph type="ftr" sz="quarter" idx="3"/>
          </p:nvPr>
        </p:nvSpPr>
        <p:spPr>
          <a:xfrm>
            <a:off x="2705100" y="6477000"/>
            <a:ext cx="3733800" cy="304800"/>
          </a:xfrm>
          <a:prstGeom prst="rect">
            <a:avLst/>
          </a:prstGeom>
        </p:spPr>
        <p:txBody>
          <a:bodyPr vert="horz" anchor="ctr"/>
          <a:lstStyle>
            <a:lvl1pPr algn="ctr">
              <a:defRPr sz="1000">
                <a:solidFill>
                  <a:sysClr val="windowText" lastClr="000000"/>
                </a:solidFill>
              </a:defRPr>
            </a:lvl1pPr>
            <a:extLst/>
          </a:lstStyle>
          <a:p>
            <a:endParaRPr lang="en-US" dirty="0"/>
          </a:p>
        </p:txBody>
      </p:sp>
    </p:spTree>
    <p:extLst>
      <p:ext uri="{BB962C8B-B14F-4D97-AF65-F5344CB8AC3E}">
        <p14:creationId xmlns:p14="http://schemas.microsoft.com/office/powerpoint/2010/main" val="340625365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hf sldNum="0" hdr="0" ftr="0" dt="0"/>
  <p:txStyles>
    <p:titleStyle>
      <a:lvl1pPr algn="l" rtl="0" eaLnBrk="1" latinLnBrk="0" hangingPunct="1">
        <a:spcBef>
          <a:spcPct val="0"/>
        </a:spcBef>
        <a:buNone/>
        <a:defRPr sz="2400" cap="small" spc="0" baseline="0">
          <a:solidFill>
            <a:schemeClr val="bg1"/>
          </a:solidFill>
          <a:latin typeface="+mj-lt"/>
          <a:ea typeface="+mj-ea"/>
          <a:cs typeface="+mj-cs"/>
        </a:defRPr>
      </a:lvl1pPr>
      <a:extLst/>
    </p:titleStyle>
    <p:bodyStyle>
      <a:lvl1pPr marL="0" marR="0" indent="0" algn="l" rtl="0" eaLnBrk="1" latinLnBrk="0" hangingPunct="1">
        <a:spcBef>
          <a:spcPct val="20000"/>
        </a:spcBef>
        <a:buFontTx/>
        <a:buNone/>
        <a:defRPr sz="1100">
          <a:solidFill>
            <a:schemeClr val="tx1"/>
          </a:solidFill>
          <a:latin typeface="+mn-lt"/>
          <a:ea typeface="+mn-ea"/>
          <a:cs typeface="+mn-cs"/>
        </a:defRPr>
      </a:lvl1pPr>
      <a:lvl2pPr marL="742950" indent="-285750" algn="l" rtl="0" eaLnBrk="1" latinLnBrk="0" hangingPunct="1">
        <a:spcBef>
          <a:spcPct val="20000"/>
        </a:spcBef>
        <a:buFontTx/>
        <a:buNone/>
        <a:defRPr sz="1100">
          <a:solidFill>
            <a:schemeClr val="tx1"/>
          </a:solidFill>
          <a:latin typeface="+mn-lt"/>
          <a:ea typeface="+mn-ea"/>
          <a:cs typeface="+mn-cs"/>
        </a:defRPr>
      </a:lvl2pPr>
      <a:lvl3pPr marL="1143000" indent="-228600" algn="l" rtl="0" eaLnBrk="1" latinLnBrk="0" hangingPunct="1">
        <a:spcBef>
          <a:spcPct val="20000"/>
        </a:spcBef>
        <a:buFontTx/>
        <a:buNone/>
        <a:defRPr sz="1100">
          <a:solidFill>
            <a:schemeClr val="tx1"/>
          </a:solidFill>
          <a:latin typeface="+mn-lt"/>
          <a:ea typeface="+mn-ea"/>
          <a:cs typeface="+mn-cs"/>
        </a:defRPr>
      </a:lvl3pPr>
      <a:lvl4pPr marL="1600200" indent="-228600" algn="l" rtl="0" eaLnBrk="1" latinLnBrk="0" hangingPunct="1">
        <a:spcBef>
          <a:spcPct val="20000"/>
        </a:spcBef>
        <a:buFontTx/>
        <a:buNone/>
        <a:defRPr sz="1100">
          <a:solidFill>
            <a:schemeClr val="tx1"/>
          </a:solidFill>
          <a:latin typeface="+mn-lt"/>
          <a:ea typeface="+mn-ea"/>
          <a:cs typeface="+mn-cs"/>
        </a:defRPr>
      </a:lvl4pPr>
      <a:lvl5pPr marL="2057400" indent="-228600" algn="l" rtl="0" eaLnBrk="1" latinLnBrk="0" hangingPunct="1">
        <a:spcBef>
          <a:spcPct val="20000"/>
        </a:spcBef>
        <a:buFontTx/>
        <a:buNone/>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114800"/>
            <a:ext cx="6359624" cy="533400"/>
          </a:xfrm>
        </p:spPr>
        <p:txBody>
          <a:bodyPr>
            <a:normAutofit fontScale="90000"/>
          </a:bodyPr>
          <a:lstStyle/>
          <a:p>
            <a:r>
              <a:rPr lang="en-US" dirty="0"/>
              <a:t>Mathematicians and scientists as public figures: </a:t>
            </a:r>
            <a:r>
              <a:rPr lang="cs-CZ" dirty="0" smtClean="0"/>
              <a:t>  SCIENTISTS WHO </a:t>
            </a:r>
            <a:r>
              <a:rPr lang="en-US" dirty="0" smtClean="0"/>
              <a:t>L</a:t>
            </a:r>
            <a:r>
              <a:rPr lang="cs-CZ" dirty="0" smtClean="0"/>
              <a:t>EFT the</a:t>
            </a:r>
            <a:r>
              <a:rPr lang="en-US" dirty="0" smtClean="0"/>
              <a:t> </a:t>
            </a:r>
            <a:r>
              <a:rPr lang="en-US" dirty="0"/>
              <a:t>Ivory </a:t>
            </a:r>
            <a:r>
              <a:rPr lang="en-US" dirty="0" smtClean="0"/>
              <a:t>Tower?</a:t>
            </a:r>
            <a:endParaRPr lang="cs-CZ" dirty="0"/>
          </a:p>
        </p:txBody>
      </p:sp>
      <p:sp>
        <p:nvSpPr>
          <p:cNvPr id="3" name="Isosceles Triangle 2"/>
          <p:cNvSpPr/>
          <p:nvPr/>
        </p:nvSpPr>
        <p:spPr>
          <a:xfrm>
            <a:off x="7447092" y="5622100"/>
            <a:ext cx="277577" cy="216301"/>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Action Button: Custom 3">
            <a:hlinkClick r:id="" action="ppaction://noaction" highlightClick="1"/>
          </p:cNvPr>
          <p:cNvSpPr/>
          <p:nvPr/>
        </p:nvSpPr>
        <p:spPr>
          <a:xfrm>
            <a:off x="7046042" y="5106078"/>
            <a:ext cx="216024" cy="216024"/>
          </a:xfrm>
          <a:prstGeom prst="actionButtonBlank">
            <a:avLst/>
          </a:prstGeom>
          <a:solidFill>
            <a:srgbClr val="A0A0A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Box 4"/>
          <p:cNvSpPr txBox="1"/>
          <p:nvPr/>
        </p:nvSpPr>
        <p:spPr>
          <a:xfrm>
            <a:off x="5436096" y="5029424"/>
            <a:ext cx="1336200" cy="369332"/>
          </a:xfrm>
          <a:prstGeom prst="rect">
            <a:avLst/>
          </a:prstGeom>
          <a:noFill/>
        </p:spPr>
        <p:txBody>
          <a:bodyPr wrap="none" rtlCol="0">
            <a:spAutoFit/>
          </a:bodyPr>
          <a:lstStyle/>
          <a:p>
            <a:r>
              <a:rPr lang="cs-CZ" dirty="0" smtClean="0"/>
              <a:t>Jan Novotný</a:t>
            </a:r>
            <a:endParaRPr lang="cs-CZ" dirty="0"/>
          </a:p>
        </p:txBody>
      </p:sp>
      <p:sp>
        <p:nvSpPr>
          <p:cNvPr id="6" name="TextBox 5"/>
          <p:cNvSpPr txBox="1"/>
          <p:nvPr/>
        </p:nvSpPr>
        <p:spPr>
          <a:xfrm>
            <a:off x="5251365" y="5545584"/>
            <a:ext cx="2066335" cy="369332"/>
          </a:xfrm>
          <a:prstGeom prst="rect">
            <a:avLst/>
          </a:prstGeom>
          <a:noFill/>
        </p:spPr>
        <p:txBody>
          <a:bodyPr wrap="none" rtlCol="0">
            <a:spAutoFit/>
          </a:bodyPr>
          <a:lstStyle/>
          <a:p>
            <a:r>
              <a:rPr lang="cs-CZ" dirty="0" smtClean="0"/>
              <a:t>Jindřiška Svobodová</a:t>
            </a:r>
            <a:endParaRPr lang="cs-CZ" dirty="0"/>
          </a:p>
        </p:txBody>
      </p:sp>
      <p:sp>
        <p:nvSpPr>
          <p:cNvPr id="7" name="Rectangle 6"/>
          <p:cNvSpPr/>
          <p:nvPr/>
        </p:nvSpPr>
        <p:spPr>
          <a:xfrm>
            <a:off x="323528" y="5744496"/>
            <a:ext cx="1584986" cy="738664"/>
          </a:xfrm>
          <a:prstGeom prst="rect">
            <a:avLst/>
          </a:prstGeom>
        </p:spPr>
        <p:txBody>
          <a:bodyPr wrap="none">
            <a:spAutoFit/>
          </a:bodyPr>
          <a:lstStyle/>
          <a:p>
            <a:r>
              <a:rPr lang="cs-CZ" sz="1400" dirty="0" smtClean="0"/>
              <a:t>Telč,  January 2018</a:t>
            </a:r>
          </a:p>
          <a:p>
            <a:r>
              <a:rPr lang="cs-CZ" sz="1400" dirty="0"/>
              <a:t>Masaryk </a:t>
            </a:r>
            <a:r>
              <a:rPr lang="cs-CZ" sz="1400" dirty="0" smtClean="0"/>
              <a:t>University</a:t>
            </a:r>
            <a:endParaRPr lang="cs-CZ" sz="1400" dirty="0"/>
          </a:p>
          <a:p>
            <a:endParaRPr lang="cs-CZ" sz="14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275" y="258860"/>
            <a:ext cx="2609573" cy="3445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1853" y="260647"/>
            <a:ext cx="4445357" cy="354247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4498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idx="4294967295"/>
          </p:nvPr>
        </p:nvSpPr>
        <p:spPr>
          <a:xfrm>
            <a:off x="8610600" y="381000"/>
            <a:ext cx="533400" cy="5867400"/>
          </a:xfrm>
        </p:spPr>
        <p:txBody>
          <a:bodyPr>
            <a:normAutofit fontScale="90000"/>
          </a:bodyPr>
          <a:lstStyle>
            <a:extLst/>
          </a:lstStyle>
          <a:p>
            <a:r>
              <a:rPr lang="en-US" smtClean="0"/>
              <a:t> </a:t>
            </a:r>
            <a:endParaRPr lang="en-US" dirty="0"/>
          </a:p>
        </p:txBody>
      </p:sp>
      <p:sp>
        <p:nvSpPr>
          <p:cNvPr id="5" name="Text Placeholder 4"/>
          <p:cNvSpPr>
            <a:spLocks noGrp="1"/>
          </p:cNvSpPr>
          <p:nvPr>
            <p:ph type="body" sz="quarter" idx="13"/>
          </p:nvPr>
        </p:nvSpPr>
        <p:spPr>
          <a:xfrm>
            <a:off x="304800" y="381000"/>
            <a:ext cx="8077200" cy="671736"/>
          </a:xfrm>
        </p:spPr>
        <p:txBody>
          <a:bodyPr anchor="ctr" anchorCtr="0">
            <a:normAutofit/>
          </a:bodyPr>
          <a:lstStyle/>
          <a:p>
            <a:pPr algn="ctr"/>
            <a:r>
              <a:rPr lang="cs-CZ" sz="1800" dirty="0"/>
              <a:t>Věda a </a:t>
            </a:r>
            <a:r>
              <a:rPr lang="cs-CZ" sz="1800" dirty="0" smtClean="0"/>
              <a:t>rizika budoucnosti technogického věku</a:t>
            </a:r>
            <a:endParaRPr lang="cs-CZ" sz="1800" dirty="0"/>
          </a:p>
        </p:txBody>
      </p:sp>
      <p:sp>
        <p:nvSpPr>
          <p:cNvPr id="3" name="TextBox 2"/>
          <p:cNvSpPr txBox="1"/>
          <p:nvPr/>
        </p:nvSpPr>
        <p:spPr>
          <a:xfrm>
            <a:off x="377674" y="1052736"/>
            <a:ext cx="7951792" cy="646331"/>
          </a:xfrm>
          <a:prstGeom prst="rect">
            <a:avLst/>
          </a:prstGeom>
          <a:noFill/>
        </p:spPr>
        <p:txBody>
          <a:bodyPr wrap="none" rtlCol="0">
            <a:spAutoFit/>
          </a:bodyPr>
          <a:lstStyle/>
          <a:p>
            <a:endParaRPr lang="cs-CZ" dirty="0" smtClean="0"/>
          </a:p>
          <a:p>
            <a:r>
              <a:rPr lang="cs-CZ" dirty="0" smtClean="0"/>
              <a:t>Vytváří  si lidstvo podmínky </a:t>
            </a:r>
            <a:r>
              <a:rPr lang="cs-CZ" dirty="0"/>
              <a:t>pro spuštění řetězové reakce nezamýšlených </a:t>
            </a:r>
            <a:r>
              <a:rPr lang="cs-CZ" dirty="0" smtClean="0"/>
              <a:t>důsledků?</a:t>
            </a:r>
            <a:endParaRPr lang="cs-CZ" dirty="0"/>
          </a:p>
        </p:txBody>
      </p:sp>
      <p:sp>
        <p:nvSpPr>
          <p:cNvPr id="4" name="Rectangle 3"/>
          <p:cNvSpPr/>
          <p:nvPr/>
        </p:nvSpPr>
        <p:spPr>
          <a:xfrm>
            <a:off x="402845" y="2080435"/>
            <a:ext cx="7992888" cy="2215991"/>
          </a:xfrm>
          <a:prstGeom prst="rect">
            <a:avLst/>
          </a:prstGeom>
        </p:spPr>
        <p:txBody>
          <a:bodyPr wrap="square">
            <a:spAutoFit/>
          </a:bodyPr>
          <a:lstStyle/>
          <a:p>
            <a:r>
              <a:rPr lang="cs-CZ" dirty="0" smtClean="0"/>
              <a:t>Umělé inteligence</a:t>
            </a:r>
            <a:r>
              <a:rPr lang="cs-CZ" dirty="0"/>
              <a:t>? </a:t>
            </a:r>
            <a:endParaRPr lang="cs-CZ" dirty="0" smtClean="0"/>
          </a:p>
          <a:p>
            <a:r>
              <a:rPr lang="cs-CZ" dirty="0" smtClean="0"/>
              <a:t>Naplní </a:t>
            </a:r>
            <a:r>
              <a:rPr lang="cs-CZ" dirty="0"/>
              <a:t>se vize Stephena Hawkinga, že do 100 let </a:t>
            </a:r>
            <a:r>
              <a:rPr lang="cs-CZ" dirty="0" smtClean="0"/>
              <a:t>UI převezme </a:t>
            </a:r>
            <a:r>
              <a:rPr lang="cs-CZ" dirty="0"/>
              <a:t>vládu nad lidstvem?</a:t>
            </a:r>
            <a:endParaRPr lang="cs-CZ" dirty="0" smtClean="0"/>
          </a:p>
          <a:p>
            <a:endParaRPr lang="cs-CZ" sz="1400" dirty="0" smtClean="0"/>
          </a:p>
          <a:p>
            <a:r>
              <a:rPr lang="cs-CZ" dirty="0" smtClean="0"/>
              <a:t>Robotizace. Jak </a:t>
            </a:r>
            <a:r>
              <a:rPr lang="cs-CZ" dirty="0"/>
              <a:t>se bude živit 10 miliard obyvatel planety</a:t>
            </a:r>
            <a:r>
              <a:rPr lang="cs-CZ" dirty="0" smtClean="0"/>
              <a:t>?</a:t>
            </a:r>
          </a:p>
          <a:p>
            <a:endParaRPr lang="cs-CZ" dirty="0" smtClean="0"/>
          </a:p>
          <a:p>
            <a:r>
              <a:rPr lang="cs-CZ" dirty="0" smtClean="0"/>
              <a:t>Čím </a:t>
            </a:r>
            <a:r>
              <a:rPr lang="cs-CZ" dirty="0" smtClean="0"/>
              <a:t>nakrmíme lidstvo?      Geneticky </a:t>
            </a:r>
            <a:r>
              <a:rPr lang="cs-CZ" dirty="0"/>
              <a:t>modifikované plodiny</a:t>
            </a:r>
            <a:r>
              <a:rPr lang="cs-CZ" dirty="0" smtClean="0"/>
              <a:t> </a:t>
            </a:r>
          </a:p>
          <a:p>
            <a:endParaRPr lang="cs-CZ" sz="1600" dirty="0"/>
          </a:p>
          <a:p>
            <a:r>
              <a:rPr lang="cs-CZ" dirty="0" smtClean="0"/>
              <a:t>Civilizační choroby  </a:t>
            </a:r>
            <a:endParaRPr lang="cs-CZ" dirty="0"/>
          </a:p>
        </p:txBody>
      </p:sp>
      <p:sp>
        <p:nvSpPr>
          <p:cNvPr id="9" name="Rectangle 8"/>
          <p:cNvSpPr/>
          <p:nvPr/>
        </p:nvSpPr>
        <p:spPr>
          <a:xfrm>
            <a:off x="377673" y="4437112"/>
            <a:ext cx="8052013" cy="646331"/>
          </a:xfrm>
          <a:prstGeom prst="rect">
            <a:avLst/>
          </a:prstGeom>
        </p:spPr>
        <p:txBody>
          <a:bodyPr wrap="square">
            <a:spAutoFit/>
          </a:bodyPr>
          <a:lstStyle/>
          <a:p>
            <a:r>
              <a:rPr lang="cs-CZ" dirty="0" smtClean="0"/>
              <a:t>Konkrétní </a:t>
            </a:r>
            <a:r>
              <a:rPr lang="cs-CZ" dirty="0"/>
              <a:t>opatření v přítomnosti nemohou plně eliminovat budoucí hrozby, jsou však zároveň jediným nástrojem vytváření budoucnosti. </a:t>
            </a:r>
            <a:r>
              <a:rPr lang="cs-CZ" dirty="0" smtClean="0"/>
              <a:t>  </a:t>
            </a:r>
            <a:r>
              <a:rPr lang="cs-CZ" dirty="0" smtClean="0"/>
              <a:t>Začarovaný </a:t>
            </a:r>
            <a:r>
              <a:rPr lang="cs-CZ" dirty="0"/>
              <a:t>kruh.</a:t>
            </a:r>
          </a:p>
        </p:txBody>
      </p:sp>
      <p:sp>
        <p:nvSpPr>
          <p:cNvPr id="10" name="Rectangle 9"/>
          <p:cNvSpPr/>
          <p:nvPr/>
        </p:nvSpPr>
        <p:spPr>
          <a:xfrm>
            <a:off x="402845" y="5214265"/>
            <a:ext cx="8196569" cy="646331"/>
          </a:xfrm>
          <a:prstGeom prst="rect">
            <a:avLst/>
          </a:prstGeom>
        </p:spPr>
        <p:txBody>
          <a:bodyPr wrap="square">
            <a:spAutoFit/>
          </a:bodyPr>
          <a:lstStyle/>
          <a:p>
            <a:r>
              <a:rPr lang="cs-CZ" dirty="0" smtClean="0"/>
              <a:t>Nikdo(?)  </a:t>
            </a:r>
            <a:r>
              <a:rPr lang="cs-CZ" dirty="0" smtClean="0"/>
              <a:t>nemůže </a:t>
            </a:r>
            <a:r>
              <a:rPr lang="cs-CZ" dirty="0"/>
              <a:t>přijímat rozhodnutí  pro budoucnost </a:t>
            </a:r>
            <a:r>
              <a:rPr lang="cs-CZ" dirty="0" smtClean="0"/>
              <a:t>lidstva. </a:t>
            </a:r>
          </a:p>
          <a:p>
            <a:r>
              <a:rPr lang="cs-CZ" dirty="0" smtClean="0"/>
              <a:t>Rozhodovat </a:t>
            </a:r>
            <a:r>
              <a:rPr lang="cs-CZ" dirty="0"/>
              <a:t>znamená </a:t>
            </a:r>
            <a:r>
              <a:rPr lang="cs-CZ" dirty="0" smtClean="0"/>
              <a:t> užít  svěřenou moc </a:t>
            </a:r>
            <a:r>
              <a:rPr lang="cs-CZ" dirty="0"/>
              <a:t>pro nějaká konkrétní opatření. </a:t>
            </a:r>
          </a:p>
        </p:txBody>
      </p:sp>
      <p:sp>
        <p:nvSpPr>
          <p:cNvPr id="6" name="Rectangle 5"/>
          <p:cNvSpPr/>
          <p:nvPr/>
        </p:nvSpPr>
        <p:spPr>
          <a:xfrm>
            <a:off x="377674" y="1698328"/>
            <a:ext cx="1894942" cy="369332"/>
          </a:xfrm>
          <a:prstGeom prst="rect">
            <a:avLst/>
          </a:prstGeom>
        </p:spPr>
        <p:txBody>
          <a:bodyPr wrap="none">
            <a:spAutoFit/>
          </a:bodyPr>
          <a:lstStyle/>
          <a:p>
            <a:r>
              <a:rPr lang="cs-CZ" dirty="0"/>
              <a:t>Klimatický rozvrat </a:t>
            </a:r>
          </a:p>
        </p:txBody>
      </p:sp>
      <p:sp>
        <p:nvSpPr>
          <p:cNvPr id="11" name="Rectangle 10"/>
          <p:cNvSpPr/>
          <p:nvPr/>
        </p:nvSpPr>
        <p:spPr>
          <a:xfrm>
            <a:off x="396368" y="6021288"/>
            <a:ext cx="8196569" cy="646331"/>
          </a:xfrm>
          <a:prstGeom prst="rect">
            <a:avLst/>
          </a:prstGeom>
        </p:spPr>
        <p:txBody>
          <a:bodyPr wrap="square">
            <a:spAutoFit/>
          </a:bodyPr>
          <a:lstStyle/>
          <a:p>
            <a:r>
              <a:rPr lang="cs-CZ" dirty="0"/>
              <a:t>Popper to efektně vyjádřil takto: </a:t>
            </a:r>
            <a:r>
              <a:rPr lang="cs-CZ" dirty="0" smtClean="0"/>
              <a:t> „</a:t>
            </a:r>
            <a:r>
              <a:rPr lang="cs-CZ" dirty="0"/>
              <a:t>Ve vědě necháváme hypotézy umírat místo sebe</a:t>
            </a:r>
            <a:r>
              <a:rPr lang="cs-CZ" dirty="0" smtClean="0"/>
              <a:t>.“</a:t>
            </a:r>
            <a:endParaRPr lang="cs-CZ" dirty="0"/>
          </a:p>
          <a:p>
            <a:r>
              <a:rPr lang="cs-CZ" dirty="0"/>
              <a:t> </a:t>
            </a:r>
          </a:p>
        </p:txBody>
      </p:sp>
    </p:spTree>
    <p:extLst>
      <p:ext uri="{BB962C8B-B14F-4D97-AF65-F5344CB8AC3E}">
        <p14:creationId xmlns:p14="http://schemas.microsoft.com/office/powerpoint/2010/main" val="1862778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77925" y="476672"/>
            <a:ext cx="8083624" cy="369332"/>
          </a:xfrm>
          <a:prstGeom prst="rect">
            <a:avLst/>
          </a:prstGeom>
        </p:spPr>
        <p:txBody>
          <a:bodyPr wrap="square">
            <a:spAutoFit/>
          </a:bodyPr>
          <a:lstStyle/>
          <a:p>
            <a:r>
              <a:rPr lang="cs-CZ" sz="1800" dirty="0" smtClean="0"/>
              <a:t>Otázky   - </a:t>
            </a:r>
            <a:r>
              <a:rPr lang="cs-CZ" sz="1800" dirty="0" smtClean="0"/>
              <a:t>jaký je vztah mezi vědou a společností , jaká </a:t>
            </a:r>
            <a:r>
              <a:rPr lang="cs-CZ" sz="1800" dirty="0" smtClean="0"/>
              <a:t>je role a  odpovědnost</a:t>
            </a:r>
            <a:r>
              <a:rPr lang="cs-CZ" sz="1600" dirty="0" smtClean="0"/>
              <a:t>  </a:t>
            </a:r>
            <a:r>
              <a:rPr lang="cs-CZ" sz="1600" dirty="0"/>
              <a:t>vědce </a:t>
            </a:r>
          </a:p>
        </p:txBody>
      </p:sp>
      <p:sp>
        <p:nvSpPr>
          <p:cNvPr id="4" name="TextBox 3"/>
          <p:cNvSpPr txBox="1"/>
          <p:nvPr/>
        </p:nvSpPr>
        <p:spPr>
          <a:xfrm>
            <a:off x="565811" y="1912173"/>
            <a:ext cx="1261692" cy="369332"/>
          </a:xfrm>
          <a:prstGeom prst="rect">
            <a:avLst/>
          </a:prstGeom>
          <a:noFill/>
        </p:spPr>
        <p:txBody>
          <a:bodyPr wrap="none" rtlCol="0">
            <a:spAutoFit/>
          </a:bodyPr>
          <a:lstStyle/>
          <a:p>
            <a:r>
              <a:rPr lang="cs-CZ" dirty="0" smtClean="0"/>
              <a:t>sebereflexe</a:t>
            </a:r>
            <a:endParaRPr lang="cs-CZ" dirty="0"/>
          </a:p>
        </p:txBody>
      </p:sp>
      <p:sp>
        <p:nvSpPr>
          <p:cNvPr id="5" name="Rectangle 4"/>
          <p:cNvSpPr/>
          <p:nvPr/>
        </p:nvSpPr>
        <p:spPr>
          <a:xfrm>
            <a:off x="395536" y="1019621"/>
            <a:ext cx="8064895" cy="1077218"/>
          </a:xfrm>
          <a:prstGeom prst="rect">
            <a:avLst/>
          </a:prstGeom>
        </p:spPr>
        <p:txBody>
          <a:bodyPr wrap="square">
            <a:spAutoFit/>
          </a:bodyPr>
          <a:lstStyle/>
          <a:p>
            <a:r>
              <a:rPr lang="cs-CZ" dirty="0"/>
              <a:t>morální </a:t>
            </a:r>
            <a:r>
              <a:rPr lang="cs-CZ" dirty="0" smtClean="0"/>
              <a:t>stránka – normativy, do </a:t>
            </a:r>
            <a:r>
              <a:rPr lang="cs-CZ" dirty="0"/>
              <a:t>hry vstupují systémy etických hodnot, dobové představy uspořádání  společnosti a světa </a:t>
            </a:r>
          </a:p>
          <a:p>
            <a:pPr>
              <a:tabLst>
                <a:tab pos="1528763" algn="l"/>
              </a:tabLst>
            </a:pPr>
            <a:endParaRPr lang="cs-CZ" sz="1400" dirty="0"/>
          </a:p>
          <a:p>
            <a:pPr>
              <a:tabLst>
                <a:tab pos="1528763" algn="l"/>
              </a:tabLst>
            </a:pPr>
            <a:r>
              <a:rPr lang="cs-CZ" sz="1400" dirty="0" smtClean="0"/>
              <a:t> </a:t>
            </a:r>
            <a:endParaRPr lang="cs-CZ" sz="1400" dirty="0"/>
          </a:p>
        </p:txBody>
      </p:sp>
      <p:sp>
        <p:nvSpPr>
          <p:cNvPr id="6" name="Rectangle 5"/>
          <p:cNvSpPr/>
          <p:nvPr/>
        </p:nvSpPr>
        <p:spPr>
          <a:xfrm>
            <a:off x="424910" y="2420888"/>
            <a:ext cx="8179537" cy="1200329"/>
          </a:xfrm>
          <a:prstGeom prst="rect">
            <a:avLst/>
          </a:prstGeom>
        </p:spPr>
        <p:txBody>
          <a:bodyPr wrap="square">
            <a:spAutoFit/>
          </a:bodyPr>
          <a:lstStyle/>
          <a:p>
            <a:r>
              <a:rPr lang="cs-CZ" dirty="0" smtClean="0"/>
              <a:t>vztah </a:t>
            </a:r>
            <a:r>
              <a:rPr lang="cs-CZ" dirty="0"/>
              <a:t>mezi vědou a </a:t>
            </a:r>
            <a:r>
              <a:rPr lang="cs-CZ" dirty="0" smtClean="0"/>
              <a:t>společností </a:t>
            </a:r>
          </a:p>
          <a:p>
            <a:r>
              <a:rPr lang="cs-CZ" dirty="0" smtClean="0"/>
              <a:t>- </a:t>
            </a:r>
            <a:r>
              <a:rPr lang="cs-CZ" dirty="0"/>
              <a:t>věda </a:t>
            </a:r>
            <a:r>
              <a:rPr lang="cs-CZ" dirty="0" smtClean="0"/>
              <a:t>- silný </a:t>
            </a:r>
            <a:r>
              <a:rPr lang="cs-CZ" dirty="0" smtClean="0"/>
              <a:t>fenomén </a:t>
            </a:r>
            <a:r>
              <a:rPr lang="cs-CZ" dirty="0"/>
              <a:t>dnešní společnosti, </a:t>
            </a:r>
            <a:r>
              <a:rPr lang="cs-CZ" dirty="0" smtClean="0"/>
              <a:t> rozšiřující se </a:t>
            </a:r>
            <a:r>
              <a:rPr lang="cs-CZ" dirty="0" smtClean="0"/>
              <a:t>dopad </a:t>
            </a:r>
            <a:r>
              <a:rPr lang="cs-CZ" dirty="0"/>
              <a:t>na život všech lidí</a:t>
            </a:r>
            <a:r>
              <a:rPr lang="cs-CZ" dirty="0" smtClean="0"/>
              <a:t>.</a:t>
            </a:r>
          </a:p>
          <a:p>
            <a:endParaRPr lang="cs-CZ" dirty="0"/>
          </a:p>
          <a:p>
            <a:r>
              <a:rPr lang="cs-CZ" dirty="0" smtClean="0"/>
              <a:t>- </a:t>
            </a:r>
            <a:r>
              <a:rPr lang="cs-CZ" dirty="0" smtClean="0"/>
              <a:t> zvídavost  - autonomní </a:t>
            </a:r>
            <a:r>
              <a:rPr lang="cs-CZ" dirty="0"/>
              <a:t>hodnota poznání – </a:t>
            </a:r>
            <a:r>
              <a:rPr lang="cs-CZ" dirty="0" smtClean="0"/>
              <a:t>problémy </a:t>
            </a:r>
            <a:r>
              <a:rPr lang="cs-CZ" dirty="0"/>
              <a:t>medicíny, genetiky, etc</a:t>
            </a:r>
          </a:p>
        </p:txBody>
      </p:sp>
      <p:sp>
        <p:nvSpPr>
          <p:cNvPr id="7" name="Rectangle 6"/>
          <p:cNvSpPr/>
          <p:nvPr/>
        </p:nvSpPr>
        <p:spPr>
          <a:xfrm>
            <a:off x="531033" y="4005064"/>
            <a:ext cx="7699792" cy="646331"/>
          </a:xfrm>
          <a:prstGeom prst="rect">
            <a:avLst/>
          </a:prstGeom>
        </p:spPr>
        <p:txBody>
          <a:bodyPr wrap="square">
            <a:spAutoFit/>
          </a:bodyPr>
          <a:lstStyle/>
          <a:p>
            <a:pPr marL="285750" indent="-285750">
              <a:buFontTx/>
              <a:buChar char="-"/>
            </a:pPr>
            <a:r>
              <a:rPr lang="cs-CZ" dirty="0" smtClean="0"/>
              <a:t>Jaký ideál určuje  </a:t>
            </a:r>
            <a:r>
              <a:rPr lang="cs-CZ" dirty="0" smtClean="0"/>
              <a:t>směr </a:t>
            </a:r>
            <a:r>
              <a:rPr lang="cs-CZ" dirty="0" smtClean="0"/>
              <a:t>vědy? </a:t>
            </a:r>
            <a:endParaRPr lang="cs-CZ" dirty="0" smtClean="0"/>
          </a:p>
          <a:p>
            <a:endParaRPr lang="cs-CZ" dirty="0"/>
          </a:p>
        </p:txBody>
      </p:sp>
    </p:spTree>
    <p:extLst>
      <p:ext uri="{BB962C8B-B14F-4D97-AF65-F5344CB8AC3E}">
        <p14:creationId xmlns:p14="http://schemas.microsoft.com/office/powerpoint/2010/main" val="1643805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cs-CZ" dirty="0" smtClean="0"/>
              <a:t>Děkujeme  </a:t>
            </a:r>
            <a:endParaRPr lang="cs-CZ" dirty="0"/>
          </a:p>
        </p:txBody>
      </p:sp>
    </p:spTree>
    <p:extLst>
      <p:ext uri="{BB962C8B-B14F-4D97-AF65-F5344CB8AC3E}">
        <p14:creationId xmlns:p14="http://schemas.microsoft.com/office/powerpoint/2010/main" val="26609737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0178" y="1268760"/>
            <a:ext cx="533400" cy="5867400"/>
          </a:xfrm>
        </p:spPr>
        <p:txBody>
          <a:bodyPr>
            <a:normAutofit fontScale="90000"/>
          </a:bodyPr>
          <a:lstStyle/>
          <a:p>
            <a:r>
              <a:rPr lang="cs-CZ" dirty="0" smtClean="0"/>
              <a:t>osnova</a:t>
            </a:r>
            <a:endParaRPr lang="cs-CZ" dirty="0"/>
          </a:p>
        </p:txBody>
      </p:sp>
      <p:sp>
        <p:nvSpPr>
          <p:cNvPr id="3" name="Text Placeholder 2"/>
          <p:cNvSpPr>
            <a:spLocks noGrp="1"/>
          </p:cNvSpPr>
          <p:nvPr>
            <p:ph type="body" sz="quarter" idx="13"/>
          </p:nvPr>
        </p:nvSpPr>
        <p:spPr>
          <a:xfrm>
            <a:off x="340474" y="1268760"/>
            <a:ext cx="7385304" cy="671736"/>
          </a:xfrm>
        </p:spPr>
        <p:txBody>
          <a:bodyPr>
            <a:normAutofit/>
          </a:bodyPr>
          <a:lstStyle/>
          <a:p>
            <a:r>
              <a:rPr lang="cs-CZ" sz="2000" dirty="0" smtClean="0"/>
              <a:t>Vědci a společnost</a:t>
            </a:r>
            <a:endParaRPr lang="cs-CZ" sz="2000" dirty="0"/>
          </a:p>
        </p:txBody>
      </p:sp>
      <p:sp>
        <p:nvSpPr>
          <p:cNvPr id="4" name="Text Placeholder 3"/>
          <p:cNvSpPr>
            <a:spLocks noGrp="1"/>
          </p:cNvSpPr>
          <p:nvPr>
            <p:ph type="body" sz="quarter" idx="15"/>
          </p:nvPr>
        </p:nvSpPr>
        <p:spPr>
          <a:xfrm>
            <a:off x="323528" y="2204864"/>
            <a:ext cx="7391400" cy="790600"/>
          </a:xfrm>
        </p:spPr>
        <p:txBody>
          <a:bodyPr>
            <a:normAutofit/>
          </a:bodyPr>
          <a:lstStyle/>
          <a:p>
            <a:r>
              <a:rPr lang="cs-CZ" sz="2000" dirty="0" smtClean="0"/>
              <a:t>Střety vědců s ideologií a náboženstvím</a:t>
            </a:r>
            <a:endParaRPr lang="cs-CZ" sz="2000" dirty="0"/>
          </a:p>
        </p:txBody>
      </p:sp>
      <p:sp>
        <p:nvSpPr>
          <p:cNvPr id="5" name="Text Placeholder 4"/>
          <p:cNvSpPr>
            <a:spLocks noGrp="1"/>
          </p:cNvSpPr>
          <p:nvPr>
            <p:ph type="body" sz="quarter" idx="17"/>
          </p:nvPr>
        </p:nvSpPr>
        <p:spPr>
          <a:xfrm>
            <a:off x="340474" y="3308648"/>
            <a:ext cx="7429456" cy="837456"/>
          </a:xfrm>
        </p:spPr>
        <p:txBody>
          <a:bodyPr>
            <a:normAutofit/>
          </a:bodyPr>
          <a:lstStyle/>
          <a:p>
            <a:r>
              <a:rPr lang="cs-CZ" sz="2000" dirty="0" smtClean="0"/>
              <a:t>Boj vědců za lidská práva</a:t>
            </a:r>
            <a:endParaRPr lang="cs-CZ" sz="2000" dirty="0"/>
          </a:p>
        </p:txBody>
      </p:sp>
      <p:sp>
        <p:nvSpPr>
          <p:cNvPr id="6" name="Text Placeholder 5"/>
          <p:cNvSpPr>
            <a:spLocks noGrp="1"/>
          </p:cNvSpPr>
          <p:nvPr>
            <p:ph type="body" sz="quarter" idx="19"/>
          </p:nvPr>
        </p:nvSpPr>
        <p:spPr>
          <a:xfrm>
            <a:off x="340474" y="4460776"/>
            <a:ext cx="7357448" cy="740296"/>
          </a:xfrm>
        </p:spPr>
        <p:txBody>
          <a:bodyPr>
            <a:normAutofit/>
          </a:bodyPr>
          <a:lstStyle/>
          <a:p>
            <a:r>
              <a:rPr lang="cs-CZ" sz="2000" dirty="0" smtClean="0"/>
              <a:t>Nebezpečná věda</a:t>
            </a:r>
            <a:endParaRPr lang="cs-CZ" sz="2000" dirty="0"/>
          </a:p>
        </p:txBody>
      </p:sp>
      <p:sp>
        <p:nvSpPr>
          <p:cNvPr id="7" name="Text Placeholder 6"/>
          <p:cNvSpPr>
            <a:spLocks noGrp="1"/>
          </p:cNvSpPr>
          <p:nvPr>
            <p:ph type="body" sz="quarter" idx="21"/>
          </p:nvPr>
        </p:nvSpPr>
        <p:spPr>
          <a:xfrm>
            <a:off x="340474" y="5540896"/>
            <a:ext cx="7385304" cy="715144"/>
          </a:xfrm>
        </p:spPr>
        <p:txBody>
          <a:bodyPr>
            <a:normAutofit/>
          </a:bodyPr>
          <a:lstStyle/>
          <a:p>
            <a:r>
              <a:rPr lang="cs-CZ" sz="2000" dirty="0" smtClean="0"/>
              <a:t>Věda a hrozby budoucnosti</a:t>
            </a:r>
            <a:endParaRPr lang="cs-CZ" sz="2000" dirty="0"/>
          </a:p>
        </p:txBody>
      </p:sp>
      <p:sp>
        <p:nvSpPr>
          <p:cNvPr id="15" name="Text Placeholder 14"/>
          <p:cNvSpPr>
            <a:spLocks noGrp="1"/>
          </p:cNvSpPr>
          <p:nvPr>
            <p:ph type="body" sz="quarter" idx="14"/>
          </p:nvPr>
        </p:nvSpPr>
        <p:spPr>
          <a:xfrm>
            <a:off x="7725778" y="1268760"/>
            <a:ext cx="685800" cy="228600"/>
          </a:xfrm>
        </p:spPr>
        <p:txBody>
          <a:bodyPr>
            <a:normAutofit fontScale="92500" lnSpcReduction="10000"/>
          </a:bodyPr>
          <a:lstStyle/>
          <a:p>
            <a:r>
              <a:rPr lang="cs-CZ" dirty="0" smtClean="0"/>
              <a:t>1</a:t>
            </a:r>
            <a:endParaRPr lang="cs-CZ" dirty="0"/>
          </a:p>
        </p:txBody>
      </p:sp>
      <p:sp>
        <p:nvSpPr>
          <p:cNvPr id="16" name="Text Placeholder 15"/>
          <p:cNvSpPr>
            <a:spLocks noGrp="1"/>
          </p:cNvSpPr>
          <p:nvPr>
            <p:ph type="body" sz="quarter" idx="16"/>
          </p:nvPr>
        </p:nvSpPr>
        <p:spPr>
          <a:xfrm>
            <a:off x="7725778" y="2228528"/>
            <a:ext cx="685800" cy="228600"/>
          </a:xfrm>
        </p:spPr>
        <p:txBody>
          <a:bodyPr>
            <a:normAutofit fontScale="92500" lnSpcReduction="10000"/>
          </a:bodyPr>
          <a:lstStyle/>
          <a:p>
            <a:r>
              <a:rPr lang="cs-CZ" dirty="0" smtClean="0"/>
              <a:t>2</a:t>
            </a:r>
            <a:endParaRPr lang="cs-CZ" dirty="0"/>
          </a:p>
        </p:txBody>
      </p:sp>
      <p:sp>
        <p:nvSpPr>
          <p:cNvPr id="17" name="Text Placeholder 16"/>
          <p:cNvSpPr>
            <a:spLocks noGrp="1"/>
          </p:cNvSpPr>
          <p:nvPr>
            <p:ph type="body" sz="quarter" idx="18"/>
          </p:nvPr>
        </p:nvSpPr>
        <p:spPr>
          <a:xfrm>
            <a:off x="7725778" y="3308648"/>
            <a:ext cx="685800" cy="228600"/>
          </a:xfrm>
        </p:spPr>
        <p:txBody>
          <a:bodyPr>
            <a:normAutofit fontScale="92500" lnSpcReduction="10000"/>
          </a:bodyPr>
          <a:lstStyle/>
          <a:p>
            <a:r>
              <a:rPr lang="cs-CZ" dirty="0" smtClean="0"/>
              <a:t>3</a:t>
            </a:r>
            <a:endParaRPr lang="cs-CZ" dirty="0"/>
          </a:p>
        </p:txBody>
      </p:sp>
      <p:sp>
        <p:nvSpPr>
          <p:cNvPr id="18" name="Text Placeholder 17"/>
          <p:cNvSpPr>
            <a:spLocks noGrp="1"/>
          </p:cNvSpPr>
          <p:nvPr>
            <p:ph type="body" sz="quarter" idx="20"/>
          </p:nvPr>
        </p:nvSpPr>
        <p:spPr>
          <a:xfrm>
            <a:off x="7725778" y="4460776"/>
            <a:ext cx="685800" cy="228600"/>
          </a:xfrm>
        </p:spPr>
        <p:txBody>
          <a:bodyPr>
            <a:normAutofit fontScale="92500" lnSpcReduction="10000"/>
          </a:bodyPr>
          <a:lstStyle/>
          <a:p>
            <a:r>
              <a:rPr lang="cs-CZ" dirty="0" smtClean="0"/>
              <a:t>4</a:t>
            </a:r>
            <a:endParaRPr lang="cs-CZ" dirty="0"/>
          </a:p>
        </p:txBody>
      </p:sp>
      <p:sp>
        <p:nvSpPr>
          <p:cNvPr id="19" name="Text Placeholder 18"/>
          <p:cNvSpPr>
            <a:spLocks noGrp="1"/>
          </p:cNvSpPr>
          <p:nvPr>
            <p:ph type="body" sz="quarter" idx="22"/>
          </p:nvPr>
        </p:nvSpPr>
        <p:spPr>
          <a:xfrm>
            <a:off x="7725778" y="5540896"/>
            <a:ext cx="685800" cy="228600"/>
          </a:xfrm>
        </p:spPr>
        <p:txBody>
          <a:bodyPr>
            <a:normAutofit fontScale="92500" lnSpcReduction="10000"/>
          </a:bodyPr>
          <a:lstStyle/>
          <a:p>
            <a:r>
              <a:rPr lang="cs-CZ" dirty="0" smtClean="0"/>
              <a:t>5</a:t>
            </a:r>
            <a:endParaRPr lang="cs-CZ" dirty="0"/>
          </a:p>
        </p:txBody>
      </p:sp>
      <p:sp>
        <p:nvSpPr>
          <p:cNvPr id="14" name="Rectangle 3"/>
          <p:cNvSpPr>
            <a:spLocks noGrp="1"/>
          </p:cNvSpPr>
          <p:nvPr>
            <p:ph type="body" sz="quarter" idx="13"/>
          </p:nvPr>
        </p:nvSpPr>
        <p:spPr>
          <a:xfrm>
            <a:off x="251520" y="404664"/>
            <a:ext cx="8077200" cy="576064"/>
          </a:xfrm>
          <a:solidFill>
            <a:schemeClr val="accent6">
              <a:lumMod val="75000"/>
              <a:alpha val="97000"/>
            </a:schemeClr>
          </a:solidFill>
        </p:spPr>
        <p:txBody>
          <a:bodyPr>
            <a:normAutofit/>
          </a:bodyPr>
          <a:lstStyle>
            <a:extLst/>
          </a:lstStyle>
          <a:p>
            <a:pPr algn="ctr"/>
            <a:r>
              <a:rPr lang="cs-CZ" sz="1600" b="1" dirty="0" smtClean="0">
                <a:solidFill>
                  <a:schemeClr val="bg1"/>
                </a:solidFill>
              </a:rPr>
              <a:t>Jsou  vědci</a:t>
            </a:r>
            <a:r>
              <a:rPr lang="en-US" sz="1600" b="1" dirty="0" smtClean="0">
                <a:solidFill>
                  <a:schemeClr val="bg1"/>
                </a:solidFill>
              </a:rPr>
              <a:t>  </a:t>
            </a:r>
            <a:r>
              <a:rPr lang="en-US" sz="1600" b="1" dirty="0" err="1">
                <a:solidFill>
                  <a:schemeClr val="bg1"/>
                </a:solidFill>
              </a:rPr>
              <a:t>jako</a:t>
            </a:r>
            <a:r>
              <a:rPr lang="en-US" sz="1600" b="1" dirty="0">
                <a:solidFill>
                  <a:schemeClr val="bg1"/>
                </a:solidFill>
              </a:rPr>
              <a:t>  </a:t>
            </a:r>
            <a:r>
              <a:rPr lang="en-US" sz="1600" b="1" dirty="0" err="1">
                <a:solidFill>
                  <a:schemeClr val="bg1"/>
                </a:solidFill>
              </a:rPr>
              <a:t>osobnosti</a:t>
            </a:r>
            <a:r>
              <a:rPr lang="en-US" sz="1600" b="1" dirty="0">
                <a:solidFill>
                  <a:schemeClr val="bg1"/>
                </a:solidFill>
              </a:rPr>
              <a:t>  </a:t>
            </a:r>
            <a:r>
              <a:rPr lang="en-US" sz="1600" b="1" dirty="0" err="1">
                <a:solidFill>
                  <a:schemeClr val="bg1"/>
                </a:solidFill>
              </a:rPr>
              <a:t>veřejného</a:t>
            </a:r>
            <a:r>
              <a:rPr lang="en-US" sz="1600" b="1" dirty="0">
                <a:solidFill>
                  <a:schemeClr val="bg1"/>
                </a:solidFill>
              </a:rPr>
              <a:t> </a:t>
            </a:r>
            <a:r>
              <a:rPr lang="en-US" sz="1600" b="1" dirty="0" err="1" smtClean="0">
                <a:solidFill>
                  <a:schemeClr val="bg1"/>
                </a:solidFill>
              </a:rPr>
              <a:t>života</a:t>
            </a:r>
            <a:r>
              <a:rPr lang="cs-CZ" sz="1600" b="1" dirty="0" smtClean="0">
                <a:solidFill>
                  <a:schemeClr val="bg1"/>
                </a:solidFill>
              </a:rPr>
              <a:t> </a:t>
            </a:r>
            <a:r>
              <a:rPr lang="en-US" sz="1600" b="1" dirty="0" smtClean="0">
                <a:solidFill>
                  <a:schemeClr val="bg1"/>
                </a:solidFill>
              </a:rPr>
              <a:t> </a:t>
            </a:r>
            <a:r>
              <a:rPr lang="en-US" sz="1600" b="1" dirty="0" err="1">
                <a:solidFill>
                  <a:schemeClr val="bg1"/>
                </a:solidFill>
              </a:rPr>
              <a:t>mimo</a:t>
            </a:r>
            <a:r>
              <a:rPr lang="en-US" sz="1600" b="1" dirty="0">
                <a:solidFill>
                  <a:schemeClr val="bg1"/>
                </a:solidFill>
              </a:rPr>
              <a:t> </a:t>
            </a:r>
            <a:r>
              <a:rPr lang="en-US" sz="1600" b="1" dirty="0" err="1">
                <a:solidFill>
                  <a:schemeClr val="bg1"/>
                </a:solidFill>
              </a:rPr>
              <a:t>realitu</a:t>
            </a:r>
            <a:r>
              <a:rPr lang="en-US" sz="1600" b="1" dirty="0">
                <a:solidFill>
                  <a:schemeClr val="bg1"/>
                </a:solidFill>
              </a:rPr>
              <a:t>?</a:t>
            </a:r>
          </a:p>
        </p:txBody>
      </p:sp>
      <p:sp>
        <p:nvSpPr>
          <p:cNvPr id="8" name="Action Button: Custom 7">
            <a:hlinkClick r:id="" action="ppaction://noaction" highlightClick="1"/>
          </p:cNvPr>
          <p:cNvSpPr/>
          <p:nvPr/>
        </p:nvSpPr>
        <p:spPr>
          <a:xfrm>
            <a:off x="7956376" y="1628800"/>
            <a:ext cx="216024" cy="216024"/>
          </a:xfrm>
          <a:prstGeom prst="actionButtonBlank">
            <a:avLst/>
          </a:prstGeom>
          <a:solidFill>
            <a:srgbClr val="A0A0A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Action Button: Custom 19">
            <a:hlinkClick r:id="" action="ppaction://noaction" highlightClick="1"/>
          </p:cNvPr>
          <p:cNvSpPr/>
          <p:nvPr/>
        </p:nvSpPr>
        <p:spPr>
          <a:xfrm>
            <a:off x="7976077" y="2636912"/>
            <a:ext cx="216024" cy="216024"/>
          </a:xfrm>
          <a:prstGeom prst="actionButtonBlank">
            <a:avLst/>
          </a:prstGeom>
          <a:solidFill>
            <a:srgbClr val="A0A0A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Action Button: Custom 20">
            <a:hlinkClick r:id="" action="ppaction://noaction" highlightClick="1"/>
          </p:cNvPr>
          <p:cNvSpPr/>
          <p:nvPr/>
        </p:nvSpPr>
        <p:spPr>
          <a:xfrm>
            <a:off x="7974204" y="3717032"/>
            <a:ext cx="216024" cy="216024"/>
          </a:xfrm>
          <a:prstGeom prst="actionButtonBlank">
            <a:avLst/>
          </a:prstGeom>
          <a:solidFill>
            <a:srgbClr val="A0A0A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Isosceles Triangle 8"/>
          <p:cNvSpPr/>
          <p:nvPr/>
        </p:nvSpPr>
        <p:spPr>
          <a:xfrm>
            <a:off x="7976077" y="4797152"/>
            <a:ext cx="277577" cy="216301"/>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Isosceles Triangle 21"/>
          <p:cNvSpPr/>
          <p:nvPr/>
        </p:nvSpPr>
        <p:spPr>
          <a:xfrm>
            <a:off x="7989688" y="5877272"/>
            <a:ext cx="277577" cy="216301"/>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861395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Grp="1"/>
          </p:cNvSpPr>
          <p:nvPr>
            <p:ph type="ctrTitle"/>
          </p:nvPr>
        </p:nvSpPr>
        <p:spPr/>
        <p:txBody>
          <a:bodyPr/>
          <a:lstStyle>
            <a:extLst/>
          </a:lstStyle>
          <a:p>
            <a:r>
              <a:rPr lang="en-US" dirty="0" smtClean="0"/>
              <a:t>Sample Slides</a:t>
            </a:r>
            <a:endParaRPr lang="en-US" dirty="0"/>
          </a:p>
        </p:txBody>
      </p:sp>
      <p:sp>
        <p:nvSpPr>
          <p:cNvPr id="4" name="Text Placeholder 2"/>
          <p:cNvSpPr txBox="1">
            <a:spLocks/>
          </p:cNvSpPr>
          <p:nvPr/>
        </p:nvSpPr>
        <p:spPr>
          <a:xfrm>
            <a:off x="317212" y="284924"/>
            <a:ext cx="7855188" cy="671736"/>
          </a:xfrm>
          <a:prstGeom prst="rect">
            <a:avLst/>
          </a:prstGeom>
          <a:solidFill>
            <a:schemeClr val="accent6">
              <a:lumMod val="75000"/>
            </a:schemeClr>
          </a:solidFill>
        </p:spPr>
        <p:txBody>
          <a:bodyPr anchor="ctr" anchorCtr="0">
            <a:normAutofit/>
          </a:bodyPr>
          <a:lstStyle>
            <a:lvl1pPr marL="0" marR="0" indent="0" algn="l" rtl="0" eaLnBrk="1" latinLnBrk="0" hangingPunct="1">
              <a:spcBef>
                <a:spcPct val="20000"/>
              </a:spcBef>
              <a:buFontTx/>
              <a:buNone/>
              <a:defRPr sz="1100">
                <a:solidFill>
                  <a:schemeClr val="tx1"/>
                </a:solidFill>
                <a:latin typeface="+mn-lt"/>
                <a:ea typeface="+mn-ea"/>
                <a:cs typeface="+mn-cs"/>
              </a:defRPr>
            </a:lvl1pPr>
            <a:lvl2pPr marL="742950" indent="-285750" algn="l" rtl="0" eaLnBrk="1" latinLnBrk="0" hangingPunct="1">
              <a:spcBef>
                <a:spcPct val="20000"/>
              </a:spcBef>
              <a:buFontTx/>
              <a:buNone/>
              <a:defRPr sz="1100">
                <a:solidFill>
                  <a:schemeClr val="tx1"/>
                </a:solidFill>
                <a:latin typeface="+mn-lt"/>
                <a:ea typeface="+mn-ea"/>
                <a:cs typeface="+mn-cs"/>
              </a:defRPr>
            </a:lvl2pPr>
            <a:lvl3pPr marL="1143000" indent="-228600" algn="l" rtl="0" eaLnBrk="1" latinLnBrk="0" hangingPunct="1">
              <a:spcBef>
                <a:spcPct val="20000"/>
              </a:spcBef>
              <a:buFontTx/>
              <a:buNone/>
              <a:defRPr sz="1100">
                <a:solidFill>
                  <a:schemeClr val="tx1"/>
                </a:solidFill>
                <a:latin typeface="+mn-lt"/>
                <a:ea typeface="+mn-ea"/>
                <a:cs typeface="+mn-cs"/>
              </a:defRPr>
            </a:lvl3pPr>
            <a:lvl4pPr marL="1600200" indent="-228600" algn="l" rtl="0" eaLnBrk="1" latinLnBrk="0" hangingPunct="1">
              <a:spcBef>
                <a:spcPct val="20000"/>
              </a:spcBef>
              <a:buFontTx/>
              <a:buNone/>
              <a:defRPr sz="1100">
                <a:solidFill>
                  <a:schemeClr val="tx1"/>
                </a:solidFill>
                <a:latin typeface="+mn-lt"/>
                <a:ea typeface="+mn-ea"/>
                <a:cs typeface="+mn-cs"/>
              </a:defRPr>
            </a:lvl4pPr>
            <a:lvl5pPr marL="2057400" indent="-228600" algn="l" rtl="0" eaLnBrk="1" latinLnBrk="0" hangingPunct="1">
              <a:spcBef>
                <a:spcPct val="20000"/>
              </a:spcBef>
              <a:buFontTx/>
              <a:buNone/>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pPr algn="ctr"/>
            <a:r>
              <a:rPr lang="cs-CZ" sz="1800" dirty="0" smtClean="0">
                <a:solidFill>
                  <a:schemeClr val="bg1"/>
                </a:solidFill>
              </a:rPr>
              <a:t>Vědci a společnost</a:t>
            </a:r>
            <a:endParaRPr lang="cs-CZ" sz="1800" dirty="0">
              <a:solidFill>
                <a:schemeClr val="bg1"/>
              </a:solidFill>
            </a:endParaRPr>
          </a:p>
        </p:txBody>
      </p:sp>
      <p:sp>
        <p:nvSpPr>
          <p:cNvPr id="5" name="TextBox 4"/>
          <p:cNvSpPr txBox="1"/>
          <p:nvPr/>
        </p:nvSpPr>
        <p:spPr>
          <a:xfrm>
            <a:off x="317212" y="1443841"/>
            <a:ext cx="8719284" cy="4801314"/>
          </a:xfrm>
          <a:prstGeom prst="rect">
            <a:avLst/>
          </a:prstGeom>
          <a:noFill/>
        </p:spPr>
        <p:txBody>
          <a:bodyPr wrap="square" rtlCol="0">
            <a:spAutoFit/>
          </a:bodyPr>
          <a:lstStyle/>
          <a:p>
            <a:pPr marL="285750" indent="-285750">
              <a:buFont typeface="Arial" pitchFamily="34" charset="0"/>
              <a:buChar char="•"/>
            </a:pPr>
            <a:r>
              <a:rPr lang="cs-CZ" dirty="0" smtClean="0"/>
              <a:t>výběr </a:t>
            </a:r>
            <a:r>
              <a:rPr lang="cs-CZ" dirty="0" smtClean="0"/>
              <a:t>vědeckých </a:t>
            </a:r>
            <a:r>
              <a:rPr lang="cs-CZ" dirty="0"/>
              <a:t>a lidských aktivit prominentních </a:t>
            </a:r>
            <a:r>
              <a:rPr lang="cs-CZ" dirty="0" smtClean="0"/>
              <a:t> vědců, </a:t>
            </a:r>
            <a:r>
              <a:rPr lang="cs-CZ" dirty="0"/>
              <a:t>kteří - přinejmenším v určité době svého života - projevili významnou veřejnou </a:t>
            </a:r>
            <a:r>
              <a:rPr lang="cs-CZ" dirty="0" smtClean="0"/>
              <a:t>angažovanost</a:t>
            </a:r>
          </a:p>
          <a:p>
            <a:pPr marL="285750" indent="-285750">
              <a:buFont typeface="Arial" pitchFamily="34" charset="0"/>
              <a:buChar char="•"/>
            </a:pPr>
            <a:endParaRPr lang="cs-CZ" dirty="0" smtClean="0"/>
          </a:p>
          <a:p>
            <a:pPr marL="285750" indent="-285750">
              <a:buFont typeface="Arial" pitchFamily="34" charset="0"/>
              <a:buChar char="•"/>
            </a:pPr>
            <a:r>
              <a:rPr lang="cs-CZ" dirty="0" smtClean="0"/>
              <a:t>svobodný </a:t>
            </a:r>
            <a:r>
              <a:rPr lang="cs-CZ" dirty="0"/>
              <a:t>duch </a:t>
            </a:r>
            <a:r>
              <a:rPr lang="cs-CZ" dirty="0" smtClean="0"/>
              <a:t>vědy </a:t>
            </a:r>
            <a:r>
              <a:rPr lang="cs-CZ" dirty="0" smtClean="0"/>
              <a:t>vede </a:t>
            </a:r>
            <a:r>
              <a:rPr lang="cs-CZ" dirty="0"/>
              <a:t>ke konfliktu s konzervativními aspekty dominantní </a:t>
            </a:r>
            <a:r>
              <a:rPr lang="cs-CZ" dirty="0" smtClean="0"/>
              <a:t>ideologie,</a:t>
            </a:r>
          </a:p>
          <a:p>
            <a:r>
              <a:rPr lang="cs-CZ" dirty="0" smtClean="0"/>
              <a:t>      rebelové </a:t>
            </a:r>
            <a:r>
              <a:rPr lang="cs-CZ" dirty="0"/>
              <a:t>ve vědě se stávají také vzbouřenci ve </a:t>
            </a:r>
            <a:r>
              <a:rPr lang="cs-CZ" dirty="0" smtClean="0"/>
              <a:t>společnosti </a:t>
            </a:r>
            <a:endParaRPr lang="cs-CZ" dirty="0"/>
          </a:p>
          <a:p>
            <a:pPr marL="285750" indent="-285750">
              <a:buFont typeface="Arial" pitchFamily="34" charset="0"/>
              <a:buChar char="•"/>
            </a:pPr>
            <a:endParaRPr lang="cs-CZ" dirty="0" smtClean="0"/>
          </a:p>
          <a:p>
            <a:pPr marL="285750" indent="-285750">
              <a:buFont typeface="Arial" pitchFamily="34" charset="0"/>
              <a:buChar char="•"/>
            </a:pPr>
            <a:r>
              <a:rPr lang="cs-CZ" dirty="0" smtClean="0"/>
              <a:t>při </a:t>
            </a:r>
            <a:r>
              <a:rPr lang="cs-CZ" dirty="0"/>
              <a:t>obraně svobody vědy se vědci často zajímají o širší </a:t>
            </a:r>
            <a:r>
              <a:rPr lang="cs-CZ" dirty="0" smtClean="0"/>
              <a:t>politická </a:t>
            </a:r>
            <a:r>
              <a:rPr lang="cs-CZ" dirty="0"/>
              <a:t>a lidská </a:t>
            </a:r>
            <a:r>
              <a:rPr lang="cs-CZ" dirty="0" smtClean="0"/>
              <a:t>práva </a:t>
            </a:r>
          </a:p>
          <a:p>
            <a:pPr marL="285750" indent="-285750">
              <a:buFont typeface="Arial" pitchFamily="34" charset="0"/>
              <a:buChar char="•"/>
            </a:pPr>
            <a:endParaRPr lang="cs-CZ" dirty="0"/>
          </a:p>
          <a:p>
            <a:pPr marL="285750" indent="-285750">
              <a:buFont typeface="Arial" pitchFamily="34" charset="0"/>
              <a:buChar char="•"/>
            </a:pPr>
            <a:r>
              <a:rPr lang="cs-CZ" dirty="0" smtClean="0"/>
              <a:t>mnohdy v minulosti byli vědci společensky pasivní, aby se vyhnuli konfliktu </a:t>
            </a:r>
          </a:p>
          <a:p>
            <a:r>
              <a:rPr lang="cs-CZ" dirty="0"/>
              <a:t> </a:t>
            </a:r>
            <a:r>
              <a:rPr lang="cs-CZ" dirty="0" smtClean="0"/>
              <a:t>    </a:t>
            </a:r>
            <a:r>
              <a:rPr lang="cs-CZ" dirty="0" smtClean="0"/>
              <a:t>s náboženskými a politickými institucemi</a:t>
            </a:r>
            <a:endParaRPr lang="cs-CZ" dirty="0" smtClean="0"/>
          </a:p>
          <a:p>
            <a:endParaRPr lang="cs-CZ" dirty="0"/>
          </a:p>
          <a:p>
            <a:pPr marL="285750" indent="-285750">
              <a:buFont typeface="Arial" pitchFamily="34" charset="0"/>
              <a:buChar char="•"/>
            </a:pPr>
            <a:r>
              <a:rPr lang="cs-CZ" dirty="0" smtClean="0"/>
              <a:t>nynější vědecké </a:t>
            </a:r>
            <a:r>
              <a:rPr lang="cs-CZ" dirty="0"/>
              <a:t>a akademické instituce mají tendenci vytvářet </a:t>
            </a:r>
            <a:r>
              <a:rPr lang="cs-CZ" dirty="0" smtClean="0"/>
              <a:t>slonovinové věže pro ty, kteřé </a:t>
            </a:r>
            <a:r>
              <a:rPr lang="cs-CZ" dirty="0"/>
              <a:t>splňují </a:t>
            </a:r>
            <a:r>
              <a:rPr lang="cs-CZ" dirty="0" smtClean="0"/>
              <a:t> požadavky  scientometrie a </a:t>
            </a:r>
            <a:r>
              <a:rPr lang="cs-CZ" dirty="0"/>
              <a:t>prosazují ducha shody. </a:t>
            </a:r>
            <a:endParaRPr lang="cs-CZ" dirty="0" smtClean="0"/>
          </a:p>
          <a:p>
            <a:r>
              <a:rPr lang="cs-CZ" dirty="0" smtClean="0"/>
              <a:t>     V </a:t>
            </a:r>
            <a:r>
              <a:rPr lang="cs-CZ" dirty="0"/>
              <a:t>dlouhodobém horizontu by </a:t>
            </a:r>
            <a:r>
              <a:rPr lang="cs-CZ" dirty="0" smtClean="0"/>
              <a:t>tento  postoj k vědě  mohl </a:t>
            </a:r>
            <a:r>
              <a:rPr lang="cs-CZ" dirty="0"/>
              <a:t>narušit </a:t>
            </a:r>
            <a:r>
              <a:rPr lang="cs-CZ" dirty="0" smtClean="0"/>
              <a:t> její tvůrčí povahu.</a:t>
            </a:r>
          </a:p>
          <a:p>
            <a:endParaRPr lang="cs-CZ" dirty="0"/>
          </a:p>
          <a:p>
            <a:pPr marL="285750" indent="-285750">
              <a:buFont typeface="Arial" pitchFamily="34" charset="0"/>
              <a:buChar char="•"/>
            </a:pPr>
            <a:r>
              <a:rPr lang="cs-CZ" dirty="0"/>
              <a:t>postoje vědců k možnosti  zneužití vědeckého poznání</a:t>
            </a:r>
          </a:p>
          <a:p>
            <a:endParaRPr lang="cs-CZ" dirty="0"/>
          </a:p>
        </p:txBody>
      </p:sp>
      <p:sp>
        <p:nvSpPr>
          <p:cNvPr id="7" name="Action Button: Custom 6">
            <a:hlinkClick r:id="" action="ppaction://noaction" highlightClick="1"/>
          </p:cNvPr>
          <p:cNvSpPr/>
          <p:nvPr/>
        </p:nvSpPr>
        <p:spPr>
          <a:xfrm>
            <a:off x="8388424" y="404768"/>
            <a:ext cx="216024" cy="216024"/>
          </a:xfrm>
          <a:prstGeom prst="actionButtonBlank">
            <a:avLst/>
          </a:prstGeom>
          <a:solidFill>
            <a:srgbClr val="A0A0A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Grp="1"/>
          </p:cNvSpPr>
          <p:nvPr>
            <p:ph type="ctrTitle"/>
          </p:nvPr>
        </p:nvSpPr>
        <p:spPr/>
        <p:txBody>
          <a:bodyPr/>
          <a:lstStyle>
            <a:extLst/>
          </a:lstStyle>
          <a:p>
            <a:r>
              <a:rPr lang="en-US" dirty="0" smtClean="0"/>
              <a:t>Sample Slides</a:t>
            </a:r>
            <a:endParaRPr lang="en-US" dirty="0"/>
          </a:p>
        </p:txBody>
      </p:sp>
      <p:sp>
        <p:nvSpPr>
          <p:cNvPr id="5" name="Text Placeholder 3"/>
          <p:cNvSpPr txBox="1">
            <a:spLocks/>
          </p:cNvSpPr>
          <p:nvPr/>
        </p:nvSpPr>
        <p:spPr>
          <a:xfrm>
            <a:off x="395536" y="391599"/>
            <a:ext cx="7920880" cy="790600"/>
          </a:xfrm>
          <a:prstGeom prst="rect">
            <a:avLst/>
          </a:prstGeom>
          <a:solidFill>
            <a:schemeClr val="accent6">
              <a:lumMod val="75000"/>
            </a:schemeClr>
          </a:solidFill>
        </p:spPr>
        <p:txBody>
          <a:bodyPr anchor="ctr" anchorCtr="0">
            <a:normAutofit/>
          </a:bodyPr>
          <a:lstStyle>
            <a:lvl1pPr marL="0" marR="0" indent="0" algn="l" rtl="0" eaLnBrk="1" latinLnBrk="0" hangingPunct="1">
              <a:spcBef>
                <a:spcPct val="20000"/>
              </a:spcBef>
              <a:buFontTx/>
              <a:buNone/>
              <a:defRPr sz="1100">
                <a:solidFill>
                  <a:schemeClr val="tx1"/>
                </a:solidFill>
                <a:latin typeface="+mn-lt"/>
                <a:ea typeface="+mn-ea"/>
                <a:cs typeface="+mn-cs"/>
              </a:defRPr>
            </a:lvl1pPr>
            <a:lvl2pPr marL="742950" indent="-285750" algn="l" rtl="0" eaLnBrk="1" latinLnBrk="0" hangingPunct="1">
              <a:spcBef>
                <a:spcPct val="20000"/>
              </a:spcBef>
              <a:buFontTx/>
              <a:buNone/>
              <a:defRPr sz="1100">
                <a:solidFill>
                  <a:schemeClr val="tx1"/>
                </a:solidFill>
                <a:latin typeface="+mn-lt"/>
                <a:ea typeface="+mn-ea"/>
                <a:cs typeface="+mn-cs"/>
              </a:defRPr>
            </a:lvl2pPr>
            <a:lvl3pPr marL="1143000" indent="-228600" algn="l" rtl="0" eaLnBrk="1" latinLnBrk="0" hangingPunct="1">
              <a:spcBef>
                <a:spcPct val="20000"/>
              </a:spcBef>
              <a:buFontTx/>
              <a:buNone/>
              <a:defRPr sz="1100">
                <a:solidFill>
                  <a:schemeClr val="tx1"/>
                </a:solidFill>
                <a:latin typeface="+mn-lt"/>
                <a:ea typeface="+mn-ea"/>
                <a:cs typeface="+mn-cs"/>
              </a:defRPr>
            </a:lvl3pPr>
            <a:lvl4pPr marL="1600200" indent="-228600" algn="l" rtl="0" eaLnBrk="1" latinLnBrk="0" hangingPunct="1">
              <a:spcBef>
                <a:spcPct val="20000"/>
              </a:spcBef>
              <a:buFontTx/>
              <a:buNone/>
              <a:defRPr sz="1100">
                <a:solidFill>
                  <a:schemeClr val="tx1"/>
                </a:solidFill>
                <a:latin typeface="+mn-lt"/>
                <a:ea typeface="+mn-ea"/>
                <a:cs typeface="+mn-cs"/>
              </a:defRPr>
            </a:lvl4pPr>
            <a:lvl5pPr marL="2057400" indent="-228600" algn="l" rtl="0" eaLnBrk="1" latinLnBrk="0" hangingPunct="1">
              <a:spcBef>
                <a:spcPct val="20000"/>
              </a:spcBef>
              <a:buFontTx/>
              <a:buNone/>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pPr algn="ctr"/>
            <a:r>
              <a:rPr lang="cs-CZ" sz="1800" dirty="0" smtClean="0">
                <a:solidFill>
                  <a:schemeClr val="bg1"/>
                </a:solidFill>
              </a:rPr>
              <a:t>Střety vědců s ideologií a náboženstvím</a:t>
            </a:r>
            <a:endParaRPr lang="cs-CZ" sz="1800" dirty="0">
              <a:solidFill>
                <a:schemeClr val="bg1"/>
              </a:solidFill>
            </a:endParaRPr>
          </a:p>
        </p:txBody>
      </p:sp>
      <p:sp>
        <p:nvSpPr>
          <p:cNvPr id="4" name="Rectangle 3"/>
          <p:cNvSpPr/>
          <p:nvPr/>
        </p:nvSpPr>
        <p:spPr>
          <a:xfrm>
            <a:off x="473904" y="1484784"/>
            <a:ext cx="8274560" cy="4801314"/>
          </a:xfrm>
          <a:prstGeom prst="rect">
            <a:avLst/>
          </a:prstGeom>
        </p:spPr>
        <p:txBody>
          <a:bodyPr wrap="square">
            <a:spAutoFit/>
          </a:bodyPr>
          <a:lstStyle/>
          <a:p>
            <a:endParaRPr lang="cs-CZ" dirty="0" smtClean="0"/>
          </a:p>
          <a:p>
            <a:endParaRPr lang="cs-CZ" dirty="0"/>
          </a:p>
          <a:p>
            <a:endParaRPr lang="cs-CZ" dirty="0" smtClean="0"/>
          </a:p>
          <a:p>
            <a:r>
              <a:rPr lang="cs-CZ" dirty="0" smtClean="0"/>
              <a:t>Konflikt </a:t>
            </a:r>
            <a:r>
              <a:rPr lang="cs-CZ" dirty="0"/>
              <a:t>mezi vědou a ideologií – dynamická povaha vědy v protikladu </a:t>
            </a:r>
            <a:r>
              <a:rPr lang="cs-CZ" dirty="0" smtClean="0"/>
              <a:t>k rigidním </a:t>
            </a:r>
            <a:r>
              <a:rPr lang="cs-CZ" dirty="0"/>
              <a:t>sklonům ideologií.</a:t>
            </a:r>
          </a:p>
          <a:p>
            <a:endParaRPr lang="cs-CZ" dirty="0"/>
          </a:p>
          <a:p>
            <a:r>
              <a:rPr lang="cs-CZ" dirty="0"/>
              <a:t>Neodvádí vědce intenzivní společenská angažovanost od jeho pravého</a:t>
            </a:r>
          </a:p>
          <a:p>
            <a:r>
              <a:rPr lang="cs-CZ" dirty="0"/>
              <a:t>poslání? </a:t>
            </a:r>
            <a:endParaRPr lang="cs-CZ" dirty="0" smtClean="0"/>
          </a:p>
          <a:p>
            <a:r>
              <a:rPr lang="cs-CZ" dirty="0" smtClean="0"/>
              <a:t>(</a:t>
            </a:r>
            <a:r>
              <a:rPr lang="cs-CZ" dirty="0"/>
              <a:t>Einsteinovo srovnání </a:t>
            </a:r>
            <a:r>
              <a:rPr lang="cs-CZ" dirty="0" smtClean="0"/>
              <a:t>Galilea  a Keplera)</a:t>
            </a:r>
          </a:p>
          <a:p>
            <a:endParaRPr lang="cs-CZ" dirty="0"/>
          </a:p>
          <a:p>
            <a:r>
              <a:rPr lang="cs-CZ" dirty="0" smtClean="0"/>
              <a:t>Konflikty </a:t>
            </a:r>
            <a:r>
              <a:rPr lang="cs-CZ" dirty="0"/>
              <a:t>se sovětskými </a:t>
            </a:r>
            <a:r>
              <a:rPr lang="cs-CZ" dirty="0" smtClean="0"/>
              <a:t>ideology,  </a:t>
            </a:r>
            <a:r>
              <a:rPr lang="en-US" dirty="0" err="1" smtClean="0"/>
              <a:t>marxismu</a:t>
            </a:r>
            <a:r>
              <a:rPr lang="cs-CZ" dirty="0" smtClean="0"/>
              <a:t>s</a:t>
            </a:r>
            <a:r>
              <a:rPr lang="en-US" dirty="0" smtClean="0"/>
              <a:t>-</a:t>
            </a:r>
            <a:r>
              <a:rPr lang="en-US" dirty="0" err="1" smtClean="0"/>
              <a:t>leni</a:t>
            </a:r>
            <a:r>
              <a:rPr lang="cs-CZ" dirty="0" smtClean="0"/>
              <a:t>ni</a:t>
            </a:r>
            <a:r>
              <a:rPr lang="en-US" dirty="0" err="1" smtClean="0"/>
              <a:t>smu</a:t>
            </a:r>
            <a:r>
              <a:rPr lang="cs-CZ" dirty="0" smtClean="0"/>
              <a:t>s  se prohlašoval za</a:t>
            </a:r>
            <a:r>
              <a:rPr lang="en-US" dirty="0" smtClean="0"/>
              <a:t> </a:t>
            </a:r>
            <a:r>
              <a:rPr lang="en-US" dirty="0" err="1" smtClean="0"/>
              <a:t>vědecký</a:t>
            </a:r>
            <a:r>
              <a:rPr lang="cs-CZ" dirty="0" smtClean="0"/>
              <a:t> světo</a:t>
            </a:r>
            <a:r>
              <a:rPr lang="en-US" dirty="0" err="1" smtClean="0"/>
              <a:t>názor</a:t>
            </a:r>
            <a:r>
              <a:rPr lang="en-US" dirty="0" smtClean="0"/>
              <a:t>, </a:t>
            </a:r>
            <a:r>
              <a:rPr lang="en-US" dirty="0"/>
              <a:t>a </a:t>
            </a:r>
            <a:r>
              <a:rPr lang="cs-CZ" dirty="0" smtClean="0"/>
              <a:t> z této pozice </a:t>
            </a:r>
            <a:r>
              <a:rPr lang="en-US" dirty="0" err="1" smtClean="0"/>
              <a:t>určoval</a:t>
            </a:r>
            <a:r>
              <a:rPr lang="en-US" dirty="0" smtClean="0"/>
              <a:t> </a:t>
            </a:r>
            <a:r>
              <a:rPr lang="cs-CZ" dirty="0" smtClean="0"/>
              <a:t>,</a:t>
            </a:r>
            <a:r>
              <a:rPr lang="en-US" dirty="0" smtClean="0"/>
              <a:t> </a:t>
            </a:r>
            <a:r>
              <a:rPr lang="en-US" dirty="0"/>
              <a:t>co je a co </a:t>
            </a:r>
            <a:r>
              <a:rPr lang="en-US" dirty="0" err="1"/>
              <a:t>není</a:t>
            </a:r>
            <a:r>
              <a:rPr lang="en-US" dirty="0"/>
              <a:t> </a:t>
            </a:r>
            <a:r>
              <a:rPr lang="en-US" dirty="0" err="1"/>
              <a:t>správnou</a:t>
            </a:r>
            <a:r>
              <a:rPr lang="en-US" dirty="0"/>
              <a:t> </a:t>
            </a:r>
            <a:r>
              <a:rPr lang="en-US" dirty="0" err="1"/>
              <a:t>vědou</a:t>
            </a:r>
            <a:r>
              <a:rPr lang="en-US" dirty="0"/>
              <a:t>. </a:t>
            </a:r>
          </a:p>
          <a:p>
            <a:endParaRPr lang="en-US" dirty="0"/>
          </a:p>
          <a:p>
            <a:r>
              <a:rPr lang="cs-CZ" dirty="0"/>
              <a:t/>
            </a:r>
            <a:br>
              <a:rPr lang="cs-CZ" dirty="0"/>
            </a:br>
            <a:r>
              <a:rPr lang="cs-CZ" dirty="0" smtClean="0"/>
              <a:t>Biologie</a:t>
            </a:r>
            <a:r>
              <a:rPr lang="cs-CZ" dirty="0"/>
              <a:t>, lysenkismus, snahy o podobnou likvidaci vědy v </a:t>
            </a:r>
            <a:r>
              <a:rPr lang="cs-CZ" dirty="0" smtClean="0"/>
              <a:t>oblasti fyziky </a:t>
            </a:r>
            <a:r>
              <a:rPr lang="cs-CZ" dirty="0"/>
              <a:t>–zejména teorie relativity a kosmologie</a:t>
            </a:r>
            <a:br>
              <a:rPr lang="cs-CZ" dirty="0"/>
            </a:br>
            <a:endParaRPr lang="cs-CZ" dirty="0"/>
          </a:p>
        </p:txBody>
      </p:sp>
      <p:sp>
        <p:nvSpPr>
          <p:cNvPr id="7" name="Rectangle 6"/>
          <p:cNvSpPr/>
          <p:nvPr/>
        </p:nvSpPr>
        <p:spPr>
          <a:xfrm>
            <a:off x="483734" y="1459890"/>
            <a:ext cx="8064896" cy="646331"/>
          </a:xfrm>
          <a:prstGeom prst="rect">
            <a:avLst/>
          </a:prstGeom>
        </p:spPr>
        <p:txBody>
          <a:bodyPr wrap="square">
            <a:spAutoFit/>
          </a:bodyPr>
          <a:lstStyle/>
          <a:p>
            <a:r>
              <a:rPr lang="cs-CZ" dirty="0" smtClean="0"/>
              <a:t>Vědci pracují s racionální argumentací, bývají  kritičtí a svobodomyslní, zkoušejí  </a:t>
            </a:r>
            <a:r>
              <a:rPr lang="cs-CZ" dirty="0"/>
              <a:t>nové způsoby </a:t>
            </a:r>
            <a:r>
              <a:rPr lang="cs-CZ" dirty="0" smtClean="0"/>
              <a:t>předkládání názorů</a:t>
            </a:r>
            <a:endParaRPr lang="cs-CZ"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2877" y="655930"/>
            <a:ext cx="255587"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15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33352" y="5983416"/>
            <a:ext cx="8077200" cy="455712"/>
          </a:xfrm>
        </p:spPr>
        <p:txBody>
          <a:bodyPr/>
          <a:lstStyle/>
          <a:p>
            <a:endParaRPr lang="cs-CZ" dirty="0"/>
          </a:p>
        </p:txBody>
      </p:sp>
      <p:sp>
        <p:nvSpPr>
          <p:cNvPr id="3" name="Rectangle 2"/>
          <p:cNvSpPr/>
          <p:nvPr/>
        </p:nvSpPr>
        <p:spPr>
          <a:xfrm>
            <a:off x="467544" y="855960"/>
            <a:ext cx="8424936" cy="4801314"/>
          </a:xfrm>
          <a:prstGeom prst="rect">
            <a:avLst/>
          </a:prstGeom>
        </p:spPr>
        <p:txBody>
          <a:bodyPr wrap="square">
            <a:spAutoFit/>
          </a:bodyPr>
          <a:lstStyle/>
          <a:p>
            <a:r>
              <a:rPr lang="cs-CZ" dirty="0" smtClean="0"/>
              <a:t>  		</a:t>
            </a:r>
            <a:r>
              <a:rPr lang="cs-CZ" b="1" dirty="0" smtClean="0"/>
              <a:t>Blaise Pascal</a:t>
            </a:r>
          </a:p>
          <a:p>
            <a:r>
              <a:rPr lang="cs-CZ" dirty="0" smtClean="0"/>
              <a:t>		1623 </a:t>
            </a:r>
            <a:r>
              <a:rPr lang="cs-CZ" dirty="0"/>
              <a:t>Clermont – 1662 Paris</a:t>
            </a:r>
            <a:br>
              <a:rPr lang="cs-CZ" dirty="0"/>
            </a:br>
            <a:r>
              <a:rPr lang="cs-CZ" dirty="0"/>
              <a:t/>
            </a:r>
            <a:br>
              <a:rPr lang="cs-CZ" dirty="0"/>
            </a:br>
            <a:r>
              <a:rPr lang="cs-CZ" dirty="0"/>
              <a:t>Matematika, fyzika, konstrukce mechanického  počítače, postupný </a:t>
            </a:r>
            <a:r>
              <a:rPr lang="cs-CZ" dirty="0" smtClean="0"/>
              <a:t>odvrat od </a:t>
            </a:r>
            <a:r>
              <a:rPr lang="cs-CZ" dirty="0"/>
              <a:t>vědy k filosofii a k náboženství (</a:t>
            </a:r>
            <a:r>
              <a:rPr lang="cs-CZ" dirty="0" smtClean="0"/>
              <a:t>Myšlenky , </a:t>
            </a:r>
            <a:r>
              <a:rPr lang="cs-CZ" dirty="0"/>
              <a:t> </a:t>
            </a:r>
            <a:r>
              <a:rPr lang="cs-CZ" dirty="0" smtClean="0"/>
              <a:t>1657-1658</a:t>
            </a:r>
            <a:r>
              <a:rPr lang="cs-CZ" dirty="0"/>
              <a:t>.</a:t>
            </a:r>
            <a:r>
              <a:rPr lang="cs-CZ" dirty="0" smtClean="0"/>
              <a:t>)</a:t>
            </a:r>
            <a:r>
              <a:rPr lang="cs-CZ" dirty="0"/>
              <a:t/>
            </a:r>
            <a:br>
              <a:rPr lang="cs-CZ" dirty="0"/>
            </a:br>
            <a:r>
              <a:rPr lang="cs-CZ" dirty="0"/>
              <a:t/>
            </a:r>
            <a:br>
              <a:rPr lang="cs-CZ" dirty="0"/>
            </a:br>
            <a:r>
              <a:rPr lang="cs-CZ" dirty="0"/>
              <a:t>Společenská angažovanost – kritika jezuitů (Dopisy venkovanovi). </a:t>
            </a:r>
            <a:r>
              <a:rPr lang="cs-CZ" dirty="0" smtClean="0"/>
              <a:t> </a:t>
            </a:r>
          </a:p>
          <a:p>
            <a:r>
              <a:rPr lang="cs-CZ" dirty="0" smtClean="0"/>
              <a:t>Jde mu </a:t>
            </a:r>
            <a:r>
              <a:rPr lang="cs-CZ" dirty="0"/>
              <a:t>o zachování čistotu víry, odmítá sofistické úvahy jezuitů </a:t>
            </a:r>
            <a:r>
              <a:rPr lang="cs-CZ" dirty="0" smtClean="0"/>
              <a:t>na základě </a:t>
            </a:r>
            <a:r>
              <a:rPr lang="cs-CZ" dirty="0"/>
              <a:t>přesné logiky. </a:t>
            </a:r>
            <a:endParaRPr lang="cs-CZ" dirty="0" smtClean="0"/>
          </a:p>
          <a:p>
            <a:r>
              <a:rPr lang="cs-CZ" dirty="0" smtClean="0"/>
              <a:t>V </a:t>
            </a:r>
            <a:r>
              <a:rPr lang="cs-CZ" dirty="0"/>
              <a:t>Listech je odsouzen i zákaz Galileova učení</a:t>
            </a:r>
            <a:r>
              <a:rPr lang="cs-CZ" dirty="0" smtClean="0"/>
              <a:t>.</a:t>
            </a:r>
          </a:p>
          <a:p>
            <a:r>
              <a:rPr lang="cs-CZ" dirty="0"/>
              <a:t/>
            </a:r>
            <a:br>
              <a:rPr lang="cs-CZ" dirty="0"/>
            </a:br>
            <a:r>
              <a:rPr lang="cs-CZ" dirty="0"/>
              <a:t>K propagaci svých názorů využívá Pascal důmyslné utajené organizace</a:t>
            </a:r>
            <a:br>
              <a:rPr lang="cs-CZ" dirty="0"/>
            </a:br>
            <a:r>
              <a:rPr lang="cs-CZ" dirty="0"/>
              <a:t>(tiskárna, distribuce), čímž se stává předchůdcem samizdatu.</a:t>
            </a:r>
            <a:br>
              <a:rPr lang="cs-CZ" dirty="0"/>
            </a:br>
            <a:r>
              <a:rPr lang="cs-CZ" dirty="0"/>
              <a:t/>
            </a:r>
            <a:br>
              <a:rPr lang="cs-CZ" dirty="0"/>
            </a:br>
            <a:r>
              <a:rPr lang="cs-CZ" dirty="0"/>
              <a:t>V pozdějších letech obhajoba Port Royalu (vzdělávací </a:t>
            </a:r>
            <a:r>
              <a:rPr lang="cs-CZ" dirty="0" smtClean="0"/>
              <a:t>instituce opírající </a:t>
            </a:r>
            <a:r>
              <a:rPr lang="cs-CZ" dirty="0"/>
              <a:t>se o učení sv. Augustina) proti oficiálním </a:t>
            </a:r>
            <a:r>
              <a:rPr lang="cs-CZ" dirty="0" smtClean="0"/>
              <a:t>křesťanským autoritám</a:t>
            </a:r>
            <a:r>
              <a:rPr lang="cs-CZ" dirty="0"/>
              <a:t>. Rozporná situace intelektuála, který chce být věren pravdě</a:t>
            </a:r>
            <a:r>
              <a:rPr lang="cs-CZ" dirty="0" smtClean="0"/>
              <a:t>, jak </a:t>
            </a:r>
            <a:r>
              <a:rPr lang="cs-CZ" dirty="0"/>
              <a:t>jí rozumí, a zároveň zůstat loajální.</a:t>
            </a:r>
            <a:br>
              <a:rPr lang="cs-CZ" dirty="0"/>
            </a:br>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04664"/>
            <a:ext cx="9525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 Signature of &#10; Blaise Pascal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873497"/>
            <a:ext cx="1247775" cy="2667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8384" y="611560"/>
            <a:ext cx="255587"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57232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4063" y="3663823"/>
            <a:ext cx="2322190" cy="1781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noGrp="1"/>
          </p:cNvSpPr>
          <p:nvPr>
            <p:ph type="ctrTitle"/>
          </p:nvPr>
        </p:nvSpPr>
        <p:spPr>
          <a:xfrm>
            <a:off x="179512" y="6354454"/>
            <a:ext cx="7239000" cy="533400"/>
          </a:xfrm>
        </p:spPr>
        <p:txBody>
          <a:bodyPr/>
          <a:lstStyle>
            <a:extLst/>
          </a:lstStyle>
          <a:p>
            <a:r>
              <a:rPr lang="en-US" dirty="0" smtClean="0"/>
              <a:t>Sample Slides</a:t>
            </a:r>
            <a:endParaRPr lang="en-US" dirty="0"/>
          </a:p>
        </p:txBody>
      </p:sp>
      <p:sp>
        <p:nvSpPr>
          <p:cNvPr id="5" name="Text Placeholder 4"/>
          <p:cNvSpPr txBox="1">
            <a:spLocks/>
          </p:cNvSpPr>
          <p:nvPr/>
        </p:nvSpPr>
        <p:spPr>
          <a:xfrm>
            <a:off x="467544" y="404664"/>
            <a:ext cx="7560840" cy="837456"/>
          </a:xfrm>
          <a:prstGeom prst="rect">
            <a:avLst/>
          </a:prstGeom>
          <a:solidFill>
            <a:schemeClr val="accent6">
              <a:lumMod val="75000"/>
            </a:schemeClr>
          </a:solidFill>
        </p:spPr>
        <p:txBody>
          <a:bodyPr anchor="ctr" anchorCtr="0">
            <a:normAutofit/>
          </a:bodyPr>
          <a:lstStyle>
            <a:lvl1pPr marL="0" marR="0" indent="0" algn="l" rtl="0" eaLnBrk="1" latinLnBrk="0" hangingPunct="1">
              <a:spcBef>
                <a:spcPct val="20000"/>
              </a:spcBef>
              <a:buFontTx/>
              <a:buNone/>
              <a:defRPr sz="1100">
                <a:solidFill>
                  <a:schemeClr val="tx1"/>
                </a:solidFill>
                <a:latin typeface="+mn-lt"/>
                <a:ea typeface="+mn-ea"/>
                <a:cs typeface="+mn-cs"/>
              </a:defRPr>
            </a:lvl1pPr>
            <a:lvl2pPr marL="742950" indent="-285750" algn="l" rtl="0" eaLnBrk="1" latinLnBrk="0" hangingPunct="1">
              <a:spcBef>
                <a:spcPct val="20000"/>
              </a:spcBef>
              <a:buFontTx/>
              <a:buNone/>
              <a:defRPr sz="1100">
                <a:solidFill>
                  <a:schemeClr val="tx1"/>
                </a:solidFill>
                <a:latin typeface="+mn-lt"/>
                <a:ea typeface="+mn-ea"/>
                <a:cs typeface="+mn-cs"/>
              </a:defRPr>
            </a:lvl2pPr>
            <a:lvl3pPr marL="1143000" indent="-228600" algn="l" rtl="0" eaLnBrk="1" latinLnBrk="0" hangingPunct="1">
              <a:spcBef>
                <a:spcPct val="20000"/>
              </a:spcBef>
              <a:buFontTx/>
              <a:buNone/>
              <a:defRPr sz="1100">
                <a:solidFill>
                  <a:schemeClr val="tx1"/>
                </a:solidFill>
                <a:latin typeface="+mn-lt"/>
                <a:ea typeface="+mn-ea"/>
                <a:cs typeface="+mn-cs"/>
              </a:defRPr>
            </a:lvl3pPr>
            <a:lvl4pPr marL="1600200" indent="-228600" algn="l" rtl="0" eaLnBrk="1" latinLnBrk="0" hangingPunct="1">
              <a:spcBef>
                <a:spcPct val="20000"/>
              </a:spcBef>
              <a:buFontTx/>
              <a:buNone/>
              <a:defRPr sz="1100">
                <a:solidFill>
                  <a:schemeClr val="tx1"/>
                </a:solidFill>
                <a:latin typeface="+mn-lt"/>
                <a:ea typeface="+mn-ea"/>
                <a:cs typeface="+mn-cs"/>
              </a:defRPr>
            </a:lvl4pPr>
            <a:lvl5pPr marL="2057400" indent="-228600" algn="l" rtl="0" eaLnBrk="1" latinLnBrk="0" hangingPunct="1">
              <a:spcBef>
                <a:spcPct val="20000"/>
              </a:spcBef>
              <a:buFontTx/>
              <a:buNone/>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pPr algn="ctr"/>
            <a:r>
              <a:rPr lang="cs-CZ" sz="1800" b="1" dirty="0" smtClean="0">
                <a:solidFill>
                  <a:schemeClr val="bg1"/>
                </a:solidFill>
              </a:rPr>
              <a:t>Boj vědců za lidská práva  I   Albert  Einstein</a:t>
            </a:r>
            <a:endParaRPr lang="cs-CZ" sz="1800" b="1" dirty="0">
              <a:solidFill>
                <a:schemeClr val="bg1"/>
              </a:solidFill>
            </a:endParaRPr>
          </a:p>
        </p:txBody>
      </p:sp>
      <p:sp>
        <p:nvSpPr>
          <p:cNvPr id="2" name="Rectangle 1"/>
          <p:cNvSpPr/>
          <p:nvPr/>
        </p:nvSpPr>
        <p:spPr>
          <a:xfrm>
            <a:off x="440235" y="1412776"/>
            <a:ext cx="7992888" cy="4293483"/>
          </a:xfrm>
          <a:prstGeom prst="rect">
            <a:avLst/>
          </a:prstGeom>
        </p:spPr>
        <p:txBody>
          <a:bodyPr wrap="square">
            <a:spAutoFit/>
          </a:bodyPr>
          <a:lstStyle/>
          <a:p>
            <a:pPr marL="285750" indent="-285750">
              <a:buFont typeface="Arial" pitchFamily="34" charset="0"/>
              <a:buChar char="•"/>
            </a:pPr>
            <a:r>
              <a:rPr lang="cs-CZ" dirty="0"/>
              <a:t>Einsteinův raný zájem o náboženství překonaný kritickým </a:t>
            </a:r>
            <a:r>
              <a:rPr lang="cs-CZ" dirty="0" smtClean="0"/>
              <a:t>uvažováním, později </a:t>
            </a:r>
            <a:r>
              <a:rPr lang="cs-CZ" dirty="0"/>
              <a:t>se navrací na </a:t>
            </a:r>
            <a:r>
              <a:rPr lang="cs-CZ" dirty="0" smtClean="0"/>
              <a:t>vyšší </a:t>
            </a:r>
            <a:r>
              <a:rPr lang="cs-CZ" dirty="0"/>
              <a:t>úrovni.</a:t>
            </a:r>
          </a:p>
          <a:p>
            <a:pPr>
              <a:lnSpc>
                <a:spcPct val="150000"/>
              </a:lnSpc>
            </a:pPr>
            <a:endParaRPr lang="cs-CZ" sz="1400" dirty="0"/>
          </a:p>
          <a:p>
            <a:pPr marL="285750" indent="-285750">
              <a:buFont typeface="Arial" pitchFamily="34" charset="0"/>
              <a:buChar char="•"/>
            </a:pPr>
            <a:r>
              <a:rPr lang="cs-CZ" dirty="0"/>
              <a:t>Odpor k militarismu vede k pacifismu, který se projevuje již za </a:t>
            </a:r>
            <a:r>
              <a:rPr lang="cs-CZ" dirty="0" smtClean="0"/>
              <a:t>první světové </a:t>
            </a:r>
            <a:r>
              <a:rPr lang="cs-CZ" dirty="0"/>
              <a:t>války a později doporučováním odmítání vojenské služby – </a:t>
            </a:r>
            <a:r>
              <a:rPr lang="cs-CZ" dirty="0" smtClean="0"/>
              <a:t>viz dopis </a:t>
            </a:r>
            <a:r>
              <a:rPr lang="cs-CZ" dirty="0"/>
              <a:t>Masarykovi  </a:t>
            </a:r>
            <a:r>
              <a:rPr lang="cs-CZ" dirty="0" smtClean="0"/>
              <a:t>- záležitost </a:t>
            </a:r>
            <a:r>
              <a:rPr lang="cs-CZ" dirty="0"/>
              <a:t>Přemysla </a:t>
            </a:r>
            <a:r>
              <a:rPr lang="cs-CZ" dirty="0" smtClean="0"/>
              <a:t>Pittra </a:t>
            </a:r>
            <a:r>
              <a:rPr lang="cs-CZ" dirty="0" smtClean="0"/>
              <a:t>(1931</a:t>
            </a:r>
            <a:r>
              <a:rPr lang="cs-CZ" dirty="0"/>
              <a:t>)</a:t>
            </a:r>
            <a:r>
              <a:rPr lang="cs-CZ" dirty="0" smtClean="0"/>
              <a:t>.</a:t>
            </a:r>
          </a:p>
          <a:p>
            <a:pPr marL="285750" indent="-285750">
              <a:buFont typeface="Arial" pitchFamily="34" charset="0"/>
              <a:buChar char="•"/>
            </a:pPr>
            <a:endParaRPr lang="cs-CZ" sz="1600" dirty="0"/>
          </a:p>
          <a:p>
            <a:pPr marL="285750" indent="-285750">
              <a:buFont typeface="Arial" pitchFamily="34" charset="0"/>
              <a:buChar char="•"/>
            </a:pPr>
            <a:r>
              <a:rPr lang="cs-CZ" dirty="0" smtClean="0"/>
              <a:t>V </a:t>
            </a:r>
            <a:r>
              <a:rPr lang="cs-CZ" dirty="0"/>
              <a:t>době ohrožení nacismem své </a:t>
            </a:r>
            <a:r>
              <a:rPr lang="cs-CZ" dirty="0" smtClean="0"/>
              <a:t>zcela pacifické názory </a:t>
            </a:r>
            <a:r>
              <a:rPr lang="cs-CZ" dirty="0"/>
              <a:t>mění. </a:t>
            </a:r>
            <a:r>
              <a:rPr lang="cs-CZ" dirty="0" smtClean="0"/>
              <a:t>Roste jeho </a:t>
            </a:r>
            <a:r>
              <a:rPr lang="cs-CZ" dirty="0"/>
              <a:t>angažovanost </a:t>
            </a:r>
            <a:r>
              <a:rPr lang="cs-CZ" dirty="0" smtClean="0"/>
              <a:t>ve společenských </a:t>
            </a:r>
            <a:r>
              <a:rPr lang="cs-CZ" dirty="0"/>
              <a:t>věcech. </a:t>
            </a:r>
            <a:endParaRPr lang="cs-CZ" dirty="0" smtClean="0"/>
          </a:p>
          <a:p>
            <a:pPr marL="285750" indent="-285750">
              <a:lnSpc>
                <a:spcPct val="150000"/>
              </a:lnSpc>
              <a:buFont typeface="Arial" pitchFamily="34" charset="0"/>
              <a:buChar char="•"/>
            </a:pPr>
            <a:r>
              <a:rPr lang="cs-CZ" dirty="0" smtClean="0"/>
              <a:t>Problémy </a:t>
            </a:r>
            <a:r>
              <a:rPr lang="cs-CZ" dirty="0"/>
              <a:t>s členstvím v Pruské a </a:t>
            </a:r>
            <a:r>
              <a:rPr lang="cs-CZ" dirty="0" smtClean="0"/>
              <a:t>Bavorské akademii  </a:t>
            </a:r>
            <a:r>
              <a:rPr lang="cs-CZ" dirty="0"/>
              <a:t>věd. </a:t>
            </a:r>
            <a:endParaRPr lang="cs-CZ" dirty="0" smtClean="0"/>
          </a:p>
          <a:p>
            <a:pPr marL="285750" indent="-285750">
              <a:lnSpc>
                <a:spcPct val="150000"/>
              </a:lnSpc>
              <a:buFont typeface="Arial" pitchFamily="34" charset="0"/>
              <a:buChar char="•"/>
            </a:pPr>
            <a:r>
              <a:rPr lang="cs-CZ" dirty="0" smtClean="0"/>
              <a:t>Snaha </a:t>
            </a:r>
            <a:r>
              <a:rPr lang="cs-CZ" dirty="0"/>
              <a:t>o mírové vztahy mezi Židy a Araby. </a:t>
            </a:r>
            <a:endParaRPr lang="cs-CZ" dirty="0" smtClean="0"/>
          </a:p>
          <a:p>
            <a:pPr marL="285750" indent="-285750">
              <a:lnSpc>
                <a:spcPct val="150000"/>
              </a:lnSpc>
              <a:buFont typeface="Arial" pitchFamily="34" charset="0"/>
              <a:buChar char="•"/>
            </a:pPr>
            <a:r>
              <a:rPr lang="cs-CZ" dirty="0" smtClean="0"/>
              <a:t>Obrana svobody  v </a:t>
            </a:r>
            <a:r>
              <a:rPr lang="cs-CZ" dirty="0"/>
              <a:t>období </a:t>
            </a:r>
            <a:r>
              <a:rPr lang="cs-CZ" dirty="0" smtClean="0"/>
              <a:t>McCarthismu</a:t>
            </a:r>
            <a:r>
              <a:rPr lang="cs-CZ" dirty="0"/>
              <a:t>. </a:t>
            </a:r>
            <a:endParaRPr lang="cs-CZ" dirty="0" smtClean="0"/>
          </a:p>
          <a:p>
            <a:pPr marL="285750" indent="-285750">
              <a:lnSpc>
                <a:spcPct val="150000"/>
              </a:lnSpc>
              <a:buFont typeface="Arial" pitchFamily="34" charset="0"/>
              <a:buChar char="•"/>
            </a:pPr>
            <a:r>
              <a:rPr lang="cs-CZ" dirty="0" smtClean="0"/>
              <a:t>Dopis </a:t>
            </a:r>
            <a:r>
              <a:rPr lang="cs-CZ" dirty="0"/>
              <a:t>Gottwaldovi ve věci procesu s Horákovou.</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5071233"/>
            <a:ext cx="2428488" cy="1647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2520" y="265011"/>
            <a:ext cx="8865821" cy="5629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15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Grp="1"/>
          </p:cNvSpPr>
          <p:nvPr>
            <p:ph type="ctrTitle"/>
          </p:nvPr>
        </p:nvSpPr>
        <p:spPr/>
        <p:txBody>
          <a:bodyPr/>
          <a:lstStyle>
            <a:extLst/>
          </a:lstStyle>
          <a:p>
            <a:r>
              <a:rPr lang="en-US" dirty="0" smtClean="0"/>
              <a:t>Sample Slides</a:t>
            </a:r>
            <a:endParaRPr lang="en-US" dirty="0"/>
          </a:p>
        </p:txBody>
      </p:sp>
      <p:sp>
        <p:nvSpPr>
          <p:cNvPr id="5" name="Text Placeholder 4"/>
          <p:cNvSpPr txBox="1">
            <a:spLocks/>
          </p:cNvSpPr>
          <p:nvPr/>
        </p:nvSpPr>
        <p:spPr>
          <a:xfrm>
            <a:off x="467544" y="404664"/>
            <a:ext cx="7632848" cy="837456"/>
          </a:xfrm>
          <a:prstGeom prst="rect">
            <a:avLst/>
          </a:prstGeom>
          <a:solidFill>
            <a:schemeClr val="accent6">
              <a:lumMod val="75000"/>
            </a:schemeClr>
          </a:solidFill>
        </p:spPr>
        <p:txBody>
          <a:bodyPr anchor="ctr" anchorCtr="0">
            <a:normAutofit/>
          </a:bodyPr>
          <a:lstStyle>
            <a:lvl1pPr marL="0" marR="0" indent="0" algn="l" rtl="0" eaLnBrk="1" latinLnBrk="0" hangingPunct="1">
              <a:spcBef>
                <a:spcPct val="20000"/>
              </a:spcBef>
              <a:buFontTx/>
              <a:buNone/>
              <a:defRPr sz="1100">
                <a:solidFill>
                  <a:schemeClr val="tx1"/>
                </a:solidFill>
                <a:latin typeface="+mn-lt"/>
                <a:ea typeface="+mn-ea"/>
                <a:cs typeface="+mn-cs"/>
              </a:defRPr>
            </a:lvl1pPr>
            <a:lvl2pPr marL="742950" indent="-285750" algn="l" rtl="0" eaLnBrk="1" latinLnBrk="0" hangingPunct="1">
              <a:spcBef>
                <a:spcPct val="20000"/>
              </a:spcBef>
              <a:buFontTx/>
              <a:buNone/>
              <a:defRPr sz="1100">
                <a:solidFill>
                  <a:schemeClr val="tx1"/>
                </a:solidFill>
                <a:latin typeface="+mn-lt"/>
                <a:ea typeface="+mn-ea"/>
                <a:cs typeface="+mn-cs"/>
              </a:defRPr>
            </a:lvl2pPr>
            <a:lvl3pPr marL="1143000" indent="-228600" algn="l" rtl="0" eaLnBrk="1" latinLnBrk="0" hangingPunct="1">
              <a:spcBef>
                <a:spcPct val="20000"/>
              </a:spcBef>
              <a:buFontTx/>
              <a:buNone/>
              <a:defRPr sz="1100">
                <a:solidFill>
                  <a:schemeClr val="tx1"/>
                </a:solidFill>
                <a:latin typeface="+mn-lt"/>
                <a:ea typeface="+mn-ea"/>
                <a:cs typeface="+mn-cs"/>
              </a:defRPr>
            </a:lvl3pPr>
            <a:lvl4pPr marL="1600200" indent="-228600" algn="l" rtl="0" eaLnBrk="1" latinLnBrk="0" hangingPunct="1">
              <a:spcBef>
                <a:spcPct val="20000"/>
              </a:spcBef>
              <a:buFontTx/>
              <a:buNone/>
              <a:defRPr sz="1100">
                <a:solidFill>
                  <a:schemeClr val="tx1"/>
                </a:solidFill>
                <a:latin typeface="+mn-lt"/>
                <a:ea typeface="+mn-ea"/>
                <a:cs typeface="+mn-cs"/>
              </a:defRPr>
            </a:lvl4pPr>
            <a:lvl5pPr marL="2057400" indent="-228600" algn="l" rtl="0" eaLnBrk="1" latinLnBrk="0" hangingPunct="1">
              <a:spcBef>
                <a:spcPct val="20000"/>
              </a:spcBef>
              <a:buFontTx/>
              <a:buNone/>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pPr algn="ctr"/>
            <a:r>
              <a:rPr lang="cs-CZ" sz="1800" b="1" dirty="0" smtClean="0">
                <a:solidFill>
                  <a:prstClr val="white"/>
                </a:solidFill>
              </a:rPr>
              <a:t>Boj vědců za lidská práva II   A.D. Sacharov</a:t>
            </a:r>
            <a:endParaRPr lang="cs-CZ" sz="1800" b="1" dirty="0">
              <a:solidFill>
                <a:prstClr val="white"/>
              </a:solidFill>
            </a:endParaRPr>
          </a:p>
        </p:txBody>
      </p:sp>
      <p:sp>
        <p:nvSpPr>
          <p:cNvPr id="2" name="Rectangle 1"/>
          <p:cNvSpPr/>
          <p:nvPr/>
        </p:nvSpPr>
        <p:spPr>
          <a:xfrm>
            <a:off x="469366" y="1412776"/>
            <a:ext cx="8207090" cy="3139321"/>
          </a:xfrm>
          <a:prstGeom prst="rect">
            <a:avLst/>
          </a:prstGeom>
        </p:spPr>
        <p:txBody>
          <a:bodyPr wrap="square">
            <a:spAutoFit/>
          </a:bodyPr>
          <a:lstStyle/>
          <a:p>
            <a:r>
              <a:rPr lang="cs-CZ" dirty="0" smtClean="0">
                <a:solidFill>
                  <a:prstClr val="black"/>
                </a:solidFill>
              </a:rPr>
              <a:t>Andrej Dmitrievič Sacharov (1921 </a:t>
            </a:r>
            <a:r>
              <a:rPr lang="cs-CZ" dirty="0">
                <a:solidFill>
                  <a:prstClr val="black"/>
                </a:solidFill>
              </a:rPr>
              <a:t>– </a:t>
            </a:r>
            <a:r>
              <a:rPr lang="cs-CZ" dirty="0" smtClean="0">
                <a:solidFill>
                  <a:prstClr val="black"/>
                </a:solidFill>
              </a:rPr>
              <a:t>1989</a:t>
            </a:r>
            <a:r>
              <a:rPr lang="cs-CZ" dirty="0">
                <a:solidFill>
                  <a:prstClr val="black"/>
                </a:solidFill>
              </a:rPr>
              <a:t>) </a:t>
            </a:r>
            <a:r>
              <a:rPr lang="cs-CZ" dirty="0" smtClean="0">
                <a:solidFill>
                  <a:prstClr val="black"/>
                </a:solidFill>
              </a:rPr>
              <a:t> ruský jaderný fyzik, disident a aktivista.</a:t>
            </a:r>
            <a:endParaRPr lang="cs-CZ" dirty="0">
              <a:solidFill>
                <a:prstClr val="black"/>
              </a:solidFill>
            </a:endParaRPr>
          </a:p>
          <a:p>
            <a:endParaRPr lang="cs-CZ" dirty="0">
              <a:solidFill>
                <a:prstClr val="black"/>
              </a:solidFill>
            </a:endParaRPr>
          </a:p>
          <a:p>
            <a:r>
              <a:rPr lang="cs-CZ" dirty="0" smtClean="0">
                <a:solidFill>
                  <a:prstClr val="black"/>
                </a:solidFill>
              </a:rPr>
              <a:t>Jeden </a:t>
            </a:r>
            <a:r>
              <a:rPr lang="cs-CZ" dirty="0">
                <a:solidFill>
                  <a:prstClr val="black"/>
                </a:solidFill>
              </a:rPr>
              <a:t>z tvůrců jaderné </a:t>
            </a:r>
            <a:r>
              <a:rPr lang="cs-CZ" dirty="0" smtClean="0">
                <a:solidFill>
                  <a:prstClr val="black"/>
                </a:solidFill>
              </a:rPr>
              <a:t>vodíkové bomby, </a:t>
            </a:r>
            <a:r>
              <a:rPr lang="cs-CZ" dirty="0">
                <a:solidFill>
                  <a:prstClr val="black"/>
                </a:solidFill>
              </a:rPr>
              <a:t>vnímá ohrožení lidstva jadernou válkou a</a:t>
            </a:r>
          </a:p>
          <a:p>
            <a:r>
              <a:rPr lang="cs-CZ" dirty="0">
                <a:solidFill>
                  <a:prstClr val="black"/>
                </a:solidFill>
              </a:rPr>
              <a:t>uvažuje o způsobech, jak je snížit – myšlenka mírové koexistence</a:t>
            </a:r>
            <a:r>
              <a:rPr lang="cs-CZ" dirty="0" smtClean="0">
                <a:solidFill>
                  <a:prstClr val="black"/>
                </a:solidFill>
              </a:rPr>
              <a:t>.</a:t>
            </a:r>
          </a:p>
          <a:p>
            <a:endParaRPr lang="cs-CZ" dirty="0">
              <a:solidFill>
                <a:prstClr val="black"/>
              </a:solidFill>
            </a:endParaRPr>
          </a:p>
          <a:p>
            <a:r>
              <a:rPr lang="cs-CZ" dirty="0">
                <a:solidFill>
                  <a:prstClr val="black"/>
                </a:solidFill>
              </a:rPr>
              <a:t>Postupně si uvědomuje podmíněnost koexistence dodržováním </a:t>
            </a:r>
            <a:r>
              <a:rPr lang="cs-CZ" dirty="0" smtClean="0">
                <a:solidFill>
                  <a:prstClr val="black"/>
                </a:solidFill>
              </a:rPr>
              <a:t>lidských práv</a:t>
            </a:r>
            <a:r>
              <a:rPr lang="cs-CZ" dirty="0">
                <a:solidFill>
                  <a:prstClr val="black"/>
                </a:solidFill>
              </a:rPr>
              <a:t>.</a:t>
            </a:r>
          </a:p>
          <a:p>
            <a:endParaRPr lang="cs-CZ" dirty="0">
              <a:solidFill>
                <a:prstClr val="black"/>
              </a:solidFill>
            </a:endParaRPr>
          </a:p>
          <a:p>
            <a:r>
              <a:rPr lang="cs-CZ" dirty="0">
                <a:solidFill>
                  <a:prstClr val="black"/>
                </a:solidFill>
              </a:rPr>
              <a:t>Snahy o vyloučení Sacharova ze sovětské akademie věd. </a:t>
            </a:r>
            <a:endParaRPr lang="cs-CZ" dirty="0" smtClean="0">
              <a:solidFill>
                <a:prstClr val="black"/>
              </a:solidFill>
            </a:endParaRPr>
          </a:p>
          <a:p>
            <a:endParaRPr lang="cs-CZ" dirty="0">
              <a:solidFill>
                <a:prstClr val="black"/>
              </a:solidFill>
            </a:endParaRPr>
          </a:p>
          <a:p>
            <a:r>
              <a:rPr lang="cs-CZ" dirty="0" smtClean="0">
                <a:solidFill>
                  <a:prstClr val="black"/>
                </a:solidFill>
              </a:rPr>
              <a:t>Internace v Gorkém</a:t>
            </a:r>
            <a:r>
              <a:rPr lang="cs-CZ" dirty="0">
                <a:solidFill>
                  <a:prstClr val="black"/>
                </a:solidFill>
              </a:rPr>
              <a:t>, osvobození za Gorbačova, </a:t>
            </a:r>
            <a:endParaRPr lang="cs-CZ" dirty="0" smtClean="0">
              <a:solidFill>
                <a:prstClr val="black"/>
              </a:solidFill>
            </a:endParaRPr>
          </a:p>
          <a:p>
            <a:r>
              <a:rPr lang="cs-CZ" dirty="0" smtClean="0">
                <a:solidFill>
                  <a:prstClr val="black"/>
                </a:solidFill>
              </a:rPr>
              <a:t>činnost </a:t>
            </a:r>
            <a:r>
              <a:rPr lang="cs-CZ" dirty="0">
                <a:solidFill>
                  <a:prstClr val="black"/>
                </a:solidFill>
              </a:rPr>
              <a:t>poslance </a:t>
            </a:r>
            <a:r>
              <a:rPr lang="cs-CZ" dirty="0" smtClean="0">
                <a:solidFill>
                  <a:prstClr val="black"/>
                </a:solidFill>
              </a:rPr>
              <a:t>sovětského parlamentu</a:t>
            </a:r>
            <a:r>
              <a:rPr lang="cs-CZ" dirty="0">
                <a:solidFill>
                  <a:prstClr val="black"/>
                </a:solidFill>
              </a:rPr>
              <a: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3717032"/>
            <a:ext cx="1997406" cy="2512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4308" y="4685307"/>
            <a:ext cx="1512168" cy="1990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77730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idx="4294967295"/>
          </p:nvPr>
        </p:nvSpPr>
        <p:spPr>
          <a:xfrm>
            <a:off x="8610600" y="381000"/>
            <a:ext cx="533400" cy="5867400"/>
          </a:xfrm>
        </p:spPr>
        <p:txBody>
          <a:bodyPr>
            <a:normAutofit fontScale="90000"/>
          </a:bodyPr>
          <a:lstStyle>
            <a:extLst/>
          </a:lstStyle>
          <a:p>
            <a:r>
              <a:rPr lang="en-US" smtClean="0"/>
              <a:t> </a:t>
            </a:r>
            <a:endParaRPr lang="en-US" dirty="0"/>
          </a:p>
        </p:txBody>
      </p:sp>
      <p:sp>
        <p:nvSpPr>
          <p:cNvPr id="5" name="Text Placeholder 4"/>
          <p:cNvSpPr>
            <a:spLocks noGrp="1"/>
          </p:cNvSpPr>
          <p:nvPr>
            <p:ph type="body" sz="quarter" idx="13"/>
          </p:nvPr>
        </p:nvSpPr>
        <p:spPr>
          <a:xfrm>
            <a:off x="304800" y="381000"/>
            <a:ext cx="8077200" cy="671736"/>
          </a:xfrm>
        </p:spPr>
        <p:txBody>
          <a:bodyPr anchor="ctr" anchorCtr="0">
            <a:normAutofit/>
          </a:bodyPr>
          <a:lstStyle/>
          <a:p>
            <a:pPr algn="ctr"/>
            <a:r>
              <a:rPr lang="cs-CZ" sz="2000" dirty="0" smtClean="0"/>
              <a:t>Nebezpečná věda</a:t>
            </a:r>
            <a:endParaRPr lang="cs-CZ" sz="2000" dirty="0"/>
          </a:p>
        </p:txBody>
      </p:sp>
      <p:sp>
        <p:nvSpPr>
          <p:cNvPr id="6" name="Rectangle 5"/>
          <p:cNvSpPr/>
          <p:nvPr/>
        </p:nvSpPr>
        <p:spPr>
          <a:xfrm>
            <a:off x="268321" y="2687290"/>
            <a:ext cx="8424936" cy="1092607"/>
          </a:xfrm>
          <a:prstGeom prst="rect">
            <a:avLst/>
          </a:prstGeom>
        </p:spPr>
        <p:txBody>
          <a:bodyPr wrap="square">
            <a:spAutoFit/>
          </a:bodyPr>
          <a:lstStyle/>
          <a:p>
            <a:r>
              <a:rPr lang="cs-CZ" dirty="0" smtClean="0"/>
              <a:t>Zapeklitý případ</a:t>
            </a:r>
          </a:p>
          <a:p>
            <a:endParaRPr lang="cs-CZ" sz="500" dirty="0" smtClean="0"/>
          </a:p>
          <a:p>
            <a:r>
              <a:rPr lang="cs-CZ" dirty="0" smtClean="0"/>
              <a:t>Fyzikové  </a:t>
            </a:r>
            <a:r>
              <a:rPr lang="cs-CZ" dirty="0"/>
              <a:t>a jaderná bomba – </a:t>
            </a:r>
            <a:r>
              <a:rPr lang="cs-CZ" dirty="0" smtClean="0"/>
              <a:t>Einsteinovy dopisy </a:t>
            </a:r>
            <a:r>
              <a:rPr lang="cs-CZ" dirty="0"/>
              <a:t>Rooseveltovi </a:t>
            </a:r>
            <a:r>
              <a:rPr lang="cs-CZ" dirty="0" smtClean="0"/>
              <a:t> </a:t>
            </a:r>
            <a:endParaRPr lang="cs-CZ" dirty="0" smtClean="0"/>
          </a:p>
          <a:p>
            <a:endParaRPr lang="cs-CZ" sz="600" dirty="0"/>
          </a:p>
          <a:p>
            <a:endParaRPr lang="cs-CZ" sz="1600" dirty="0"/>
          </a:p>
        </p:txBody>
      </p:sp>
      <p:sp>
        <p:nvSpPr>
          <p:cNvPr id="8" name="Rectangle 7"/>
          <p:cNvSpPr/>
          <p:nvPr/>
        </p:nvSpPr>
        <p:spPr>
          <a:xfrm>
            <a:off x="365204" y="1655101"/>
            <a:ext cx="7828587" cy="923330"/>
          </a:xfrm>
          <a:prstGeom prst="rect">
            <a:avLst/>
          </a:prstGeom>
        </p:spPr>
        <p:txBody>
          <a:bodyPr wrap="square">
            <a:spAutoFit/>
          </a:bodyPr>
          <a:lstStyle/>
          <a:p>
            <a:pPr marL="285750" indent="-285750">
              <a:buFont typeface="Arial" pitchFamily="34" charset="0"/>
              <a:buChar char="•"/>
            </a:pPr>
            <a:r>
              <a:rPr lang="cs-CZ" dirty="0" smtClean="0"/>
              <a:t>zneužít vědce ( </a:t>
            </a:r>
            <a:r>
              <a:rPr lang="cs-CZ" sz="1600" dirty="0" smtClean="0"/>
              <a:t>využít jeho dobrou </a:t>
            </a:r>
            <a:r>
              <a:rPr lang="cs-CZ" sz="1600" dirty="0" smtClean="0"/>
              <a:t>víru, příp. </a:t>
            </a:r>
            <a:r>
              <a:rPr lang="cs-CZ" sz="1600" dirty="0" smtClean="0"/>
              <a:t>ho existenčně  nutit</a:t>
            </a:r>
            <a:r>
              <a:rPr lang="cs-CZ" dirty="0" smtClean="0"/>
              <a:t>)</a:t>
            </a:r>
          </a:p>
          <a:p>
            <a:pPr marL="285750" indent="-285750">
              <a:buFont typeface="Arial" pitchFamily="34" charset="0"/>
              <a:buChar char="•"/>
            </a:pPr>
            <a:r>
              <a:rPr lang="cs-CZ" dirty="0"/>
              <a:t>zneužít </a:t>
            </a:r>
            <a:r>
              <a:rPr lang="cs-CZ" dirty="0" smtClean="0"/>
              <a:t>vědu </a:t>
            </a:r>
            <a:r>
              <a:rPr lang="cs-CZ" dirty="0" smtClean="0"/>
              <a:t>(</a:t>
            </a:r>
            <a:r>
              <a:rPr lang="cs-CZ" sz="1600" dirty="0" smtClean="0"/>
              <a:t>úmyslně nekalé záměry - </a:t>
            </a:r>
            <a:r>
              <a:rPr lang="cs-CZ" sz="1600" dirty="0"/>
              <a:t>může jen </a:t>
            </a:r>
            <a:r>
              <a:rPr lang="cs-CZ" sz="1600" dirty="0" smtClean="0"/>
              <a:t>vědec?  </a:t>
            </a:r>
            <a:r>
              <a:rPr lang="cs-CZ" sz="1600" dirty="0" smtClean="0"/>
              <a:t>jiný s ní nakládat </a:t>
            </a:r>
            <a:r>
              <a:rPr lang="cs-CZ" sz="1600" dirty="0" smtClean="0"/>
              <a:t>neumí</a:t>
            </a:r>
            <a:r>
              <a:rPr lang="cs-CZ" dirty="0" smtClean="0"/>
              <a:t> </a:t>
            </a:r>
            <a:r>
              <a:rPr lang="cs-CZ" dirty="0" smtClean="0"/>
              <a:t>)</a:t>
            </a:r>
            <a:endParaRPr lang="cs-CZ" dirty="0"/>
          </a:p>
          <a:p>
            <a:pPr marL="285750" indent="-285750">
              <a:buFont typeface="Arial" pitchFamily="34" charset="0"/>
              <a:buChar char="•"/>
            </a:pPr>
            <a:r>
              <a:rPr lang="cs-CZ" dirty="0" smtClean="0"/>
              <a:t>zneužít  vědecké poznatky,  produkty vědy </a:t>
            </a:r>
            <a:r>
              <a:rPr lang="cs-CZ" sz="1600" dirty="0" smtClean="0"/>
              <a:t>( vojenství, </a:t>
            </a:r>
            <a:r>
              <a:rPr lang="cs-CZ" sz="1600" dirty="0" smtClean="0"/>
              <a:t>terorismus,eugenika, </a:t>
            </a:r>
            <a:r>
              <a:rPr lang="cs-CZ" sz="1600" dirty="0" smtClean="0"/>
              <a:t>...</a:t>
            </a:r>
            <a:r>
              <a:rPr lang="cs-CZ" dirty="0" smtClean="0"/>
              <a:t>)</a:t>
            </a:r>
            <a:endParaRPr lang="cs-CZ" dirty="0"/>
          </a:p>
        </p:txBody>
      </p:sp>
      <p:sp>
        <p:nvSpPr>
          <p:cNvPr id="9" name="Rectangle 8"/>
          <p:cNvSpPr/>
          <p:nvPr/>
        </p:nvSpPr>
        <p:spPr>
          <a:xfrm>
            <a:off x="254771" y="1270501"/>
            <a:ext cx="8424936" cy="369332"/>
          </a:xfrm>
          <a:prstGeom prst="rect">
            <a:avLst/>
          </a:prstGeom>
        </p:spPr>
        <p:txBody>
          <a:bodyPr wrap="square">
            <a:spAutoFit/>
          </a:bodyPr>
          <a:lstStyle/>
          <a:p>
            <a:r>
              <a:rPr lang="cs-CZ" dirty="0"/>
              <a:t>zásadní možnost, jak </a:t>
            </a:r>
            <a:r>
              <a:rPr lang="cs-CZ" dirty="0" smtClean="0"/>
              <a:t>zneužít </a:t>
            </a:r>
            <a:r>
              <a:rPr lang="cs-CZ" dirty="0"/>
              <a:t>vědu, je postavit ji do služeb vládnoucí politické ideologie.</a:t>
            </a:r>
          </a:p>
        </p:txBody>
      </p:sp>
      <p:sp>
        <p:nvSpPr>
          <p:cNvPr id="10" name="Rectangle 9"/>
          <p:cNvSpPr/>
          <p:nvPr/>
        </p:nvSpPr>
        <p:spPr>
          <a:xfrm>
            <a:off x="338447" y="3717031"/>
            <a:ext cx="8770863" cy="646331"/>
          </a:xfrm>
          <a:prstGeom prst="rect">
            <a:avLst/>
          </a:prstGeom>
        </p:spPr>
        <p:txBody>
          <a:bodyPr wrap="none">
            <a:spAutoFit/>
          </a:bodyPr>
          <a:lstStyle/>
          <a:p>
            <a:r>
              <a:rPr lang="cs-CZ" dirty="0" smtClean="0"/>
              <a:t>Nobelova </a:t>
            </a:r>
            <a:r>
              <a:rPr lang="cs-CZ" dirty="0"/>
              <a:t>cena </a:t>
            </a:r>
            <a:r>
              <a:rPr lang="cs-CZ" dirty="0" smtClean="0"/>
              <a:t>- Je nejdůležitější objev </a:t>
            </a:r>
            <a:r>
              <a:rPr lang="cs-CZ" dirty="0"/>
              <a:t>ve </a:t>
            </a:r>
            <a:r>
              <a:rPr lang="cs-CZ" dirty="0" smtClean="0"/>
              <a:t>fyzice(CH,L,L,M)automaticky prospěchem </a:t>
            </a:r>
            <a:r>
              <a:rPr lang="cs-CZ" dirty="0"/>
              <a:t>lidstva</a:t>
            </a:r>
            <a:r>
              <a:rPr lang="cs-CZ" dirty="0" smtClean="0"/>
              <a:t>?</a:t>
            </a:r>
          </a:p>
          <a:p>
            <a:r>
              <a:rPr lang="cs-CZ" dirty="0"/>
              <a:t>(</a:t>
            </a:r>
            <a:r>
              <a:rPr lang="cs-CZ" sz="1400" dirty="0"/>
              <a:t>http://socrates.berkeley.edu/~</a:t>
            </a:r>
            <a:r>
              <a:rPr lang="cs-CZ" sz="1400" dirty="0" smtClean="0"/>
              <a:t>schwrtz/NOBEL.html</a:t>
            </a:r>
            <a:r>
              <a:rPr lang="cs-CZ" dirty="0" smtClean="0"/>
              <a:t>)</a:t>
            </a:r>
            <a:endParaRPr lang="cs-CZ" dirty="0"/>
          </a:p>
        </p:txBody>
      </p:sp>
      <p:sp>
        <p:nvSpPr>
          <p:cNvPr id="11" name="Rectangle 10"/>
          <p:cNvSpPr/>
          <p:nvPr/>
        </p:nvSpPr>
        <p:spPr>
          <a:xfrm>
            <a:off x="268321" y="4869160"/>
            <a:ext cx="8201857" cy="1754326"/>
          </a:xfrm>
          <a:prstGeom prst="rect">
            <a:avLst/>
          </a:prstGeom>
        </p:spPr>
        <p:txBody>
          <a:bodyPr wrap="square">
            <a:spAutoFit/>
          </a:bodyPr>
          <a:lstStyle/>
          <a:p>
            <a:r>
              <a:rPr lang="cs-CZ" dirty="0" smtClean="0"/>
              <a:t>Odpovědnost – dříve:  </a:t>
            </a:r>
            <a:r>
              <a:rPr lang="cs-CZ" dirty="0"/>
              <a:t>autonomie – </a:t>
            </a:r>
            <a:r>
              <a:rPr lang="cs-CZ" dirty="0" smtClean="0"/>
              <a:t>vědci vyňati </a:t>
            </a:r>
            <a:r>
              <a:rPr lang="cs-CZ" dirty="0"/>
              <a:t>z odpovědnosti, zneužití se chápalo jako problém aplikací, techniků, ideologů, politiků (válka) etc</a:t>
            </a:r>
            <a:r>
              <a:rPr lang="cs-CZ" dirty="0" smtClean="0"/>
              <a:t>.</a:t>
            </a:r>
          </a:p>
          <a:p>
            <a:r>
              <a:rPr lang="cs-CZ" dirty="0"/>
              <a:t/>
            </a:r>
            <a:br>
              <a:rPr lang="cs-CZ" dirty="0"/>
            </a:br>
            <a:r>
              <a:rPr lang="cs-CZ" dirty="0" smtClean="0"/>
              <a:t>Odpovědnost - dnes</a:t>
            </a:r>
            <a:r>
              <a:rPr lang="cs-CZ" dirty="0"/>
              <a:t>: </a:t>
            </a:r>
            <a:r>
              <a:rPr lang="cs-CZ" dirty="0" smtClean="0"/>
              <a:t>vědec </a:t>
            </a:r>
            <a:r>
              <a:rPr lang="cs-CZ" dirty="0"/>
              <a:t>se má zabývat i tím, čemu budou jeho výsledky sloužit (nejlépe </a:t>
            </a:r>
            <a:r>
              <a:rPr lang="cs-CZ" dirty="0" smtClean="0"/>
              <a:t>jejich důsledky </a:t>
            </a:r>
            <a:r>
              <a:rPr lang="cs-CZ" dirty="0"/>
              <a:t>chápe – problém moratorií na výzkum ?) – diskuse.</a:t>
            </a:r>
            <a:br>
              <a:rPr lang="cs-CZ" dirty="0"/>
            </a:br>
            <a:endParaRPr lang="cs-CZ" dirty="0"/>
          </a:p>
        </p:txBody>
      </p:sp>
      <p:sp>
        <p:nvSpPr>
          <p:cNvPr id="3" name="TextBox 2"/>
          <p:cNvSpPr txBox="1"/>
          <p:nvPr/>
        </p:nvSpPr>
        <p:spPr>
          <a:xfrm>
            <a:off x="357142" y="4363363"/>
            <a:ext cx="2700804" cy="369332"/>
          </a:xfrm>
          <a:prstGeom prst="rect">
            <a:avLst/>
          </a:prstGeom>
          <a:noFill/>
        </p:spPr>
        <p:txBody>
          <a:bodyPr wrap="none" rtlCol="0">
            <a:spAutoFit/>
          </a:bodyPr>
          <a:lstStyle/>
          <a:p>
            <a:r>
              <a:rPr lang="cs-CZ" dirty="0" smtClean="0"/>
              <a:t>Etické paragrafy ---  kodexy</a:t>
            </a:r>
            <a:endParaRPr lang="cs-CZ"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7858" y="359848"/>
            <a:ext cx="8077200" cy="455712"/>
          </a:xfrm>
        </p:spPr>
        <p:txBody>
          <a:bodyPr/>
          <a:lstStyle/>
          <a:p>
            <a:r>
              <a:rPr lang="cs-CZ" dirty="0" smtClean="0"/>
              <a:t>chronologie</a:t>
            </a:r>
            <a:endParaRPr lang="cs-CZ" dirty="0"/>
          </a:p>
        </p:txBody>
      </p:sp>
      <p:sp>
        <p:nvSpPr>
          <p:cNvPr id="3" name="TextBox 2"/>
          <p:cNvSpPr txBox="1"/>
          <p:nvPr/>
        </p:nvSpPr>
        <p:spPr>
          <a:xfrm>
            <a:off x="218594" y="1031583"/>
            <a:ext cx="5221366" cy="646331"/>
          </a:xfrm>
          <a:prstGeom prst="rect">
            <a:avLst/>
          </a:prstGeom>
          <a:noFill/>
        </p:spPr>
        <p:txBody>
          <a:bodyPr wrap="none" rtlCol="0">
            <a:spAutoFit/>
          </a:bodyPr>
          <a:lstStyle/>
          <a:p>
            <a:r>
              <a:rPr lang="cs-CZ" dirty="0" smtClean="0"/>
              <a:t>1896  Bequerel, 1905 Curie,  1911 Hahn, Meitnerová, </a:t>
            </a:r>
          </a:p>
          <a:p>
            <a:r>
              <a:rPr lang="cs-CZ" dirty="0" smtClean="0"/>
              <a:t>1932  Chadwick  objev neutronu</a:t>
            </a:r>
            <a:endParaRPr lang="cs-CZ" dirty="0"/>
          </a:p>
        </p:txBody>
      </p:sp>
      <p:sp>
        <p:nvSpPr>
          <p:cNvPr id="4" name="TextBox 3"/>
          <p:cNvSpPr txBox="1"/>
          <p:nvPr/>
        </p:nvSpPr>
        <p:spPr>
          <a:xfrm>
            <a:off x="218594" y="1693800"/>
            <a:ext cx="7056784" cy="369332"/>
          </a:xfrm>
          <a:prstGeom prst="rect">
            <a:avLst/>
          </a:prstGeom>
          <a:noFill/>
        </p:spPr>
        <p:txBody>
          <a:bodyPr wrap="square" rtlCol="0">
            <a:spAutoFit/>
          </a:bodyPr>
          <a:lstStyle/>
          <a:p>
            <a:pPr marL="342900" indent="-342900">
              <a:buAutoNum type="arabicPlain" startAt="1938"/>
            </a:pPr>
            <a:r>
              <a:rPr lang="cs-CZ" dirty="0" smtClean="0"/>
              <a:t>  Hahn  rozptyl neutronů na uranu  235  - objev atomů  barya </a:t>
            </a:r>
          </a:p>
        </p:txBody>
      </p:sp>
      <p:sp>
        <p:nvSpPr>
          <p:cNvPr id="5" name="Rectangle 4"/>
          <p:cNvSpPr/>
          <p:nvPr/>
        </p:nvSpPr>
        <p:spPr>
          <a:xfrm>
            <a:off x="156290" y="3105834"/>
            <a:ext cx="8415232" cy="369332"/>
          </a:xfrm>
          <a:prstGeom prst="rect">
            <a:avLst/>
          </a:prstGeom>
        </p:spPr>
        <p:txBody>
          <a:bodyPr wrap="square">
            <a:spAutoFit/>
          </a:bodyPr>
          <a:lstStyle/>
          <a:p>
            <a:r>
              <a:rPr lang="cs-CZ" dirty="0" smtClean="0"/>
              <a:t>2.12. </a:t>
            </a:r>
            <a:r>
              <a:rPr lang="cs-CZ" dirty="0"/>
              <a:t>1942 </a:t>
            </a:r>
            <a:r>
              <a:rPr lang="cs-CZ" dirty="0"/>
              <a:t>Enrico Fermi  </a:t>
            </a:r>
            <a:r>
              <a:rPr lang="cs-CZ" dirty="0" smtClean="0"/>
              <a:t>-  první </a:t>
            </a:r>
            <a:r>
              <a:rPr lang="cs-CZ" dirty="0"/>
              <a:t>řízená štěpná řetězová </a:t>
            </a:r>
            <a:r>
              <a:rPr lang="cs-CZ" dirty="0" smtClean="0"/>
              <a:t>reakce s vojenským cílem</a:t>
            </a:r>
            <a:endParaRPr lang="cs-CZ" dirty="0"/>
          </a:p>
        </p:txBody>
      </p:sp>
      <p:sp>
        <p:nvSpPr>
          <p:cNvPr id="6" name="Rectangle 5"/>
          <p:cNvSpPr/>
          <p:nvPr/>
        </p:nvSpPr>
        <p:spPr>
          <a:xfrm>
            <a:off x="235226" y="2053505"/>
            <a:ext cx="8336296" cy="369332"/>
          </a:xfrm>
          <a:prstGeom prst="rect">
            <a:avLst/>
          </a:prstGeom>
        </p:spPr>
        <p:txBody>
          <a:bodyPr wrap="square">
            <a:spAutoFit/>
          </a:bodyPr>
          <a:lstStyle/>
          <a:p>
            <a:r>
              <a:rPr lang="cs-CZ" dirty="0" smtClean="0"/>
              <a:t>1938  Meitnerová (již v emigraci)  výpočty ukazuje, že  došlo ke štěpení atomu U235</a:t>
            </a:r>
            <a:endParaRPr lang="cs-CZ"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39" y="3677447"/>
            <a:ext cx="3925651" cy="2108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37298" y="5825546"/>
            <a:ext cx="3762664" cy="738664"/>
          </a:xfrm>
          <a:prstGeom prst="rect">
            <a:avLst/>
          </a:prstGeom>
        </p:spPr>
        <p:txBody>
          <a:bodyPr wrap="square">
            <a:spAutoFit/>
          </a:bodyPr>
          <a:lstStyle/>
          <a:p>
            <a:r>
              <a:rPr lang="cs-CZ" sz="1050" dirty="0" smtClean="0"/>
              <a:t>Atmosféra  historického okamžiku v Chacagu. Muži </a:t>
            </a:r>
            <a:r>
              <a:rPr lang="cs-CZ" sz="1050" dirty="0"/>
              <a:t>vzadu nad reaktorem </a:t>
            </a:r>
            <a:r>
              <a:rPr lang="cs-CZ" sz="1050" dirty="0" smtClean="0"/>
              <a:t> drží </a:t>
            </a:r>
            <a:r>
              <a:rPr lang="cs-CZ" sz="1050" dirty="0"/>
              <a:t>kanystry s roztokem kadmia pro případ nouzového odstavení reaktoru.| </a:t>
            </a:r>
            <a:endParaRPr lang="cs-CZ" sz="1050" dirty="0" smtClean="0"/>
          </a:p>
          <a:p>
            <a:r>
              <a:rPr lang="cs-CZ" sz="1050" dirty="0" smtClean="0"/>
              <a:t>foto</a:t>
            </a:r>
            <a:r>
              <a:rPr lang="cs-CZ" sz="1050" dirty="0"/>
              <a:t>: Gary Sheehan (Atomic </a:t>
            </a:r>
            <a:r>
              <a:rPr lang="cs-CZ" sz="1050" dirty="0" smtClean="0"/>
              <a:t>Energy</a:t>
            </a:r>
            <a:endParaRPr lang="cs-CZ" sz="1050" dirty="0"/>
          </a:p>
        </p:txBody>
      </p:sp>
      <p:sp>
        <p:nvSpPr>
          <p:cNvPr id="8" name="Rectangle 7"/>
          <p:cNvSpPr/>
          <p:nvPr/>
        </p:nvSpPr>
        <p:spPr>
          <a:xfrm>
            <a:off x="117259" y="2432121"/>
            <a:ext cx="8424936" cy="646331"/>
          </a:xfrm>
          <a:prstGeom prst="rect">
            <a:avLst/>
          </a:prstGeom>
        </p:spPr>
        <p:txBody>
          <a:bodyPr wrap="square">
            <a:spAutoFit/>
          </a:bodyPr>
          <a:lstStyle/>
          <a:p>
            <a:r>
              <a:rPr lang="cs-CZ" dirty="0" smtClean="0"/>
              <a:t>2.8.1939  1.dopis </a:t>
            </a:r>
            <a:r>
              <a:rPr lang="cs-CZ" dirty="0"/>
              <a:t>prezidentu </a:t>
            </a:r>
            <a:r>
              <a:rPr lang="cs-CZ" dirty="0" smtClean="0"/>
              <a:t>Rooseveltovi (11.10.), Einstein  nabádá k zahájení programu 	vývoje </a:t>
            </a:r>
            <a:r>
              <a:rPr lang="cs-CZ" dirty="0"/>
              <a:t>jaderné </a:t>
            </a:r>
            <a:r>
              <a:rPr lang="cs-CZ" dirty="0" smtClean="0"/>
              <a:t>zbraně, </a:t>
            </a:r>
            <a:r>
              <a:rPr lang="cs-CZ" dirty="0"/>
              <a:t>dříve než na ni přijdou </a:t>
            </a:r>
            <a:r>
              <a:rPr lang="cs-CZ" dirty="0" smtClean="0"/>
              <a:t>nacisté (sepsal </a:t>
            </a:r>
            <a:r>
              <a:rPr lang="cs-CZ" dirty="0"/>
              <a:t>ho </a:t>
            </a:r>
            <a:r>
              <a:rPr lang="cs-CZ" dirty="0" smtClean="0"/>
              <a:t>Leo Szilard) </a:t>
            </a:r>
            <a:endParaRPr lang="cs-CZ" dirty="0"/>
          </a:p>
        </p:txBody>
      </p:sp>
      <p:sp>
        <p:nvSpPr>
          <p:cNvPr id="10" name="Rectangle 9"/>
          <p:cNvSpPr/>
          <p:nvPr/>
        </p:nvSpPr>
        <p:spPr>
          <a:xfrm>
            <a:off x="4557778" y="3531375"/>
            <a:ext cx="3193310" cy="369332"/>
          </a:xfrm>
          <a:prstGeom prst="rect">
            <a:avLst/>
          </a:prstGeom>
        </p:spPr>
        <p:txBody>
          <a:bodyPr wrap="none">
            <a:spAutoFit/>
          </a:bodyPr>
          <a:lstStyle/>
          <a:p>
            <a:r>
              <a:rPr lang="cs-CZ" dirty="0" smtClean="0"/>
              <a:t>Projekt Manhattan, Los Alamos</a:t>
            </a:r>
            <a:endParaRPr lang="cs-CZ" dirty="0"/>
          </a:p>
        </p:txBody>
      </p:sp>
      <p:sp>
        <p:nvSpPr>
          <p:cNvPr id="11" name="TextBox 10"/>
          <p:cNvSpPr txBox="1"/>
          <p:nvPr/>
        </p:nvSpPr>
        <p:spPr>
          <a:xfrm>
            <a:off x="4714872" y="3900707"/>
            <a:ext cx="3229538" cy="830997"/>
          </a:xfrm>
          <a:prstGeom prst="rect">
            <a:avLst/>
          </a:prstGeom>
          <a:noFill/>
        </p:spPr>
        <p:txBody>
          <a:bodyPr wrap="none" rtlCol="0">
            <a:spAutoFit/>
          </a:bodyPr>
          <a:lstStyle/>
          <a:p>
            <a:r>
              <a:rPr lang="cs-CZ" sz="1600" dirty="0" smtClean="0"/>
              <a:t>16.7. 1945 1.zkouška jaderné bomby</a:t>
            </a:r>
          </a:p>
          <a:p>
            <a:r>
              <a:rPr lang="cs-CZ" sz="1600" dirty="0" smtClean="0"/>
              <a:t>   6.8. </a:t>
            </a:r>
            <a:r>
              <a:rPr lang="cs-CZ" sz="1600" dirty="0"/>
              <a:t>1945 </a:t>
            </a:r>
            <a:r>
              <a:rPr lang="cs-CZ" sz="1600" dirty="0" smtClean="0"/>
              <a:t>Little </a:t>
            </a:r>
            <a:r>
              <a:rPr lang="cs-CZ" sz="1600" dirty="0"/>
              <a:t>Boy  Hirošima </a:t>
            </a:r>
            <a:endParaRPr lang="cs-CZ" sz="1600" dirty="0" smtClean="0"/>
          </a:p>
          <a:p>
            <a:r>
              <a:rPr lang="cs-CZ" sz="1600" dirty="0" smtClean="0"/>
              <a:t>  9</a:t>
            </a:r>
            <a:r>
              <a:rPr lang="cs-CZ" sz="1600" dirty="0"/>
              <a:t>. </a:t>
            </a:r>
            <a:r>
              <a:rPr lang="cs-CZ" sz="1600" dirty="0" smtClean="0"/>
              <a:t>8. </a:t>
            </a:r>
            <a:r>
              <a:rPr lang="cs-CZ" sz="1600" dirty="0"/>
              <a:t>1945 </a:t>
            </a:r>
            <a:r>
              <a:rPr lang="cs-CZ" sz="1600" dirty="0" smtClean="0"/>
              <a:t>  Fat Man   Nagasaki</a:t>
            </a:r>
            <a:endParaRPr lang="cs-CZ" sz="1600" dirty="0"/>
          </a:p>
        </p:txBody>
      </p:sp>
      <p:sp>
        <p:nvSpPr>
          <p:cNvPr id="12" name="Rectangle 11"/>
          <p:cNvSpPr/>
          <p:nvPr/>
        </p:nvSpPr>
        <p:spPr>
          <a:xfrm>
            <a:off x="4612712" y="4814450"/>
            <a:ext cx="4394560" cy="646331"/>
          </a:xfrm>
          <a:prstGeom prst="rect">
            <a:avLst/>
          </a:prstGeom>
        </p:spPr>
        <p:txBody>
          <a:bodyPr wrap="square">
            <a:spAutoFit/>
          </a:bodyPr>
          <a:lstStyle/>
          <a:p>
            <a:r>
              <a:rPr lang="cs-CZ" dirty="0"/>
              <a:t>zemřelo </a:t>
            </a:r>
            <a:r>
              <a:rPr lang="cs-CZ" dirty="0" smtClean="0"/>
              <a:t> v </a:t>
            </a:r>
            <a:r>
              <a:rPr lang="cs-CZ" dirty="0"/>
              <a:t>Hirošimě </a:t>
            </a:r>
            <a:r>
              <a:rPr lang="cs-CZ" dirty="0" smtClean="0"/>
              <a:t>přes 100 </a:t>
            </a:r>
            <a:r>
              <a:rPr lang="cs-CZ" dirty="0"/>
              <a:t>000 lidí </a:t>
            </a:r>
            <a:endParaRPr lang="cs-CZ" dirty="0" smtClean="0"/>
          </a:p>
          <a:p>
            <a:r>
              <a:rPr lang="cs-CZ" dirty="0" smtClean="0"/>
              <a:t>v </a:t>
            </a:r>
            <a:r>
              <a:rPr lang="cs-CZ" dirty="0"/>
              <a:t>Nagasaki </a:t>
            </a:r>
            <a:r>
              <a:rPr lang="cs-CZ" dirty="0" smtClean="0"/>
              <a:t> </a:t>
            </a:r>
            <a:r>
              <a:rPr lang="cs-CZ" dirty="0"/>
              <a:t>80 </a:t>
            </a:r>
            <a:r>
              <a:rPr lang="cs-CZ" dirty="0" smtClean="0"/>
              <a:t>000 lidí</a:t>
            </a:r>
            <a:endParaRPr lang="cs-CZ" dirty="0"/>
          </a:p>
        </p:txBody>
      </p:sp>
      <p:sp>
        <p:nvSpPr>
          <p:cNvPr id="13" name="Rectangle 12"/>
          <p:cNvSpPr/>
          <p:nvPr/>
        </p:nvSpPr>
        <p:spPr>
          <a:xfrm>
            <a:off x="4453603" y="5460781"/>
            <a:ext cx="4572000" cy="1200329"/>
          </a:xfrm>
          <a:prstGeom prst="rect">
            <a:avLst/>
          </a:prstGeom>
        </p:spPr>
        <p:txBody>
          <a:bodyPr>
            <a:spAutoFit/>
          </a:bodyPr>
          <a:lstStyle/>
          <a:p>
            <a:r>
              <a:rPr lang="cs-CZ" dirty="0"/>
              <a:t>Dne 1. </a:t>
            </a:r>
            <a:r>
              <a:rPr lang="cs-CZ" dirty="0" smtClean="0"/>
              <a:t>11. </a:t>
            </a:r>
            <a:r>
              <a:rPr lang="cs-CZ" dirty="0"/>
              <a:t>1952 došlo k první zkoušce nejničivější zbraně v dějinách </a:t>
            </a:r>
            <a:r>
              <a:rPr lang="cs-CZ" dirty="0" smtClean="0"/>
              <a:t>lidstva </a:t>
            </a:r>
            <a:r>
              <a:rPr lang="cs-CZ" dirty="0"/>
              <a:t>Termonukleární </a:t>
            </a:r>
            <a:r>
              <a:rPr lang="cs-CZ" dirty="0" smtClean="0"/>
              <a:t>exploze – tichomořský atol</a:t>
            </a:r>
          </a:p>
          <a:p>
            <a:r>
              <a:rPr lang="cs-CZ" dirty="0" smtClean="0"/>
              <a:t> </a:t>
            </a:r>
            <a:endParaRPr lang="cs-CZ" dirty="0"/>
          </a:p>
        </p:txBody>
      </p:sp>
    </p:spTree>
    <p:extLst>
      <p:ext uri="{BB962C8B-B14F-4D97-AF65-F5344CB8AC3E}">
        <p14:creationId xmlns:p14="http://schemas.microsoft.com/office/powerpoint/2010/main" val="1046899244"/>
      </p:ext>
    </p:extLst>
  </p:cSld>
  <p:clrMapOvr>
    <a:masterClrMapping/>
  </p:clrMapOvr>
  <p:timing>
    <p:tnLst>
      <p:par>
        <p:cTn id="1" dur="indefinite" restart="never" nodeType="tmRoot"/>
      </p:par>
    </p:tnLst>
  </p:timing>
</p:sld>
</file>

<file path=ppt/theme/theme1.xml><?xml version="1.0" encoding="utf-8"?>
<a:theme xmlns:a="http://schemas.openxmlformats.org/drawingml/2006/main" name="Pitchbook">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1_Pitchbook">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1813</Words>
  <Application>Microsoft Office PowerPoint</Application>
  <PresentationFormat>On-screen Show (4:3)</PresentationFormat>
  <Paragraphs>233</Paragraphs>
  <Slides>12</Slides>
  <Notes>11</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Pitchbook</vt:lpstr>
      <vt:lpstr>1_Pitchbook</vt:lpstr>
      <vt:lpstr>Mathematicians and scientists as public figures:   SCIENTISTS WHO LEFT the Ivory Tower?</vt:lpstr>
      <vt:lpstr>osnova</vt:lpstr>
      <vt:lpstr>Sample Slides</vt:lpstr>
      <vt:lpstr>Sample Slides</vt:lpstr>
      <vt:lpstr>PowerPoint Presentation</vt:lpstr>
      <vt:lpstr>Sample Slides</vt:lpstr>
      <vt:lpstr>Sample Slides</vt:lpstr>
      <vt:lpstr> </vt:lpstr>
      <vt:lpstr>PowerPoint Presentation</vt:lpstr>
      <vt:lpstr> </vt:lpstr>
      <vt:lpstr>PowerPoint Presentation</vt:lpstr>
      <vt:lpstr>Děkujeme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2018-01-03T14:18:21Z</dcterms:created>
  <dcterms:modified xsi:type="dcterms:W3CDTF">2018-01-05T13:18:07Z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