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54.jpg" ContentType="image/jpeg"/>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6" r:id="rId2"/>
    <p:sldId id="257" r:id="rId3"/>
    <p:sldId id="258" r:id="rId4"/>
    <p:sldId id="439" r:id="rId5"/>
    <p:sldId id="259" r:id="rId6"/>
    <p:sldId id="260" r:id="rId7"/>
    <p:sldId id="261" r:id="rId8"/>
    <p:sldId id="449" r:id="rId9"/>
    <p:sldId id="432" r:id="rId10"/>
    <p:sldId id="446" r:id="rId11"/>
    <p:sldId id="448" r:id="rId12"/>
    <p:sldId id="450" r:id="rId13"/>
    <p:sldId id="443" r:id="rId14"/>
    <p:sldId id="442" r:id="rId15"/>
    <p:sldId id="445" r:id="rId16"/>
    <p:sldId id="440" r:id="rId17"/>
    <p:sldId id="452" r:id="rId18"/>
    <p:sldId id="434" r:id="rId19"/>
    <p:sldId id="451" r:id="rId20"/>
    <p:sldId id="433" r:id="rId21"/>
    <p:sldId id="438" r:id="rId22"/>
    <p:sldId id="435" r:id="rId23"/>
    <p:sldId id="436" r:id="rId24"/>
    <p:sldId id="437" r:id="rId25"/>
    <p:sldId id="453" r:id="rId26"/>
  </p:sldIdLst>
  <p:sldSz cx="9144000" cy="6858000" type="screen4x3"/>
  <p:notesSz cx="9926638" cy="679767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26" autoAdjust="0"/>
  </p:normalViewPr>
  <p:slideViewPr>
    <p:cSldViewPr>
      <p:cViewPr>
        <p:scale>
          <a:sx n="70" d="100"/>
          <a:sy n="70" d="100"/>
        </p:scale>
        <p:origin x="-1860" y="-39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623372" y="0"/>
            <a:ext cx="4301543" cy="339884"/>
          </a:xfrm>
          <a:prstGeom prst="rect">
            <a:avLst/>
          </a:prstGeom>
        </p:spPr>
        <p:txBody>
          <a:bodyPr vert="horz" lIns="91440" tIns="45720" rIns="91440" bIns="45720" rtlCol="0"/>
          <a:lstStyle>
            <a:lvl1pPr algn="r">
              <a:defRPr sz="1200"/>
            </a:lvl1pPr>
          </a:lstStyle>
          <a:p>
            <a:fld id="{736E22E6-D704-4C06-BC6A-39EB0A62B43E}" type="datetimeFigureOut">
              <a:rPr lang="en-US" smtClean="0"/>
              <a:t>2/13/2020</a:t>
            </a:fld>
            <a:endParaRPr lang="en-US"/>
          </a:p>
        </p:txBody>
      </p:sp>
      <p:sp>
        <p:nvSpPr>
          <p:cNvPr id="4" name="Footer Placeholder 3"/>
          <p:cNvSpPr>
            <a:spLocks noGrp="1"/>
          </p:cNvSpPr>
          <p:nvPr>
            <p:ph type="ftr" sz="quarter" idx="2"/>
          </p:nvPr>
        </p:nvSpPr>
        <p:spPr>
          <a:xfrm>
            <a:off x="0" y="6456218"/>
            <a:ext cx="4301543" cy="3398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623372" y="6456218"/>
            <a:ext cx="4301543" cy="339884"/>
          </a:xfrm>
          <a:prstGeom prst="rect">
            <a:avLst/>
          </a:prstGeom>
        </p:spPr>
        <p:txBody>
          <a:bodyPr vert="horz" lIns="91440" tIns="45720" rIns="91440" bIns="45720" rtlCol="0" anchor="b"/>
          <a:lstStyle>
            <a:lvl1pPr algn="r">
              <a:defRPr sz="1200"/>
            </a:lvl1pPr>
          </a:lstStyle>
          <a:p>
            <a:fld id="{C3297F90-641E-4F2F-ADA0-E3822AE57A47}" type="slidenum">
              <a:rPr lang="en-US" smtClean="0"/>
              <a:t>‹#›</a:t>
            </a:fld>
            <a:endParaRPr lang="en-US"/>
          </a:p>
        </p:txBody>
      </p:sp>
    </p:spTree>
    <p:extLst>
      <p:ext uri="{BB962C8B-B14F-4D97-AF65-F5344CB8AC3E}">
        <p14:creationId xmlns:p14="http://schemas.microsoft.com/office/powerpoint/2010/main" val="27442345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701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cs-CZ" dirty="0"/>
              <a:t>Od roku 1902 je většina cen předávána švédským králem na slavnostním večeru, který se koná vždy 10. prosince, v den výročí Nobelovy smrti, ve Stockholmu; Nobelova cena za mír je ve stejný den předávána na ceremoniálu v Oslu. Jména držitelů cen jsou však zveřejněna předem; jednotlivé komise je zveřejňují v průběhu října. </a:t>
            </a:r>
          </a:p>
          <a:p>
            <a:r>
              <a:rPr lang="cs-CZ" dirty="0"/>
              <a:t>Medaile, určená laureátům Nobelových cen za fyziku se shoduje s tou, kterou získávají i laureáti ceny v oboru chemie. Autorem její podoby je Erik Lindberg.</a:t>
            </a:r>
          </a:p>
          <a:p>
            <a:r>
              <a:rPr lang="cs-CZ" dirty="0"/>
              <a:t>Na medaili je znázorněna bohyně Isis, představující Přírodu. Zatímco sestupuje z mraků - držíce v ruce Roh hojnosti - nadzdvihává její závoj Duch Vědy.</a:t>
            </a:r>
          </a:p>
          <a:p>
            <a:r>
              <a:rPr lang="cs-CZ" dirty="0"/>
              <a:t>Kromě jména nositele a označení Švédské královské akademie věd je na ní také latinský nápis "</a:t>
            </a:r>
            <a:r>
              <a:rPr lang="cs-CZ" dirty="0" err="1"/>
              <a:t>Inventas</a:t>
            </a:r>
            <a:r>
              <a:rPr lang="cs-CZ" dirty="0"/>
              <a:t> </a:t>
            </a:r>
            <a:r>
              <a:rPr lang="cs-CZ" dirty="0" err="1"/>
              <a:t>vitam</a:t>
            </a:r>
            <a:r>
              <a:rPr lang="cs-CZ" dirty="0"/>
              <a:t> </a:t>
            </a:r>
            <a:r>
              <a:rPr lang="cs-CZ" dirty="0" err="1"/>
              <a:t>juvat</a:t>
            </a:r>
            <a:r>
              <a:rPr lang="cs-CZ" dirty="0"/>
              <a:t> </a:t>
            </a:r>
            <a:r>
              <a:rPr lang="cs-CZ" dirty="0" err="1"/>
              <a:t>excoluisse</a:t>
            </a:r>
            <a:r>
              <a:rPr lang="cs-CZ" dirty="0"/>
              <a:t> per </a:t>
            </a:r>
            <a:r>
              <a:rPr lang="cs-CZ" dirty="0" err="1"/>
              <a:t>artes</a:t>
            </a:r>
            <a:r>
              <a:rPr lang="cs-CZ" dirty="0"/>
              <a:t>", což má velmi volně přeloženo znamenat "ti, kteří skrze své umění zlepšili život na zemi".</a:t>
            </a:r>
          </a:p>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cs-CZ" dirty="0"/>
              <a:t>S oceněním je spojena medaile, diplom a peněžní odměna, která činí (v roce 2011) deset milionů švédských korun (asi 27 milionů českých korun). Pokud cenu sdílí dva nebo tři laureáti (což je maximální možný počet), rozdělí si částku mezi sebou.</a:t>
            </a:r>
          </a:p>
          <a:p>
            <a:r>
              <a:rPr lang="cs-CZ" dirty="0"/>
              <a:t>Cenu uděluje Švédská královská akademie věd, jejímiž členy je 350 švédských a 164 zahraničních vědců. Od roku 1901 do roku 2010, bylo uděleno celkem 104 cen. Jako první ji v roce 1901 získal Wilhelm </a:t>
            </a:r>
            <a:r>
              <a:rPr lang="cs-CZ" dirty="0" err="1"/>
              <a:t>Conrad</a:t>
            </a:r>
            <a:r>
              <a:rPr lang="cs-CZ" dirty="0"/>
              <a:t> </a:t>
            </a:r>
            <a:r>
              <a:rPr lang="cs-CZ" dirty="0" err="1"/>
              <a:t>Röntgen</a:t>
            </a:r>
            <a:r>
              <a:rPr lang="cs-CZ" dirty="0"/>
              <a:t> za objev paprsků, které přinesly průlom v medicíně.</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cs-CZ" dirty="0"/>
              <a:t>Nobelovu cenu za fyziku doposud získalo 210 laureátů, přičemž pouze 3 z nich byly ženy. V chemii to byly 4 vědkyně ze 178 oceněných. Jen o málo lépe jsou na tom ženy-</a:t>
            </a:r>
            <a:r>
              <a:rPr lang="cs-CZ" dirty="0" err="1"/>
              <a:t>nobelistky</a:t>
            </a:r>
            <a:r>
              <a:rPr lang="cs-CZ" dirty="0"/>
              <a:t> v lékařství, kterých bylo doposud 12 z 216 oceněných</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6"/>
          <p:cNvSpPr>
            <a:spLocks noGrp="1" noChangeArrowheads="1"/>
          </p:cNvSpPr>
          <p:nvPr>
            <p:ph type="sldNum" sz="quarter"/>
          </p:nvPr>
        </p:nvSpPr>
        <p:spPr>
          <a:xfrm>
            <a:off x="5622004" y="6456487"/>
            <a:ext cx="4302317" cy="340102"/>
          </a:xfrm>
          <a:prstGeom prst="rect">
            <a:avLst/>
          </a:prstGeom>
          <a:noFill/>
        </p:spPr>
        <p:txBody>
          <a:bodyPr/>
          <a:lstStyle>
            <a:lvl1pPr eaLnBrk="0">
              <a:tabLst>
                <a:tab pos="457200" algn="l"/>
                <a:tab pos="914400" algn="l"/>
                <a:tab pos="1371600" algn="l"/>
                <a:tab pos="1828800" algn="l"/>
                <a:tab pos="2286000" algn="l"/>
                <a:tab pos="2743200" algn="l"/>
                <a:tab pos="3200400" algn="l"/>
              </a:tabLst>
              <a:defRPr>
                <a:solidFill>
                  <a:schemeClr val="tx1"/>
                </a:solidFill>
                <a:latin typeface="Arial" charset="0"/>
              </a:defRPr>
            </a:lvl1pPr>
            <a:lvl2pPr eaLnBrk="0">
              <a:tabLst>
                <a:tab pos="457200" algn="l"/>
                <a:tab pos="914400" algn="l"/>
                <a:tab pos="1371600" algn="l"/>
                <a:tab pos="1828800" algn="l"/>
                <a:tab pos="2286000" algn="l"/>
                <a:tab pos="2743200" algn="l"/>
                <a:tab pos="3200400" algn="l"/>
              </a:tabLst>
              <a:defRPr>
                <a:solidFill>
                  <a:schemeClr val="tx1"/>
                </a:solidFill>
                <a:latin typeface="Arial" charset="0"/>
              </a:defRPr>
            </a:lvl2pPr>
            <a:lvl3pPr eaLnBrk="0">
              <a:tabLst>
                <a:tab pos="457200" algn="l"/>
                <a:tab pos="914400" algn="l"/>
                <a:tab pos="1371600" algn="l"/>
                <a:tab pos="1828800" algn="l"/>
                <a:tab pos="2286000" algn="l"/>
                <a:tab pos="2743200" algn="l"/>
                <a:tab pos="3200400" algn="l"/>
              </a:tabLst>
              <a:defRPr>
                <a:solidFill>
                  <a:schemeClr val="tx1"/>
                </a:solidFill>
                <a:latin typeface="Arial" charset="0"/>
              </a:defRPr>
            </a:lvl3pPr>
            <a:lvl4pPr eaLnBrk="0">
              <a:tabLst>
                <a:tab pos="457200" algn="l"/>
                <a:tab pos="914400" algn="l"/>
                <a:tab pos="1371600" algn="l"/>
                <a:tab pos="1828800" algn="l"/>
                <a:tab pos="2286000" algn="l"/>
                <a:tab pos="2743200" algn="l"/>
                <a:tab pos="3200400" algn="l"/>
              </a:tabLst>
              <a:defRPr>
                <a:solidFill>
                  <a:schemeClr val="tx1"/>
                </a:solidFill>
                <a:latin typeface="Arial" charset="0"/>
              </a:defRPr>
            </a:lvl4pPr>
            <a:lvl5pPr eaLnBrk="0">
              <a:tabLst>
                <a:tab pos="457200" algn="l"/>
                <a:tab pos="914400" algn="l"/>
                <a:tab pos="1371600" algn="l"/>
                <a:tab pos="1828800" algn="l"/>
                <a:tab pos="2286000" algn="l"/>
                <a:tab pos="2743200" algn="l"/>
                <a:tab pos="3200400" algn="l"/>
              </a:tabLst>
              <a:defRPr>
                <a:solidFill>
                  <a:schemeClr val="tx1"/>
                </a:solidFill>
                <a:latin typeface="Arial"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charset="0"/>
              </a:defRPr>
            </a:lvl9pPr>
          </a:lstStyle>
          <a:p>
            <a:pPr eaLnBrk="1">
              <a:buFont typeface="Times New Roman" pitchFamily="18" charset="0"/>
              <a:buNone/>
            </a:pPr>
            <a:fld id="{BB1BFC72-C242-4437-BC92-2906C95D6E77}" type="slidenum">
              <a:rPr lang="en-US" altLang="cs-CZ" smtClean="0">
                <a:solidFill>
                  <a:srgbClr val="000000"/>
                </a:solidFill>
                <a:latin typeface="Times New Roman" pitchFamily="18" charset="0"/>
              </a:rPr>
              <a:pPr eaLnBrk="1">
                <a:buFont typeface="Times New Roman" pitchFamily="18" charset="0"/>
                <a:buNone/>
              </a:pPr>
              <a:t>15</a:t>
            </a:fld>
            <a:endParaRPr lang="en-US" altLang="cs-CZ" smtClean="0">
              <a:solidFill>
                <a:srgbClr val="000000"/>
              </a:solidFill>
              <a:latin typeface="Times New Roman" pitchFamily="18" charset="0"/>
            </a:endParaRPr>
          </a:p>
        </p:txBody>
      </p:sp>
      <p:sp>
        <p:nvSpPr>
          <p:cNvPr id="59395" name="Rectangle 1"/>
          <p:cNvSpPr>
            <a:spLocks noGrp="1" noRot="1" noChangeAspect="1" noChangeArrowheads="1" noTextEdit="1"/>
          </p:cNvSpPr>
          <p:nvPr>
            <p:ph type="sldImg"/>
          </p:nvPr>
        </p:nvSpPr>
        <p:spPr>
          <a:xfrm>
            <a:off x="3692525" y="557213"/>
            <a:ext cx="3657600" cy="27432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Rectangle 2"/>
          <p:cNvSpPr>
            <a:spLocks noGrp="1" noChangeArrowheads="1"/>
          </p:cNvSpPr>
          <p:nvPr>
            <p:ph type="body" idx="1"/>
          </p:nvPr>
        </p:nvSpPr>
        <p:spPr>
          <a:xfrm>
            <a:off x="1103992" y="3475985"/>
            <a:ext cx="8836563" cy="3293439"/>
          </a:xfrm>
          <a:prstGeom prst="rect">
            <a:avLst/>
          </a:prstGeo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a:prstGeom prst="rect">
            <a:avLst/>
          </a:prstGeom>
          <a:noFill/>
          <a:ln w="12700">
            <a:solidFill>
              <a:prstClr val="black"/>
            </a:solidFill>
          </a:ln>
        </p:spPr>
      </p:sp>
      <p:sp>
        <p:nvSpPr>
          <p:cNvPr id="3" name="Notes Placeholder 2"/>
          <p:cNvSpPr>
            <a:spLocks noGrp="1"/>
          </p:cNvSpPr>
          <p:nvPr>
            <p:ph type="body" idx="1"/>
          </p:nvPr>
        </p:nvSpPr>
        <p:spPr>
          <a:xfrm>
            <a:off x="992664" y="3228895"/>
            <a:ext cx="7941310" cy="3058954"/>
          </a:xfrm>
          <a:prstGeom prst="rect">
            <a:avLst/>
          </a:prstGeom>
        </p:spPr>
        <p:txBody>
          <a:bodyPr/>
          <a:lstStyle/>
          <a:p>
            <a:endParaRPr lang="en-US" dirty="0"/>
          </a:p>
        </p:txBody>
      </p:sp>
    </p:spTree>
    <p:extLst>
      <p:ext uri="{BB962C8B-B14F-4D97-AF65-F5344CB8AC3E}">
        <p14:creationId xmlns:p14="http://schemas.microsoft.com/office/powerpoint/2010/main" val="3310091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a:prstGeom prst="rect">
            <a:avLst/>
          </a:prstGeom>
          <a:noFill/>
          <a:ln w="12700">
            <a:solidFill>
              <a:prstClr val="black"/>
            </a:solidFill>
          </a:ln>
        </p:spPr>
      </p:sp>
      <p:sp>
        <p:nvSpPr>
          <p:cNvPr id="3" name="Notes Placeholder 2"/>
          <p:cNvSpPr>
            <a:spLocks noGrp="1"/>
          </p:cNvSpPr>
          <p:nvPr>
            <p:ph type="body" idx="1"/>
          </p:nvPr>
        </p:nvSpPr>
        <p:spPr>
          <a:xfrm>
            <a:off x="992664" y="3228895"/>
            <a:ext cx="7941310" cy="3058954"/>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Nobelisté</a:t>
            </a:r>
            <a:r>
              <a:rPr lang="en-US" dirty="0" smtClean="0"/>
              <a:t> a </a:t>
            </a:r>
            <a:r>
              <a:rPr lang="en-US" dirty="0" err="1" smtClean="0"/>
              <a:t>hosté</a:t>
            </a:r>
            <a:r>
              <a:rPr lang="en-US" dirty="0" smtClean="0"/>
              <a:t> se </a:t>
            </a:r>
            <a:r>
              <a:rPr lang="en-US" dirty="0" err="1" smtClean="0"/>
              <a:t>účastní</a:t>
            </a:r>
            <a:r>
              <a:rPr lang="en-US" dirty="0" smtClean="0"/>
              <a:t> </a:t>
            </a:r>
            <a:r>
              <a:rPr lang="en-US" dirty="0" err="1" smtClean="0"/>
              <a:t>po</a:t>
            </a:r>
            <a:r>
              <a:rPr lang="en-US" dirty="0" smtClean="0"/>
              <a:t> </a:t>
            </a:r>
            <a:r>
              <a:rPr lang="en-US" dirty="0" err="1" smtClean="0"/>
              <a:t>ceremoniálu</a:t>
            </a:r>
            <a:r>
              <a:rPr lang="en-US" dirty="0" smtClean="0"/>
              <a:t> </a:t>
            </a:r>
            <a:r>
              <a:rPr lang="en-US" dirty="0" err="1" smtClean="0"/>
              <a:t>Nobelovy</a:t>
            </a:r>
            <a:r>
              <a:rPr lang="en-US" dirty="0" smtClean="0"/>
              <a:t> </a:t>
            </a:r>
            <a:r>
              <a:rPr lang="en-US" dirty="0" err="1" smtClean="0"/>
              <a:t>ceny</a:t>
            </a:r>
            <a:r>
              <a:rPr lang="cs-CZ" dirty="0" smtClean="0"/>
              <a:t> </a:t>
            </a:r>
            <a:r>
              <a:rPr lang="en-US" dirty="0" err="1" smtClean="0"/>
              <a:t>slavnostní</a:t>
            </a:r>
            <a:r>
              <a:rPr lang="en-US" dirty="0" smtClean="0"/>
              <a:t> </a:t>
            </a:r>
            <a:r>
              <a:rPr lang="en-US" dirty="0" err="1" smtClean="0"/>
              <a:t>večeře</a:t>
            </a:r>
            <a:r>
              <a:rPr lang="en-US" dirty="0" smtClean="0"/>
              <a:t> </a:t>
            </a:r>
            <a:r>
              <a:rPr lang="en-US" dirty="0" err="1" smtClean="0"/>
              <a:t>na</a:t>
            </a:r>
            <a:r>
              <a:rPr lang="en-US" dirty="0" smtClean="0"/>
              <a:t> </a:t>
            </a:r>
            <a:r>
              <a:rPr lang="en-US" dirty="0" err="1" smtClean="0"/>
              <a:t>radnici</a:t>
            </a:r>
            <a:r>
              <a:rPr lang="en-US" dirty="0" smtClean="0"/>
              <a:t> </a:t>
            </a:r>
            <a:r>
              <a:rPr lang="en-US" dirty="0" err="1" smtClean="0"/>
              <a:t>ve</a:t>
            </a:r>
            <a:r>
              <a:rPr lang="en-US" dirty="0" smtClean="0"/>
              <a:t> </a:t>
            </a:r>
            <a:r>
              <a:rPr lang="en-US" dirty="0" err="1" smtClean="0"/>
              <a:t>Stockholmu</a:t>
            </a:r>
            <a:endParaRPr lang="en-US" dirty="0"/>
          </a:p>
        </p:txBody>
      </p:sp>
    </p:spTree>
    <p:extLst>
      <p:ext uri="{BB962C8B-B14F-4D97-AF65-F5344CB8AC3E}">
        <p14:creationId xmlns:p14="http://schemas.microsoft.com/office/powerpoint/2010/main" val="600684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a:prstGeom prst="rect">
            <a:avLst/>
          </a:prstGeom>
          <a:noFill/>
          <a:ln w="12700">
            <a:solidFill>
              <a:prstClr val="black"/>
            </a:solidFill>
          </a:ln>
        </p:spPr>
      </p:sp>
      <p:sp>
        <p:nvSpPr>
          <p:cNvPr id="3" name="Notes Placeholder 2"/>
          <p:cNvSpPr>
            <a:spLocks noGrp="1"/>
          </p:cNvSpPr>
          <p:nvPr>
            <p:ph type="body" idx="1"/>
          </p:nvPr>
        </p:nvSpPr>
        <p:spPr>
          <a:xfrm>
            <a:off x="992664" y="3228895"/>
            <a:ext cx="7941310" cy="3058954"/>
          </a:xfrm>
          <a:prstGeom prst="rect">
            <a:avLst/>
          </a:prstGeom>
        </p:spPr>
        <p:txBody>
          <a:bodyPr/>
          <a:lstStyle/>
          <a:p>
            <a:r>
              <a:rPr lang="cs-CZ" dirty="0" smtClean="0"/>
              <a:t>Chlapec a hvězdy</a:t>
            </a:r>
          </a:p>
          <a:p>
            <a:r>
              <a:rPr lang="cs-CZ" dirty="0" smtClean="0"/>
              <a:t>Halleyova kometa</a:t>
            </a:r>
          </a:p>
          <a:p>
            <a:r>
              <a:rPr lang="cs-CZ" dirty="0" smtClean="0"/>
              <a:t>Hvězdy nad Rajskou zahradou</a:t>
            </a:r>
            <a:endParaRPr lang="en-US" dirty="0"/>
          </a:p>
        </p:txBody>
      </p:sp>
    </p:spTree>
    <p:extLst>
      <p:ext uri="{BB962C8B-B14F-4D97-AF65-F5344CB8AC3E}">
        <p14:creationId xmlns:p14="http://schemas.microsoft.com/office/powerpoint/2010/main" val="137182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55776" y="304800"/>
            <a:ext cx="8083097" cy="553998"/>
          </a:xfrm>
        </p:spPr>
        <p:txBody>
          <a:bodyPr lIns="0" tIns="0" rIns="0" bIns="0"/>
          <a:lstStyle>
            <a:lvl1pPr>
              <a:defRPr sz="3600" b="1" i="0">
                <a:solidFill>
                  <a:srgbClr val="515151"/>
                </a:solidFill>
                <a:latin typeface="Calibri"/>
                <a:cs typeface="Calibri"/>
              </a:defRPr>
            </a:lvl1pPr>
          </a:lstStyle>
          <a:p>
            <a:endParaRPr dirty="0"/>
          </a:p>
        </p:txBody>
      </p:sp>
      <p:sp>
        <p:nvSpPr>
          <p:cNvPr id="3" name="Holder 3"/>
          <p:cNvSpPr>
            <a:spLocks noGrp="1"/>
          </p:cNvSpPr>
          <p:nvPr>
            <p:ph type="body" idx="1"/>
          </p:nvPr>
        </p:nvSpPr>
        <p:spPr>
          <a:xfrm>
            <a:off x="455776" y="1066800"/>
            <a:ext cx="8231024" cy="5311140"/>
          </a:xfrm>
        </p:spPr>
        <p:txBody>
          <a:bodyPr lIns="0" tIns="0" rIns="0" bIns="0"/>
          <a:lstStyle>
            <a:lvl1pPr>
              <a:defRPr sz="1600" b="0" i="0">
                <a:solidFill>
                  <a:schemeClr val="tx1"/>
                </a:solidFill>
                <a:latin typeface="Calibri"/>
                <a:cs typeface="Calibri"/>
              </a:defRPr>
            </a:lvl1pPr>
          </a:lstStyle>
          <a:p>
            <a:endParaRPr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rgbClr val="515151"/>
                </a:solidFill>
                <a:latin typeface="Calibri"/>
                <a:cs typeface="Calibri"/>
              </a:defRPr>
            </a:lvl1pPr>
          </a:lstStyle>
          <a:p>
            <a:endParaRPr/>
          </a:p>
        </p:txBody>
      </p:sp>
      <p:sp>
        <p:nvSpPr>
          <p:cNvPr id="3" name="Holder 3"/>
          <p:cNvSpPr>
            <a:spLocks noGrp="1"/>
          </p:cNvSpPr>
          <p:nvPr>
            <p:ph sz="half" idx="2"/>
          </p:nvPr>
        </p:nvSpPr>
        <p:spPr>
          <a:xfrm>
            <a:off x="526486" y="1568572"/>
            <a:ext cx="2832100" cy="4386580"/>
          </a:xfrm>
          <a:prstGeom prst="rect">
            <a:avLst/>
          </a:prstGeom>
        </p:spPr>
        <p:txBody>
          <a:bodyPr wrap="square" lIns="0" tIns="0" rIns="0" bIns="0">
            <a:spAutoFit/>
          </a:bodyPr>
          <a:lstStyle>
            <a:lvl1pPr>
              <a:defRPr sz="1600" b="0" i="0">
                <a:solidFill>
                  <a:schemeClr val="tx1"/>
                </a:solidFill>
                <a:latin typeface="Calibri"/>
                <a:cs typeface="Calibri"/>
              </a:defRPr>
            </a:lvl1pPr>
          </a:lstStyle>
          <a:p>
            <a:endParaRPr/>
          </a:p>
        </p:txBody>
      </p:sp>
      <p:sp>
        <p:nvSpPr>
          <p:cNvPr id="4" name="Holder 4"/>
          <p:cNvSpPr>
            <a:spLocks noGrp="1"/>
          </p:cNvSpPr>
          <p:nvPr>
            <p:ph sz="half" idx="3"/>
          </p:nvPr>
        </p:nvSpPr>
        <p:spPr>
          <a:xfrm>
            <a:off x="6042151" y="1748147"/>
            <a:ext cx="2832734" cy="3642995"/>
          </a:xfrm>
          <a:prstGeom prst="rect">
            <a:avLst/>
          </a:prstGeom>
        </p:spPr>
        <p:txBody>
          <a:bodyPr wrap="square" lIns="0" tIns="0" rIns="0" bIns="0">
            <a:spAutoFit/>
          </a:bodyPr>
          <a:lstStyle>
            <a:lvl1pPr>
              <a:defRPr sz="1600" b="0" i="0">
                <a:solidFill>
                  <a:schemeClr val="tx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rgbClr val="51515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1"/>
            <a:ext cx="9144000" cy="6857999"/>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Kliknutím lze upravit styl.</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 xmlns:a16="http://schemas.microsoft.com/office/drawing/2014/main" id="{BEA7FF0A-D6D9-42AA-BA12-7A7AC0CD6E14}"/>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 xmlns:a16="http://schemas.microsoft.com/office/drawing/2014/main" id="{F4F6A857-DAC4-4F4E-878D-88393658E23C}"/>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 xmlns:a16="http://schemas.microsoft.com/office/drawing/2014/main" id="{892FCCD9-8CE2-4FBF-9F8E-FF4F698186B6}"/>
              </a:ext>
            </a:extLst>
          </p:cNvPr>
          <p:cNvSpPr>
            <a:spLocks noGrp="1" noChangeArrowheads="1"/>
          </p:cNvSpPr>
          <p:nvPr>
            <p:ph type="sldNum" sz="quarter" idx="12"/>
          </p:nvPr>
        </p:nvSpPr>
        <p:spPr>
          <a:ln/>
        </p:spPr>
        <p:txBody>
          <a:bodyPr/>
          <a:lstStyle>
            <a:lvl1pPr>
              <a:defRPr/>
            </a:lvl1pPr>
          </a:lstStyle>
          <a:p>
            <a:fld id="{218560FA-70EB-40EA-AAA1-9D4E089BAB03}" type="slidenum">
              <a:rPr lang="cs-CZ" altLang="cs-CZ"/>
              <a:pPr/>
              <a:t>‹#›</a:t>
            </a:fld>
            <a:endParaRPr lang="cs-CZ" altLang="cs-CZ"/>
          </a:p>
        </p:txBody>
      </p:sp>
    </p:spTree>
    <p:extLst>
      <p:ext uri="{BB962C8B-B14F-4D97-AF65-F5344CB8AC3E}">
        <p14:creationId xmlns:p14="http://schemas.microsoft.com/office/powerpoint/2010/main" val="3654671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7999"/>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530451" y="617494"/>
            <a:ext cx="8083097" cy="711835"/>
          </a:xfrm>
          <a:prstGeom prst="rect">
            <a:avLst/>
          </a:prstGeom>
        </p:spPr>
        <p:txBody>
          <a:bodyPr wrap="square" lIns="0" tIns="0" rIns="0" bIns="0">
            <a:spAutoFit/>
          </a:bodyPr>
          <a:lstStyle>
            <a:lvl1pPr>
              <a:defRPr sz="5400" b="1" i="0">
                <a:solidFill>
                  <a:srgbClr val="515151"/>
                </a:solidFill>
                <a:latin typeface="Calibri"/>
                <a:cs typeface="Calibri"/>
              </a:defRPr>
            </a:lvl1pPr>
          </a:lstStyle>
          <a:p>
            <a:endParaRPr/>
          </a:p>
        </p:txBody>
      </p:sp>
      <p:sp>
        <p:nvSpPr>
          <p:cNvPr id="3" name="Holder 3"/>
          <p:cNvSpPr>
            <a:spLocks noGrp="1"/>
          </p:cNvSpPr>
          <p:nvPr>
            <p:ph type="body" idx="1"/>
          </p:nvPr>
        </p:nvSpPr>
        <p:spPr>
          <a:xfrm>
            <a:off x="661031" y="1748150"/>
            <a:ext cx="7821936" cy="3886835"/>
          </a:xfrm>
          <a:prstGeom prst="rect">
            <a:avLst/>
          </a:prstGeom>
        </p:spPr>
        <p:txBody>
          <a:bodyPr wrap="square" lIns="0" tIns="0" rIns="0" bIns="0">
            <a:spAutoFit/>
          </a:bodyPr>
          <a:lstStyle>
            <a:lvl1pPr>
              <a:defRPr sz="16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2/13/2020</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alchetron.com/Hulse%E2%80%93Taylor-binar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hyperlink" Target="https://cs.wikipedia.org/wiki/1902" TargetMode="External"/><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hyperlink" Target="https://cs.wikipedia.org/wiki/Oslo" TargetMode="External"/><Relationship Id="rId5" Type="http://schemas.openxmlformats.org/officeDocument/2006/relationships/hyperlink" Target="https://cs.wikipedia.org/wiki/10._prosinec" TargetMode="External"/><Relationship Id="rId4" Type="http://schemas.openxmlformats.org/officeDocument/2006/relationships/hyperlink" Target="https://cs.wikipedia.org/wiki/Panovn%C3%AD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www.nobelprize.org/prizes/lists/all-nobel-priz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cs.wikipedia.org/wiki/Kategorie:Nositel%C3%A9_Nobelovy_ceny_za_fyziku"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3400" y="304800"/>
            <a:ext cx="8153400" cy="1661993"/>
          </a:xfrm>
          <a:prstGeom prst="rect">
            <a:avLst/>
          </a:prstGeom>
        </p:spPr>
        <p:txBody>
          <a:bodyPr vert="horz" wrap="square" lIns="0" tIns="0" rIns="0" bIns="0" rtlCol="0">
            <a:spAutoFit/>
          </a:bodyPr>
          <a:lstStyle/>
          <a:p>
            <a:pPr algn="ctr">
              <a:lnSpc>
                <a:spcPct val="100000"/>
              </a:lnSpc>
            </a:pPr>
            <a:r>
              <a:rPr sz="5400" b="1" spc="-35" dirty="0">
                <a:solidFill>
                  <a:srgbClr val="515151"/>
                </a:solidFill>
                <a:latin typeface="Calibri"/>
                <a:cs typeface="Calibri"/>
              </a:rPr>
              <a:t>No</a:t>
            </a:r>
            <a:r>
              <a:rPr sz="5400" b="1" spc="-50" dirty="0">
                <a:solidFill>
                  <a:srgbClr val="515151"/>
                </a:solidFill>
                <a:latin typeface="Calibri"/>
                <a:cs typeface="Calibri"/>
              </a:rPr>
              <a:t>b</a:t>
            </a:r>
            <a:r>
              <a:rPr sz="5400" b="1" spc="-5" dirty="0">
                <a:solidFill>
                  <a:srgbClr val="515151"/>
                </a:solidFill>
                <a:latin typeface="Calibri"/>
                <a:cs typeface="Calibri"/>
              </a:rPr>
              <a:t>e</a:t>
            </a:r>
            <a:r>
              <a:rPr sz="5400" b="1" dirty="0">
                <a:solidFill>
                  <a:srgbClr val="515151"/>
                </a:solidFill>
                <a:latin typeface="Calibri"/>
                <a:cs typeface="Calibri"/>
              </a:rPr>
              <a:t>l</a:t>
            </a:r>
            <a:r>
              <a:rPr lang="cs-CZ" sz="5400" b="1" dirty="0">
                <a:solidFill>
                  <a:srgbClr val="515151"/>
                </a:solidFill>
                <a:latin typeface="Calibri"/>
                <a:cs typeface="Calibri"/>
              </a:rPr>
              <a:t>ovy </a:t>
            </a:r>
            <a:r>
              <a:rPr lang="cs-CZ" sz="5400" b="1" spc="-35" dirty="0">
                <a:solidFill>
                  <a:srgbClr val="515151"/>
                </a:solidFill>
                <a:latin typeface="Calibri"/>
                <a:cs typeface="Calibri"/>
              </a:rPr>
              <a:t>ceny</a:t>
            </a:r>
            <a:r>
              <a:rPr sz="5400" b="1" spc="-35" dirty="0">
                <a:solidFill>
                  <a:srgbClr val="515151"/>
                </a:solidFill>
                <a:latin typeface="Calibri"/>
                <a:cs typeface="Calibri"/>
              </a:rPr>
              <a:t>  </a:t>
            </a:r>
            <a:endParaRPr lang="cs-CZ" sz="5400" b="1" spc="-35" dirty="0" smtClean="0">
              <a:solidFill>
                <a:srgbClr val="515151"/>
              </a:solidFill>
              <a:latin typeface="Calibri"/>
              <a:cs typeface="Calibri"/>
            </a:endParaRPr>
          </a:p>
          <a:p>
            <a:pPr algn="ctr">
              <a:lnSpc>
                <a:spcPct val="100000"/>
              </a:lnSpc>
            </a:pPr>
            <a:r>
              <a:rPr lang="cs-CZ" sz="5400" b="1" spc="-35" dirty="0" smtClean="0">
                <a:solidFill>
                  <a:srgbClr val="515151"/>
                </a:solidFill>
                <a:latin typeface="Calibri"/>
                <a:cs typeface="Calibri"/>
              </a:rPr>
              <a:t>za</a:t>
            </a:r>
            <a:r>
              <a:rPr sz="5400" b="1" spc="-35" dirty="0" smtClean="0">
                <a:solidFill>
                  <a:srgbClr val="515151"/>
                </a:solidFill>
                <a:latin typeface="Calibri"/>
                <a:cs typeface="Calibri"/>
              </a:rPr>
              <a:t> </a:t>
            </a:r>
            <a:r>
              <a:rPr lang="cs-CZ" sz="5400" b="1" spc="-35" dirty="0" smtClean="0">
                <a:solidFill>
                  <a:srgbClr val="515151"/>
                </a:solidFill>
                <a:latin typeface="Calibri"/>
                <a:cs typeface="Calibri"/>
              </a:rPr>
              <a:t>kosmologii a </a:t>
            </a:r>
            <a:r>
              <a:rPr lang="cs-CZ" sz="5400" b="1" spc="-35" dirty="0" err="1" smtClean="0">
                <a:solidFill>
                  <a:srgbClr val="515151"/>
                </a:solidFill>
                <a:latin typeface="Calibri"/>
                <a:cs typeface="Calibri"/>
              </a:rPr>
              <a:t>astrof</a:t>
            </a:r>
            <a:r>
              <a:rPr sz="5400" b="1" spc="-35" dirty="0">
                <a:solidFill>
                  <a:srgbClr val="515151"/>
                </a:solidFill>
                <a:latin typeface="Calibri"/>
                <a:cs typeface="Calibri"/>
              </a:rPr>
              <a:t>y</a:t>
            </a:r>
            <a:r>
              <a:rPr lang="cs-CZ" sz="5400" b="1" spc="-35" dirty="0">
                <a:solidFill>
                  <a:srgbClr val="515151"/>
                </a:solidFill>
                <a:latin typeface="Calibri"/>
                <a:cs typeface="Calibri"/>
              </a:rPr>
              <a:t>z</a:t>
            </a:r>
            <a:r>
              <a:rPr sz="5400" b="1" spc="-35" dirty="0" err="1">
                <a:solidFill>
                  <a:srgbClr val="515151"/>
                </a:solidFill>
                <a:latin typeface="Calibri"/>
                <a:cs typeface="Calibri"/>
              </a:rPr>
              <a:t>i</a:t>
            </a:r>
            <a:r>
              <a:rPr lang="cs-CZ" sz="5400" b="1" spc="-35" dirty="0">
                <a:solidFill>
                  <a:srgbClr val="515151"/>
                </a:solidFill>
                <a:latin typeface="Calibri"/>
                <a:cs typeface="Calibri"/>
              </a:rPr>
              <a:t>ku</a:t>
            </a:r>
            <a:endParaRPr sz="5400" b="1" spc="-35" dirty="0">
              <a:solidFill>
                <a:srgbClr val="515151"/>
              </a:solidFill>
              <a:latin typeface="Calibri"/>
              <a:cs typeface="Calibri"/>
            </a:endParaRPr>
          </a:p>
        </p:txBody>
      </p:sp>
      <p:sp>
        <p:nvSpPr>
          <p:cNvPr id="3" name="object 3"/>
          <p:cNvSpPr/>
          <p:nvPr/>
        </p:nvSpPr>
        <p:spPr>
          <a:xfrm>
            <a:off x="0" y="2477386"/>
            <a:ext cx="9144000" cy="438061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482736" y="4773928"/>
            <a:ext cx="2105915" cy="2028825"/>
          </a:xfrm>
          <a:prstGeom prst="rect">
            <a:avLst/>
          </a:prstGeom>
          <a:blipFill>
            <a:blip r:embed="rId4" cstate="print"/>
            <a:stretch>
              <a:fillRect/>
            </a:stretch>
          </a:blipFill>
        </p:spPr>
        <p:txBody>
          <a:bodyPr wrap="square" lIns="0" tIns="0" rIns="0" bIns="0" rtlCol="0"/>
          <a:lstStyle/>
          <a:p>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90961"/>
            <a:ext cx="7239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4229" y="213715"/>
            <a:ext cx="1003141" cy="992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Zástupný symbol pro obsah 2"/>
          <p:cNvSpPr>
            <a:spLocks noGrp="1"/>
          </p:cNvSpPr>
          <p:nvPr>
            <p:ph idx="1"/>
          </p:nvPr>
        </p:nvSpPr>
        <p:spPr>
          <a:xfrm>
            <a:off x="342900" y="1447800"/>
            <a:ext cx="8610600" cy="1046440"/>
          </a:xfrm>
        </p:spPr>
        <p:txBody>
          <a:bodyPr/>
          <a:lstStyle/>
          <a:p>
            <a:pPr eaLnBrk="1" hangingPunct="1"/>
            <a:r>
              <a:rPr lang="cs-CZ" sz="2000" dirty="0" smtClean="0"/>
              <a:t>Reliktní záření </a:t>
            </a:r>
          </a:p>
          <a:p>
            <a:pPr eaLnBrk="1" hangingPunct="1"/>
            <a:r>
              <a:rPr lang="cs-CZ" sz="2000" dirty="0" smtClean="0"/>
              <a:t>(CMB – </a:t>
            </a:r>
            <a:r>
              <a:rPr lang="cs-CZ" sz="2000" dirty="0" err="1" smtClean="0"/>
              <a:t>Cosmic</a:t>
            </a:r>
            <a:r>
              <a:rPr lang="cs-CZ" sz="2000" dirty="0" smtClean="0"/>
              <a:t> </a:t>
            </a:r>
            <a:r>
              <a:rPr lang="cs-CZ" sz="2000" dirty="0" err="1" smtClean="0"/>
              <a:t>Microwave</a:t>
            </a:r>
            <a:r>
              <a:rPr lang="cs-CZ" sz="2000" dirty="0" smtClean="0"/>
              <a:t> Background) - průhled do raných fází vývoje vesmíru</a:t>
            </a:r>
            <a:r>
              <a:rPr lang="cs-CZ" sz="2400" dirty="0" smtClean="0"/>
              <a:t>. </a:t>
            </a:r>
          </a:p>
          <a:p>
            <a:pPr eaLnBrk="1" hangingPunct="1"/>
            <a:endParaRPr lang="cs-CZ" sz="2400" dirty="0" smtClean="0"/>
          </a:p>
        </p:txBody>
      </p:sp>
      <p:sp>
        <p:nvSpPr>
          <p:cNvPr id="15364" name="Zástupný symbol pro číslo snímku 3"/>
          <p:cNvSpPr>
            <a:spLocks noGrp="1"/>
          </p:cNvSpPr>
          <p:nvPr>
            <p:ph type="sldNum" sz="quarter" idx="4294967295"/>
          </p:nvPr>
        </p:nvSpPr>
        <p:spPr bwMode="auto">
          <a:xfrm>
            <a:off x="8324850" y="7785894"/>
            <a:ext cx="7905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38475E1B-CFF6-4E58-A43A-160B5784043E}" type="slidenum">
              <a:rPr lang="cs-CZ">
                <a:solidFill>
                  <a:srgbClr val="898989"/>
                </a:solidFill>
              </a:rPr>
              <a:pPr/>
              <a:t>10</a:t>
            </a:fld>
            <a:endParaRPr lang="cs-CZ">
              <a:solidFill>
                <a:srgbClr val="898989"/>
              </a:solidFill>
            </a:endParaRPr>
          </a:p>
        </p:txBody>
      </p:sp>
      <p:pic>
        <p:nvPicPr>
          <p:cNvPr id="15366" name="Picture 7" descr="Extragalactic Backgrounds (after Dole and Betherm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693" y="3163887"/>
            <a:ext cx="4022725"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4358" y="2971800"/>
            <a:ext cx="3657600" cy="287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28600" y="381000"/>
            <a:ext cx="8229600" cy="830997"/>
          </a:xfrm>
          <a:prstGeom prst="rect">
            <a:avLst/>
          </a:prstGeom>
          <a:noFill/>
        </p:spPr>
        <p:txBody>
          <a:bodyPr wrap="square" rtlCol="0">
            <a:spAutoFit/>
          </a:bodyPr>
          <a:lstStyle/>
          <a:p>
            <a:r>
              <a:rPr lang="en-US" sz="2400" b="1" dirty="0">
                <a:solidFill>
                  <a:schemeClr val="tx2">
                    <a:lumMod val="75000"/>
                  </a:schemeClr>
                </a:solidFill>
              </a:rPr>
              <a:t>1978</a:t>
            </a:r>
            <a:r>
              <a:rPr lang="en-US" sz="2400" dirty="0">
                <a:solidFill>
                  <a:schemeClr val="tx2">
                    <a:lumMod val="75000"/>
                  </a:schemeClr>
                </a:solidFill>
              </a:rPr>
              <a:t>  </a:t>
            </a:r>
            <a:r>
              <a:rPr lang="cs-CZ" sz="2400" dirty="0" smtClean="0">
                <a:solidFill>
                  <a:schemeClr val="tx2">
                    <a:lumMod val="75000"/>
                  </a:schemeClr>
                </a:solidFill>
              </a:rPr>
              <a:t>     </a:t>
            </a:r>
            <a:r>
              <a:rPr lang="en-US" sz="2400" b="1" dirty="0" smtClean="0">
                <a:solidFill>
                  <a:schemeClr val="tx2">
                    <a:lumMod val="75000"/>
                  </a:schemeClr>
                </a:solidFill>
              </a:rPr>
              <a:t>Arno </a:t>
            </a:r>
            <a:r>
              <a:rPr lang="en-US" sz="2400" b="1" dirty="0">
                <a:solidFill>
                  <a:schemeClr val="tx2">
                    <a:lumMod val="75000"/>
                  </a:schemeClr>
                </a:solidFill>
              </a:rPr>
              <a:t>A. Penzias, Robert W. Wilson</a:t>
            </a:r>
          </a:p>
          <a:p>
            <a:r>
              <a:rPr lang="en-US" sz="2400" b="1" dirty="0">
                <a:solidFill>
                  <a:schemeClr val="tx2">
                    <a:lumMod val="75000"/>
                  </a:schemeClr>
                </a:solidFill>
              </a:rPr>
              <a:t>    </a:t>
            </a:r>
            <a:r>
              <a:rPr lang="cs-CZ" sz="2400" b="1" dirty="0" smtClean="0">
                <a:solidFill>
                  <a:schemeClr val="tx2">
                    <a:lumMod val="75000"/>
                  </a:schemeClr>
                </a:solidFill>
              </a:rPr>
              <a:t>            NC </a:t>
            </a:r>
            <a:r>
              <a:rPr lang="en-US" sz="2400" b="1" dirty="0" err="1" smtClean="0">
                <a:solidFill>
                  <a:schemeClr val="tx2">
                    <a:lumMod val="75000"/>
                  </a:schemeClr>
                </a:solidFill>
              </a:rPr>
              <a:t>za</a:t>
            </a:r>
            <a:r>
              <a:rPr lang="en-US" sz="2400" b="1" dirty="0" smtClean="0">
                <a:solidFill>
                  <a:schemeClr val="tx2">
                    <a:lumMod val="75000"/>
                  </a:schemeClr>
                </a:solidFill>
              </a:rPr>
              <a:t> </a:t>
            </a:r>
            <a:r>
              <a:rPr lang="en-US" sz="2400" b="1" dirty="0" err="1">
                <a:solidFill>
                  <a:schemeClr val="tx2">
                    <a:lumMod val="75000"/>
                  </a:schemeClr>
                </a:solidFill>
              </a:rPr>
              <a:t>objev</a:t>
            </a:r>
            <a:r>
              <a:rPr lang="en-US" sz="2400" b="1" dirty="0">
                <a:solidFill>
                  <a:schemeClr val="tx2">
                    <a:lumMod val="75000"/>
                  </a:schemeClr>
                </a:solidFill>
              </a:rPr>
              <a:t> </a:t>
            </a:r>
            <a:r>
              <a:rPr lang="cs-CZ" sz="2400" b="1" dirty="0" smtClean="0">
                <a:solidFill>
                  <a:schemeClr val="tx2">
                    <a:lumMod val="75000"/>
                  </a:schemeClr>
                </a:solidFill>
              </a:rPr>
              <a:t>„všudypřítomného“ </a:t>
            </a:r>
            <a:r>
              <a:rPr lang="en-US" sz="2400" b="1" dirty="0" err="1" smtClean="0">
                <a:solidFill>
                  <a:schemeClr val="tx2">
                    <a:lumMod val="75000"/>
                  </a:schemeClr>
                </a:solidFill>
              </a:rPr>
              <a:t>reliktního</a:t>
            </a:r>
            <a:r>
              <a:rPr lang="en-US" sz="2400" b="1" dirty="0" smtClean="0">
                <a:solidFill>
                  <a:schemeClr val="tx2">
                    <a:lumMod val="75000"/>
                  </a:schemeClr>
                </a:solidFill>
              </a:rPr>
              <a:t> </a:t>
            </a:r>
            <a:r>
              <a:rPr lang="en-US" sz="2400" b="1" dirty="0" err="1">
                <a:solidFill>
                  <a:schemeClr val="tx2">
                    <a:lumMod val="75000"/>
                  </a:schemeClr>
                </a:solidFill>
              </a:rPr>
              <a:t>záření</a:t>
            </a:r>
            <a:endParaRPr lang="en-US" sz="2400" b="1" dirty="0">
              <a:solidFill>
                <a:schemeClr val="tx2">
                  <a:lumMod val="75000"/>
                </a:schemeClr>
              </a:solidFill>
            </a:endParaRPr>
          </a:p>
        </p:txBody>
      </p:sp>
    </p:spTree>
    <p:extLst>
      <p:ext uri="{BB962C8B-B14F-4D97-AF65-F5344CB8AC3E}">
        <p14:creationId xmlns:p14="http://schemas.microsoft.com/office/powerpoint/2010/main" val="22334529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p:cNvSpPr>
            <a:spLocks noGrp="1"/>
          </p:cNvSpPr>
          <p:nvPr>
            <p:ph type="title"/>
          </p:nvPr>
        </p:nvSpPr>
        <p:spPr>
          <a:xfrm>
            <a:off x="609600" y="152400"/>
            <a:ext cx="6400800" cy="369332"/>
          </a:xfrm>
        </p:spPr>
        <p:txBody>
          <a:bodyPr/>
          <a:lstStyle/>
          <a:p>
            <a:pPr algn="ctr" eaLnBrk="1" hangingPunct="1"/>
            <a:r>
              <a:rPr lang="cs-CZ" sz="2400" kern="1200" dirty="0" smtClean="0">
                <a:solidFill>
                  <a:schemeClr val="tx2">
                    <a:lumMod val="75000"/>
                  </a:schemeClr>
                </a:solidFill>
                <a:latin typeface="+mn-lt"/>
                <a:ea typeface="+mn-ea"/>
                <a:cs typeface="+mn-cs"/>
              </a:rPr>
              <a:t>Zpřesňování detekce CMB </a:t>
            </a:r>
            <a:endParaRPr lang="cs-CZ" sz="2400" kern="1200" dirty="0">
              <a:solidFill>
                <a:schemeClr val="tx2">
                  <a:lumMod val="75000"/>
                </a:schemeClr>
              </a:solidFill>
              <a:latin typeface="+mn-lt"/>
              <a:ea typeface="+mn-ea"/>
              <a:cs typeface="+mn-cs"/>
            </a:endParaRPr>
          </a:p>
        </p:txBody>
      </p:sp>
      <p:sp>
        <p:nvSpPr>
          <p:cNvPr id="17412" name="Zástupný symbol pro číslo snímku 3"/>
          <p:cNvSpPr>
            <a:spLocks noGrp="1"/>
          </p:cNvSpPr>
          <p:nvPr>
            <p:ph type="sldNum" sz="quarter" idx="4294967295"/>
          </p:nvPr>
        </p:nvSpPr>
        <p:spPr bwMode="auto">
          <a:xfrm>
            <a:off x="8324850" y="6408738"/>
            <a:ext cx="7905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64049DCC-71A9-4231-A220-D86E8F5868A6}" type="slidenum">
              <a:rPr lang="cs-CZ">
                <a:solidFill>
                  <a:srgbClr val="898989"/>
                </a:solidFill>
              </a:rPr>
              <a:pPr/>
              <a:t>11</a:t>
            </a:fld>
            <a:endParaRPr lang="cs-CZ">
              <a:solidFill>
                <a:srgbClr val="898989"/>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135" y="685800"/>
            <a:ext cx="7883525" cy="589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002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704" y="152400"/>
            <a:ext cx="8083097" cy="1292662"/>
          </a:xfrm>
        </p:spPr>
        <p:txBody>
          <a:bodyPr/>
          <a:lstStyle/>
          <a:p>
            <a:pPr algn="ctr"/>
            <a:r>
              <a:rPr lang="en-US" dirty="0"/>
              <a:t> </a:t>
            </a:r>
            <a:r>
              <a:rPr lang="en-US" sz="2400" kern="1200" dirty="0">
                <a:solidFill>
                  <a:schemeClr val="tx2">
                    <a:lumMod val="75000"/>
                  </a:schemeClr>
                </a:solidFill>
                <a:latin typeface="+mn-lt"/>
                <a:ea typeface="+mn-ea"/>
                <a:cs typeface="+mn-cs"/>
              </a:rPr>
              <a:t>1993   </a:t>
            </a:r>
            <a:r>
              <a:rPr lang="en-US" sz="2400" kern="1200" dirty="0" smtClean="0">
                <a:solidFill>
                  <a:schemeClr val="tx2">
                    <a:lumMod val="75000"/>
                  </a:schemeClr>
                </a:solidFill>
                <a:latin typeface="+mn-lt"/>
                <a:ea typeface="+mn-ea"/>
                <a:cs typeface="+mn-cs"/>
              </a:rPr>
              <a:t>R</a:t>
            </a:r>
            <a:r>
              <a:rPr lang="cs-CZ" sz="2400" kern="1200" dirty="0" smtClean="0">
                <a:solidFill>
                  <a:schemeClr val="tx2">
                    <a:lumMod val="75000"/>
                  </a:schemeClr>
                </a:solidFill>
                <a:latin typeface="+mn-lt"/>
                <a:ea typeface="+mn-ea"/>
                <a:cs typeface="+mn-cs"/>
              </a:rPr>
              <a:t>.</a:t>
            </a:r>
            <a:r>
              <a:rPr lang="en-US" sz="2400" kern="1200" dirty="0" smtClean="0">
                <a:solidFill>
                  <a:schemeClr val="tx2">
                    <a:lumMod val="75000"/>
                  </a:schemeClr>
                </a:solidFill>
                <a:latin typeface="+mn-lt"/>
                <a:ea typeface="+mn-ea"/>
                <a:cs typeface="+mn-cs"/>
              </a:rPr>
              <a:t> </a:t>
            </a:r>
            <a:r>
              <a:rPr lang="en-US" sz="2400" kern="1200" dirty="0" err="1">
                <a:solidFill>
                  <a:schemeClr val="tx2">
                    <a:lumMod val="75000"/>
                  </a:schemeClr>
                </a:solidFill>
                <a:latin typeface="+mn-lt"/>
                <a:ea typeface="+mn-ea"/>
                <a:cs typeface="+mn-cs"/>
              </a:rPr>
              <a:t>A.Hulse</a:t>
            </a:r>
            <a:r>
              <a:rPr lang="en-US" sz="2400" kern="1200" dirty="0">
                <a:solidFill>
                  <a:schemeClr val="tx2">
                    <a:lumMod val="75000"/>
                  </a:schemeClr>
                </a:solidFill>
                <a:latin typeface="+mn-lt"/>
                <a:ea typeface="+mn-ea"/>
                <a:cs typeface="+mn-cs"/>
              </a:rPr>
              <a:t> </a:t>
            </a:r>
            <a:r>
              <a:rPr lang="en-US" sz="2400" kern="1200" dirty="0" smtClean="0">
                <a:solidFill>
                  <a:schemeClr val="tx2">
                    <a:lumMod val="75000"/>
                  </a:schemeClr>
                </a:solidFill>
                <a:latin typeface="+mn-lt"/>
                <a:ea typeface="+mn-ea"/>
                <a:cs typeface="+mn-cs"/>
              </a:rPr>
              <a:t>a</a:t>
            </a:r>
            <a:r>
              <a:rPr lang="cs-CZ" sz="2400" kern="1200" dirty="0" smtClean="0">
                <a:solidFill>
                  <a:schemeClr val="tx2">
                    <a:lumMod val="75000"/>
                  </a:schemeClr>
                </a:solidFill>
                <a:latin typeface="+mn-lt"/>
                <a:ea typeface="+mn-ea"/>
                <a:cs typeface="+mn-cs"/>
              </a:rPr>
              <a:t>  J.</a:t>
            </a:r>
            <a:r>
              <a:rPr lang="en-US" sz="2400" kern="1200" dirty="0" err="1" smtClean="0">
                <a:solidFill>
                  <a:schemeClr val="tx2">
                    <a:lumMod val="75000"/>
                  </a:schemeClr>
                </a:solidFill>
                <a:latin typeface="+mn-lt"/>
                <a:ea typeface="+mn-ea"/>
                <a:cs typeface="+mn-cs"/>
              </a:rPr>
              <a:t>H.Taylor</a:t>
            </a:r>
            <a:r>
              <a:rPr lang="en-US" sz="2400" kern="1200" dirty="0" smtClean="0">
                <a:solidFill>
                  <a:schemeClr val="tx2">
                    <a:lumMod val="75000"/>
                  </a:schemeClr>
                </a:solidFill>
                <a:latin typeface="+mn-lt"/>
                <a:ea typeface="+mn-ea"/>
                <a:cs typeface="+mn-cs"/>
              </a:rPr>
              <a:t> </a:t>
            </a:r>
            <a:r>
              <a:rPr lang="cs-CZ" sz="2400" kern="1200" dirty="0" smtClean="0">
                <a:solidFill>
                  <a:schemeClr val="tx2">
                    <a:lumMod val="75000"/>
                  </a:schemeClr>
                </a:solidFill>
                <a:latin typeface="+mn-lt"/>
                <a:ea typeface="+mn-ea"/>
                <a:cs typeface="+mn-cs"/>
              </a:rPr>
              <a:t> -</a:t>
            </a:r>
            <a:r>
              <a:rPr lang="en-US" sz="2400" kern="1200" dirty="0" smtClean="0">
                <a:solidFill>
                  <a:schemeClr val="tx2">
                    <a:lumMod val="75000"/>
                  </a:schemeClr>
                </a:solidFill>
                <a:latin typeface="+mn-lt"/>
                <a:ea typeface="+mn-ea"/>
                <a:cs typeface="+mn-cs"/>
              </a:rPr>
              <a:t> </a:t>
            </a:r>
            <a:r>
              <a:rPr lang="en-US" sz="2400" kern="1200" dirty="0" err="1">
                <a:solidFill>
                  <a:schemeClr val="tx2">
                    <a:lumMod val="75000"/>
                  </a:schemeClr>
                </a:solidFill>
                <a:latin typeface="+mn-lt"/>
                <a:ea typeface="+mn-ea"/>
                <a:cs typeface="+mn-cs"/>
              </a:rPr>
              <a:t>objev</a:t>
            </a:r>
            <a:r>
              <a:rPr lang="en-US" sz="2400" kern="1200" dirty="0">
                <a:solidFill>
                  <a:schemeClr val="tx2">
                    <a:lumMod val="75000"/>
                  </a:schemeClr>
                </a:solidFill>
                <a:latin typeface="+mn-lt"/>
                <a:ea typeface="+mn-ea"/>
                <a:cs typeface="+mn-cs"/>
              </a:rPr>
              <a:t> </a:t>
            </a:r>
            <a:r>
              <a:rPr lang="en-US" sz="2400" kern="1200" dirty="0" err="1">
                <a:solidFill>
                  <a:schemeClr val="tx2">
                    <a:lumMod val="75000"/>
                  </a:schemeClr>
                </a:solidFill>
                <a:latin typeface="+mn-lt"/>
                <a:ea typeface="+mn-ea"/>
                <a:cs typeface="+mn-cs"/>
              </a:rPr>
              <a:t>nového</a:t>
            </a:r>
            <a:r>
              <a:rPr lang="en-US" sz="2400" kern="1200" dirty="0">
                <a:solidFill>
                  <a:schemeClr val="tx2">
                    <a:lumMod val="75000"/>
                  </a:schemeClr>
                </a:solidFill>
                <a:latin typeface="+mn-lt"/>
                <a:ea typeface="+mn-ea"/>
                <a:cs typeface="+mn-cs"/>
              </a:rPr>
              <a:t> </a:t>
            </a:r>
            <a:r>
              <a:rPr lang="en-US" sz="2400" kern="1200" dirty="0" err="1">
                <a:solidFill>
                  <a:schemeClr val="tx2">
                    <a:lumMod val="75000"/>
                  </a:schemeClr>
                </a:solidFill>
                <a:latin typeface="+mn-lt"/>
                <a:ea typeface="+mn-ea"/>
                <a:cs typeface="+mn-cs"/>
              </a:rPr>
              <a:t>typu</a:t>
            </a:r>
            <a:r>
              <a:rPr lang="en-US" sz="2400" kern="1200" dirty="0">
                <a:solidFill>
                  <a:schemeClr val="tx2">
                    <a:lumMod val="75000"/>
                  </a:schemeClr>
                </a:solidFill>
                <a:latin typeface="+mn-lt"/>
                <a:ea typeface="+mn-ea"/>
                <a:cs typeface="+mn-cs"/>
              </a:rPr>
              <a:t> </a:t>
            </a:r>
            <a:r>
              <a:rPr lang="en-US" sz="2400" kern="1200" dirty="0" err="1">
                <a:solidFill>
                  <a:schemeClr val="tx2">
                    <a:lumMod val="75000"/>
                  </a:schemeClr>
                </a:solidFill>
                <a:latin typeface="+mn-lt"/>
                <a:ea typeface="+mn-ea"/>
                <a:cs typeface="+mn-cs"/>
              </a:rPr>
              <a:t>pulsaru</a:t>
            </a:r>
            <a:r>
              <a:rPr lang="en-US" sz="2400" kern="1200" dirty="0">
                <a:solidFill>
                  <a:schemeClr val="tx2">
                    <a:lumMod val="75000"/>
                  </a:schemeClr>
                </a:solidFill>
                <a:latin typeface="+mn-lt"/>
                <a:ea typeface="+mn-ea"/>
                <a:cs typeface="+mn-cs"/>
              </a:rPr>
              <a:t>, </a:t>
            </a:r>
            <a:r>
              <a:rPr lang="en-US" sz="2400" kern="1200" dirty="0" err="1">
                <a:solidFill>
                  <a:schemeClr val="tx2">
                    <a:lumMod val="75000"/>
                  </a:schemeClr>
                </a:solidFill>
                <a:latin typeface="+mn-lt"/>
                <a:ea typeface="+mn-ea"/>
                <a:cs typeface="+mn-cs"/>
              </a:rPr>
              <a:t>který</a:t>
            </a:r>
            <a:r>
              <a:rPr lang="en-US" sz="2400" kern="1200" dirty="0">
                <a:solidFill>
                  <a:schemeClr val="tx2">
                    <a:lumMod val="75000"/>
                  </a:schemeClr>
                </a:solidFill>
                <a:latin typeface="+mn-lt"/>
                <a:ea typeface="+mn-ea"/>
                <a:cs typeface="+mn-cs"/>
              </a:rPr>
              <a:t> </a:t>
            </a:r>
            <a:r>
              <a:rPr lang="en-US" sz="2400" kern="1200" dirty="0" err="1">
                <a:solidFill>
                  <a:schemeClr val="tx2">
                    <a:lumMod val="75000"/>
                  </a:schemeClr>
                </a:solidFill>
                <a:latin typeface="+mn-lt"/>
                <a:ea typeface="+mn-ea"/>
                <a:cs typeface="+mn-cs"/>
              </a:rPr>
              <a:t>otevřel</a:t>
            </a:r>
            <a:r>
              <a:rPr lang="cs-CZ" sz="2400" kern="1200" dirty="0">
                <a:solidFill>
                  <a:schemeClr val="tx2">
                    <a:lumMod val="75000"/>
                  </a:schemeClr>
                </a:solidFill>
                <a:latin typeface="+mn-lt"/>
                <a:ea typeface="+mn-ea"/>
                <a:cs typeface="+mn-cs"/>
              </a:rPr>
              <a:t> </a:t>
            </a:r>
            <a:r>
              <a:rPr lang="en-US" sz="2400" kern="1200" dirty="0" err="1">
                <a:solidFill>
                  <a:schemeClr val="tx2">
                    <a:lumMod val="75000"/>
                  </a:schemeClr>
                </a:solidFill>
                <a:latin typeface="+mn-lt"/>
                <a:ea typeface="+mn-ea"/>
                <a:cs typeface="+mn-cs"/>
              </a:rPr>
              <a:t>možnosti</a:t>
            </a:r>
            <a:r>
              <a:rPr lang="en-US" sz="2400" kern="1200" dirty="0">
                <a:solidFill>
                  <a:schemeClr val="tx2">
                    <a:lumMod val="75000"/>
                  </a:schemeClr>
                </a:solidFill>
                <a:latin typeface="+mn-lt"/>
                <a:ea typeface="+mn-ea"/>
                <a:cs typeface="+mn-cs"/>
              </a:rPr>
              <a:t> pro </a:t>
            </a:r>
            <a:r>
              <a:rPr lang="en-US" sz="2400" kern="1200" dirty="0" err="1">
                <a:solidFill>
                  <a:schemeClr val="tx2">
                    <a:lumMod val="75000"/>
                  </a:schemeClr>
                </a:solidFill>
                <a:latin typeface="+mn-lt"/>
                <a:ea typeface="+mn-ea"/>
                <a:cs typeface="+mn-cs"/>
              </a:rPr>
              <a:t>studium</a:t>
            </a:r>
            <a:r>
              <a:rPr lang="en-US" sz="2400" kern="1200" dirty="0">
                <a:solidFill>
                  <a:schemeClr val="tx2">
                    <a:lumMod val="75000"/>
                  </a:schemeClr>
                </a:solidFill>
                <a:latin typeface="+mn-lt"/>
                <a:ea typeface="+mn-ea"/>
                <a:cs typeface="+mn-cs"/>
              </a:rPr>
              <a:t> </a:t>
            </a:r>
            <a:r>
              <a:rPr lang="en-US" sz="2400" kern="1200" dirty="0" err="1">
                <a:solidFill>
                  <a:schemeClr val="tx2">
                    <a:lumMod val="75000"/>
                  </a:schemeClr>
                </a:solidFill>
                <a:latin typeface="+mn-lt"/>
                <a:ea typeface="+mn-ea"/>
                <a:cs typeface="+mn-cs"/>
              </a:rPr>
              <a:t>gravitace</a:t>
            </a:r>
            <a:r>
              <a:rPr lang="en-US" sz="2400" kern="1200" dirty="0">
                <a:solidFill>
                  <a:schemeClr val="tx2">
                    <a:lumMod val="75000"/>
                  </a:schemeClr>
                </a:solidFill>
                <a:latin typeface="+mn-lt"/>
                <a:ea typeface="+mn-ea"/>
                <a:cs typeface="+mn-cs"/>
              </a:rPr>
              <a:t/>
            </a:r>
            <a:br>
              <a:rPr lang="en-US" sz="2400" kern="1200" dirty="0">
                <a:solidFill>
                  <a:schemeClr val="tx2">
                    <a:lumMod val="75000"/>
                  </a:schemeClr>
                </a:solidFill>
                <a:latin typeface="+mn-lt"/>
                <a:ea typeface="+mn-ea"/>
                <a:cs typeface="+mn-cs"/>
              </a:rPr>
            </a:br>
            <a:endParaRPr lang="en-US" sz="2400" kern="1200" dirty="0">
              <a:solidFill>
                <a:schemeClr val="tx2">
                  <a:lumMod val="75000"/>
                </a:schemeClr>
              </a:solidFill>
              <a:latin typeface="+mn-lt"/>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0806" y="2490056"/>
            <a:ext cx="3763371" cy="3763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607" y="2521677"/>
            <a:ext cx="4403561" cy="3700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19600" y="6392223"/>
            <a:ext cx="4158767" cy="307777"/>
          </a:xfrm>
          <a:prstGeom prst="rect">
            <a:avLst/>
          </a:prstGeom>
          <a:noFill/>
        </p:spPr>
        <p:txBody>
          <a:bodyPr wrap="none" rtlCol="0">
            <a:spAutoFit/>
          </a:bodyPr>
          <a:lstStyle/>
          <a:p>
            <a:r>
              <a:rPr lang="en-US" sz="1400" dirty="0">
                <a:hlinkClick r:id="rId4"/>
              </a:rPr>
              <a:t>https://alchetron.com/Hulse%E2%80%93Taylor-binary</a:t>
            </a:r>
            <a:endParaRPr lang="en-US" sz="1400"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182824"/>
            <a:ext cx="1576385" cy="1140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52837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372"/>
            <a:ext cx="8429625"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04800" y="155944"/>
            <a:ext cx="8592880" cy="1107996"/>
          </a:xfrm>
          <a:prstGeom prst="rect">
            <a:avLst/>
          </a:prstGeom>
          <a:noFill/>
        </p:spPr>
        <p:txBody>
          <a:bodyPr wrap="square" rtlCol="0">
            <a:spAutoFit/>
          </a:bodyPr>
          <a:lstStyle/>
          <a:p>
            <a:r>
              <a:rPr lang="en-US" sz="2400" b="1" dirty="0">
                <a:solidFill>
                  <a:schemeClr val="tx2">
                    <a:lumMod val="75000"/>
                  </a:schemeClr>
                </a:solidFill>
              </a:rPr>
              <a:t>2006 </a:t>
            </a:r>
            <a:r>
              <a:rPr lang="cs-CZ" sz="2400" b="1" dirty="0" smtClean="0">
                <a:solidFill>
                  <a:schemeClr val="tx2">
                    <a:lumMod val="75000"/>
                  </a:schemeClr>
                </a:solidFill>
              </a:rPr>
              <a:t> </a:t>
            </a:r>
            <a:r>
              <a:rPr lang="en-US" sz="2400" b="1" dirty="0" smtClean="0">
                <a:solidFill>
                  <a:schemeClr val="tx2">
                    <a:lumMod val="75000"/>
                  </a:schemeClr>
                </a:solidFill>
              </a:rPr>
              <a:t> J</a:t>
            </a:r>
            <a:r>
              <a:rPr lang="cs-CZ" sz="2400" b="1" dirty="0" smtClean="0">
                <a:solidFill>
                  <a:schemeClr val="tx2">
                    <a:lumMod val="75000"/>
                  </a:schemeClr>
                </a:solidFill>
              </a:rPr>
              <a:t>.</a:t>
            </a:r>
            <a:r>
              <a:rPr lang="en-US" sz="2400" b="1" dirty="0" smtClean="0">
                <a:solidFill>
                  <a:schemeClr val="tx2">
                    <a:lumMod val="75000"/>
                  </a:schemeClr>
                </a:solidFill>
              </a:rPr>
              <a:t>C</a:t>
            </a:r>
            <a:r>
              <a:rPr lang="en-US" sz="2400" b="1" dirty="0">
                <a:solidFill>
                  <a:schemeClr val="tx2">
                    <a:lumMod val="75000"/>
                  </a:schemeClr>
                </a:solidFill>
              </a:rPr>
              <a:t>. Mather, </a:t>
            </a:r>
            <a:r>
              <a:rPr lang="en-US" sz="2400" b="1" dirty="0" smtClean="0">
                <a:solidFill>
                  <a:schemeClr val="tx2">
                    <a:lumMod val="75000"/>
                  </a:schemeClr>
                </a:solidFill>
              </a:rPr>
              <a:t>G</a:t>
            </a:r>
            <a:r>
              <a:rPr lang="cs-CZ" sz="2400" b="1" dirty="0" smtClean="0">
                <a:solidFill>
                  <a:schemeClr val="tx2">
                    <a:lumMod val="75000"/>
                  </a:schemeClr>
                </a:solidFill>
              </a:rPr>
              <a:t>.</a:t>
            </a:r>
            <a:r>
              <a:rPr lang="en-US" sz="2400" b="1" dirty="0" smtClean="0">
                <a:solidFill>
                  <a:schemeClr val="tx2">
                    <a:lumMod val="75000"/>
                  </a:schemeClr>
                </a:solidFill>
              </a:rPr>
              <a:t>F</a:t>
            </a:r>
            <a:r>
              <a:rPr lang="en-US" sz="2400" b="1" dirty="0">
                <a:solidFill>
                  <a:schemeClr val="tx2">
                    <a:lumMod val="75000"/>
                  </a:schemeClr>
                </a:solidFill>
              </a:rPr>
              <a:t>. Smoot </a:t>
            </a:r>
          </a:p>
          <a:p>
            <a:r>
              <a:rPr lang="en-US" sz="2400" b="1" dirty="0">
                <a:solidFill>
                  <a:schemeClr val="tx2">
                    <a:lumMod val="75000"/>
                  </a:schemeClr>
                </a:solidFill>
              </a:rPr>
              <a:t>  </a:t>
            </a:r>
            <a:r>
              <a:rPr lang="cs-CZ" sz="2400" b="1" dirty="0" smtClean="0">
                <a:solidFill>
                  <a:schemeClr val="tx2">
                    <a:lumMod val="75000"/>
                  </a:schemeClr>
                </a:solidFill>
              </a:rPr>
              <a:t>   </a:t>
            </a:r>
            <a:r>
              <a:rPr lang="en-US" sz="2400" b="1" dirty="0" err="1" smtClean="0">
                <a:solidFill>
                  <a:schemeClr val="tx2">
                    <a:lumMod val="75000"/>
                  </a:schemeClr>
                </a:solidFill>
              </a:rPr>
              <a:t>objev</a:t>
            </a:r>
            <a:r>
              <a:rPr lang="en-US" sz="2400" b="1" dirty="0" smtClean="0">
                <a:solidFill>
                  <a:schemeClr val="tx2">
                    <a:lumMod val="75000"/>
                  </a:schemeClr>
                </a:solidFill>
              </a:rPr>
              <a:t> </a:t>
            </a:r>
            <a:r>
              <a:rPr lang="en-US" sz="2400" b="1" dirty="0" err="1" smtClean="0">
                <a:solidFill>
                  <a:schemeClr val="tx2">
                    <a:lumMod val="75000"/>
                  </a:schemeClr>
                </a:solidFill>
              </a:rPr>
              <a:t>černotělesové</a:t>
            </a:r>
            <a:r>
              <a:rPr lang="en-US" sz="2400" b="1" dirty="0" smtClean="0">
                <a:solidFill>
                  <a:schemeClr val="tx2">
                    <a:lumMod val="75000"/>
                  </a:schemeClr>
                </a:solidFill>
              </a:rPr>
              <a:t> </a:t>
            </a:r>
            <a:r>
              <a:rPr lang="en-US" sz="2400" b="1" dirty="0" err="1">
                <a:solidFill>
                  <a:schemeClr val="tx2">
                    <a:lumMod val="75000"/>
                  </a:schemeClr>
                </a:solidFill>
              </a:rPr>
              <a:t>povahy</a:t>
            </a:r>
            <a:r>
              <a:rPr lang="en-US" sz="2400" b="1" dirty="0">
                <a:solidFill>
                  <a:schemeClr val="tx2">
                    <a:lumMod val="75000"/>
                  </a:schemeClr>
                </a:solidFill>
              </a:rPr>
              <a:t> </a:t>
            </a:r>
            <a:r>
              <a:rPr lang="cs-CZ" sz="2400" b="1" dirty="0" smtClean="0">
                <a:solidFill>
                  <a:schemeClr val="tx2">
                    <a:lumMod val="75000"/>
                  </a:schemeClr>
                </a:solidFill>
              </a:rPr>
              <a:t>reliktního záření a jeho </a:t>
            </a:r>
            <a:r>
              <a:rPr lang="en-US" sz="2400" b="1" dirty="0" err="1" smtClean="0">
                <a:solidFill>
                  <a:schemeClr val="tx2">
                    <a:lumMod val="75000"/>
                  </a:schemeClr>
                </a:solidFill>
              </a:rPr>
              <a:t>anizotropie</a:t>
            </a:r>
            <a:endParaRPr lang="en-US" sz="2400" b="1" dirty="0">
              <a:solidFill>
                <a:schemeClr val="tx2">
                  <a:lumMod val="75000"/>
                </a:schemeClr>
              </a:solidFill>
            </a:endParaRPr>
          </a:p>
          <a:p>
            <a:pPr algn="ct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198309"/>
            <a:ext cx="3965750" cy="2605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8938" y="4396231"/>
            <a:ext cx="3514061" cy="2268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6631" y="1066800"/>
            <a:ext cx="1029218" cy="80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47568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1" y="216900"/>
            <a:ext cx="8686800" cy="1569660"/>
          </a:xfrm>
          <a:prstGeom prst="rect">
            <a:avLst/>
          </a:prstGeom>
          <a:noFill/>
        </p:spPr>
        <p:txBody>
          <a:bodyPr wrap="square" rtlCol="0">
            <a:spAutoFit/>
          </a:bodyPr>
          <a:lstStyle/>
          <a:p>
            <a:r>
              <a:rPr lang="en-US" sz="2400" b="1" dirty="0">
                <a:solidFill>
                  <a:schemeClr val="tx2">
                    <a:lumMod val="75000"/>
                  </a:schemeClr>
                </a:solidFill>
              </a:rPr>
              <a:t>2011  </a:t>
            </a:r>
            <a:r>
              <a:rPr lang="en-US" sz="2400" b="1" dirty="0" smtClean="0">
                <a:solidFill>
                  <a:schemeClr val="tx2">
                    <a:lumMod val="75000"/>
                  </a:schemeClr>
                </a:solidFill>
              </a:rPr>
              <a:t>S</a:t>
            </a:r>
            <a:r>
              <a:rPr lang="cs-CZ" sz="2400" b="1" dirty="0" smtClean="0">
                <a:solidFill>
                  <a:schemeClr val="tx2">
                    <a:lumMod val="75000"/>
                  </a:schemeClr>
                </a:solidFill>
              </a:rPr>
              <a:t>.</a:t>
            </a:r>
            <a:r>
              <a:rPr lang="en-US" sz="2400" b="1" dirty="0" err="1" smtClean="0">
                <a:solidFill>
                  <a:schemeClr val="tx2">
                    <a:lumMod val="75000"/>
                  </a:schemeClr>
                </a:solidFill>
              </a:rPr>
              <a:t>Pearlmutter</a:t>
            </a:r>
            <a:r>
              <a:rPr lang="en-US" sz="2400" b="1" dirty="0">
                <a:solidFill>
                  <a:schemeClr val="tx2">
                    <a:lumMod val="75000"/>
                  </a:schemeClr>
                </a:solidFill>
              </a:rPr>
              <a:t>, </a:t>
            </a:r>
            <a:r>
              <a:rPr lang="en-US" sz="2400" b="1" dirty="0" smtClean="0">
                <a:solidFill>
                  <a:schemeClr val="tx2">
                    <a:lumMod val="75000"/>
                  </a:schemeClr>
                </a:solidFill>
              </a:rPr>
              <a:t>B</a:t>
            </a:r>
            <a:r>
              <a:rPr lang="cs-CZ" sz="2400" b="1" dirty="0" smtClean="0">
                <a:solidFill>
                  <a:schemeClr val="tx2">
                    <a:lumMod val="75000"/>
                  </a:schemeClr>
                </a:solidFill>
              </a:rPr>
              <a:t>.</a:t>
            </a:r>
            <a:r>
              <a:rPr lang="en-US" sz="2400" b="1" dirty="0" smtClean="0">
                <a:solidFill>
                  <a:schemeClr val="tx2">
                    <a:lumMod val="75000"/>
                  </a:schemeClr>
                </a:solidFill>
              </a:rPr>
              <a:t>P</a:t>
            </a:r>
            <a:r>
              <a:rPr lang="en-US" sz="2400" b="1" dirty="0">
                <a:solidFill>
                  <a:schemeClr val="tx2">
                    <a:lumMod val="75000"/>
                  </a:schemeClr>
                </a:solidFill>
              </a:rPr>
              <a:t>. Schmidt, </a:t>
            </a:r>
            <a:r>
              <a:rPr lang="en-US" sz="2400" b="1" dirty="0" smtClean="0">
                <a:solidFill>
                  <a:schemeClr val="tx2">
                    <a:lumMod val="75000"/>
                  </a:schemeClr>
                </a:solidFill>
              </a:rPr>
              <a:t>A</a:t>
            </a:r>
            <a:r>
              <a:rPr lang="cs-CZ" sz="2400" b="1" dirty="0" smtClean="0">
                <a:solidFill>
                  <a:schemeClr val="tx2">
                    <a:lumMod val="75000"/>
                  </a:schemeClr>
                </a:solidFill>
              </a:rPr>
              <a:t>.</a:t>
            </a:r>
            <a:r>
              <a:rPr lang="en-US" sz="2400" b="1" dirty="0" err="1" smtClean="0">
                <a:solidFill>
                  <a:schemeClr val="tx2">
                    <a:lumMod val="75000"/>
                  </a:schemeClr>
                </a:solidFill>
              </a:rPr>
              <a:t>C.Riess</a:t>
            </a:r>
            <a:r>
              <a:rPr lang="en-US" sz="2400" b="1" dirty="0" smtClean="0">
                <a:solidFill>
                  <a:schemeClr val="tx2">
                    <a:lumMod val="75000"/>
                  </a:schemeClr>
                </a:solidFill>
              </a:rPr>
              <a:t> </a:t>
            </a:r>
            <a:endParaRPr lang="en-US" sz="2400" b="1" dirty="0">
              <a:solidFill>
                <a:schemeClr val="tx2">
                  <a:lumMod val="75000"/>
                </a:schemeClr>
              </a:solidFill>
            </a:endParaRPr>
          </a:p>
          <a:p>
            <a:r>
              <a:rPr lang="cs-CZ" sz="2400" b="1" dirty="0" smtClean="0">
                <a:solidFill>
                  <a:schemeClr val="tx2">
                    <a:lumMod val="75000"/>
                  </a:schemeClr>
                </a:solidFill>
              </a:rPr>
              <a:t> </a:t>
            </a:r>
            <a:r>
              <a:rPr lang="en-US" sz="2400" b="1" dirty="0" err="1" smtClean="0">
                <a:solidFill>
                  <a:schemeClr val="tx2">
                    <a:lumMod val="75000"/>
                  </a:schemeClr>
                </a:solidFill>
              </a:rPr>
              <a:t>objev</a:t>
            </a:r>
            <a:r>
              <a:rPr lang="en-US" sz="2400" b="1" dirty="0" smtClean="0">
                <a:solidFill>
                  <a:schemeClr val="tx2">
                    <a:lumMod val="75000"/>
                  </a:schemeClr>
                </a:solidFill>
              </a:rPr>
              <a:t> </a:t>
            </a:r>
            <a:r>
              <a:rPr lang="en-US" sz="2400" b="1" dirty="0" err="1">
                <a:solidFill>
                  <a:schemeClr val="tx2">
                    <a:lumMod val="75000"/>
                  </a:schemeClr>
                </a:solidFill>
              </a:rPr>
              <a:t>zrychlujícího</a:t>
            </a:r>
            <a:r>
              <a:rPr lang="en-US" sz="2400" b="1" dirty="0">
                <a:solidFill>
                  <a:schemeClr val="tx2">
                    <a:lumMod val="75000"/>
                  </a:schemeClr>
                </a:solidFill>
              </a:rPr>
              <a:t> se </a:t>
            </a:r>
            <a:r>
              <a:rPr lang="en-US" sz="2400" b="1" dirty="0" err="1">
                <a:solidFill>
                  <a:schemeClr val="tx2">
                    <a:lumMod val="75000"/>
                  </a:schemeClr>
                </a:solidFill>
              </a:rPr>
              <a:t>rozpínání</a:t>
            </a:r>
            <a:r>
              <a:rPr lang="en-US" sz="2400" b="1" dirty="0">
                <a:solidFill>
                  <a:schemeClr val="tx2">
                    <a:lumMod val="75000"/>
                  </a:schemeClr>
                </a:solidFill>
              </a:rPr>
              <a:t> </a:t>
            </a:r>
            <a:r>
              <a:rPr lang="en-US" sz="2400" b="1" dirty="0" err="1">
                <a:solidFill>
                  <a:schemeClr val="tx2">
                    <a:lumMod val="75000"/>
                  </a:schemeClr>
                </a:solidFill>
              </a:rPr>
              <a:t>vesmíru</a:t>
            </a:r>
            <a:r>
              <a:rPr lang="en-US" sz="2400" b="1" dirty="0">
                <a:solidFill>
                  <a:schemeClr val="tx2">
                    <a:lumMod val="75000"/>
                  </a:schemeClr>
                </a:solidFill>
              </a:rPr>
              <a:t> </a:t>
            </a:r>
            <a:r>
              <a:rPr lang="en-US" sz="2400" b="1" dirty="0" err="1">
                <a:solidFill>
                  <a:schemeClr val="tx2">
                    <a:lumMod val="75000"/>
                  </a:schemeClr>
                </a:solidFill>
              </a:rPr>
              <a:t>odhalený</a:t>
            </a:r>
            <a:r>
              <a:rPr lang="en-US" sz="2400" b="1" dirty="0">
                <a:solidFill>
                  <a:schemeClr val="tx2">
                    <a:lumMod val="75000"/>
                  </a:schemeClr>
                </a:solidFill>
              </a:rPr>
              <a:t> </a:t>
            </a:r>
            <a:endParaRPr lang="cs-CZ" sz="2400" b="1" dirty="0" smtClean="0">
              <a:solidFill>
                <a:schemeClr val="tx2">
                  <a:lumMod val="75000"/>
                </a:schemeClr>
              </a:solidFill>
            </a:endParaRPr>
          </a:p>
          <a:p>
            <a:r>
              <a:rPr lang="cs-CZ" sz="2400" b="1" dirty="0">
                <a:solidFill>
                  <a:schemeClr val="tx2">
                    <a:lumMod val="75000"/>
                  </a:schemeClr>
                </a:solidFill>
              </a:rPr>
              <a:t> </a:t>
            </a:r>
            <a:r>
              <a:rPr lang="cs-CZ" sz="2400" b="1" dirty="0" smtClean="0">
                <a:solidFill>
                  <a:schemeClr val="tx2">
                    <a:lumMod val="75000"/>
                  </a:schemeClr>
                </a:solidFill>
              </a:rPr>
              <a:t>   			    </a:t>
            </a:r>
            <a:r>
              <a:rPr lang="cs-CZ" sz="2400" b="1" dirty="0" smtClean="0">
                <a:solidFill>
                  <a:schemeClr val="tx2">
                    <a:lumMod val="75000"/>
                  </a:schemeClr>
                </a:solidFill>
              </a:rPr>
              <a:t>  </a:t>
            </a:r>
            <a:r>
              <a:rPr lang="en-US" sz="2400" b="1" dirty="0" err="1" smtClean="0">
                <a:solidFill>
                  <a:schemeClr val="tx2">
                    <a:lumMod val="75000"/>
                  </a:schemeClr>
                </a:solidFill>
              </a:rPr>
              <a:t>pozorováním</a:t>
            </a:r>
            <a:r>
              <a:rPr lang="en-US" sz="2400" b="1" dirty="0" smtClean="0">
                <a:solidFill>
                  <a:schemeClr val="tx2">
                    <a:lumMod val="75000"/>
                  </a:schemeClr>
                </a:solidFill>
              </a:rPr>
              <a:t> </a:t>
            </a:r>
            <a:r>
              <a:rPr lang="en-US" sz="2400" b="1" dirty="0" err="1">
                <a:solidFill>
                  <a:schemeClr val="tx2">
                    <a:lumMod val="75000"/>
                  </a:schemeClr>
                </a:solidFill>
              </a:rPr>
              <a:t>vzdálených</a:t>
            </a:r>
            <a:r>
              <a:rPr lang="en-US" sz="2400" b="1" dirty="0">
                <a:solidFill>
                  <a:schemeClr val="tx2">
                    <a:lumMod val="75000"/>
                  </a:schemeClr>
                </a:solidFill>
              </a:rPr>
              <a:t> </a:t>
            </a:r>
            <a:r>
              <a:rPr lang="en-US" sz="2400" b="1" dirty="0" err="1">
                <a:solidFill>
                  <a:schemeClr val="tx2">
                    <a:lumMod val="75000"/>
                  </a:schemeClr>
                </a:solidFill>
              </a:rPr>
              <a:t>supernov</a:t>
            </a:r>
            <a:endParaRPr lang="en-US" sz="2400" b="1" dirty="0">
              <a:solidFill>
                <a:schemeClr val="tx2">
                  <a:lumMod val="75000"/>
                </a:schemeClr>
              </a:solidFill>
            </a:endParaRPr>
          </a:p>
          <a:p>
            <a:endParaRPr lang="en-US" sz="2400" b="1" dirty="0">
              <a:solidFill>
                <a:schemeClr val="tx2">
                  <a:lumMod val="75000"/>
                </a:schemeClr>
              </a:solidFill>
            </a:endParaRPr>
          </a:p>
        </p:txBody>
      </p:sp>
      <p:sp>
        <p:nvSpPr>
          <p:cNvPr id="6" name="Rectangle 5"/>
          <p:cNvSpPr/>
          <p:nvPr/>
        </p:nvSpPr>
        <p:spPr>
          <a:xfrm>
            <a:off x="16468" y="6466509"/>
            <a:ext cx="8610602" cy="307777"/>
          </a:xfrm>
          <a:prstGeom prst="rect">
            <a:avLst/>
          </a:prstGeom>
        </p:spPr>
        <p:txBody>
          <a:bodyPr wrap="square">
            <a:spAutoFit/>
          </a:bodyPr>
          <a:lstStyle/>
          <a:p>
            <a:r>
              <a:rPr lang="en-US" sz="1400" dirty="0" err="1"/>
              <a:t>Světelná</a:t>
            </a:r>
            <a:r>
              <a:rPr lang="en-US" sz="1400" dirty="0"/>
              <a:t> </a:t>
            </a:r>
            <a:r>
              <a:rPr lang="en-US" sz="1400" dirty="0" err="1"/>
              <a:t>křivka</a:t>
            </a:r>
            <a:r>
              <a:rPr lang="en-US" sz="1400" dirty="0"/>
              <a:t> </a:t>
            </a:r>
            <a:r>
              <a:rPr lang="en-US" sz="1400" dirty="0" err="1"/>
              <a:t>supernovy</a:t>
            </a:r>
            <a:r>
              <a:rPr lang="en-US" sz="1400" dirty="0"/>
              <a:t> </a:t>
            </a:r>
            <a:r>
              <a:rPr lang="en-US" sz="1400" dirty="0" err="1"/>
              <a:t>Ia</a:t>
            </a:r>
            <a:r>
              <a:rPr lang="en-US" sz="1400" dirty="0"/>
              <a:t> v </a:t>
            </a:r>
            <a:r>
              <a:rPr lang="en-US" sz="1400" dirty="0" err="1"/>
              <a:t>různých</a:t>
            </a:r>
            <a:r>
              <a:rPr lang="en-US" sz="1400" dirty="0"/>
              <a:t> </a:t>
            </a:r>
            <a:r>
              <a:rPr lang="en-US" sz="1400" dirty="0" err="1"/>
              <a:t>spektrálních</a:t>
            </a:r>
            <a:r>
              <a:rPr lang="en-US" sz="1400" dirty="0"/>
              <a:t> </a:t>
            </a:r>
            <a:r>
              <a:rPr lang="en-US" sz="1400" dirty="0" err="1"/>
              <a:t>oborech</a:t>
            </a:r>
            <a:r>
              <a:rPr lang="en-US" sz="1400" dirty="0"/>
              <a:t> od </a:t>
            </a:r>
            <a:r>
              <a:rPr lang="en-US" sz="1400" dirty="0" err="1"/>
              <a:t>ultrafialového</a:t>
            </a:r>
            <a:r>
              <a:rPr lang="en-US" sz="1400" dirty="0"/>
              <a:t> (</a:t>
            </a:r>
            <a:r>
              <a:rPr lang="en-US" sz="1400" dirty="0" smtClean="0"/>
              <a:t>U)</a:t>
            </a:r>
            <a:r>
              <a:rPr lang="cs-CZ" sz="1400" dirty="0" smtClean="0"/>
              <a:t> </a:t>
            </a:r>
            <a:r>
              <a:rPr lang="en-US" sz="1400" dirty="0" err="1" smtClean="0"/>
              <a:t>až</a:t>
            </a:r>
            <a:r>
              <a:rPr lang="en-US" sz="1400" dirty="0" smtClean="0"/>
              <a:t> </a:t>
            </a:r>
            <a:r>
              <a:rPr lang="en-US" sz="1400" dirty="0" err="1"/>
              <a:t>po</a:t>
            </a:r>
            <a:r>
              <a:rPr lang="en-US" sz="1400" dirty="0"/>
              <a:t> </a:t>
            </a:r>
            <a:r>
              <a:rPr lang="en-US" sz="1400" dirty="0" err="1"/>
              <a:t>radiový</a:t>
            </a:r>
            <a:r>
              <a:rPr lang="en-US" sz="1400" dirty="0"/>
              <a:t> (K). </a:t>
            </a:r>
            <a:r>
              <a:rPr lang="en-US" sz="1100" dirty="0" err="1"/>
              <a:t>Zdroj</a:t>
            </a:r>
            <a:r>
              <a:rPr lang="en-US" sz="1100" dirty="0"/>
              <a:t>: </a:t>
            </a:r>
            <a:r>
              <a:rPr lang="en-US" sz="1100" dirty="0" err="1"/>
              <a:t>Petr</a:t>
            </a:r>
            <a:r>
              <a:rPr lang="en-US" sz="1100" dirty="0"/>
              <a:t> Nugent.</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920101" y="2731746"/>
            <a:ext cx="4347507"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86560"/>
            <a:ext cx="4589011"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3854" y="136490"/>
            <a:ext cx="1695450" cy="902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52911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94" y="1426108"/>
            <a:ext cx="3826232" cy="53239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2514" y="1277197"/>
            <a:ext cx="3557587" cy="788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0654" y="2143457"/>
            <a:ext cx="3401308" cy="22761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0654" y="4474921"/>
            <a:ext cx="3401308" cy="22751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41990" name="AutoShape 6"/>
          <p:cNvCxnSpPr>
            <a:cxnSpLocks noChangeShapeType="1"/>
          </p:cNvCxnSpPr>
          <p:nvPr/>
        </p:nvCxnSpPr>
        <p:spPr bwMode="auto">
          <a:xfrm flipH="1" flipV="1">
            <a:off x="4224227" y="2967038"/>
            <a:ext cx="1363662" cy="1766887"/>
          </a:xfrm>
          <a:prstGeom prst="straightConnector1">
            <a:avLst/>
          </a:prstGeom>
          <a:noFill/>
          <a:ln w="3240">
            <a:solidFill>
              <a:srgbClr val="EEECE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1991" name="AutoShape 7"/>
          <p:cNvCxnSpPr>
            <a:cxnSpLocks noChangeShapeType="1"/>
          </p:cNvCxnSpPr>
          <p:nvPr/>
        </p:nvCxnSpPr>
        <p:spPr bwMode="auto">
          <a:xfrm flipH="1" flipV="1">
            <a:off x="4367102" y="4589463"/>
            <a:ext cx="1944687" cy="2160587"/>
          </a:xfrm>
          <a:prstGeom prst="straightConnector1">
            <a:avLst/>
          </a:prstGeom>
          <a:noFill/>
          <a:ln w="3240">
            <a:solidFill>
              <a:srgbClr val="EEECE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1992" name="Rectangle 8"/>
          <p:cNvSpPr>
            <a:spLocks noChangeArrowheads="1"/>
          </p:cNvSpPr>
          <p:nvPr/>
        </p:nvSpPr>
        <p:spPr bwMode="auto">
          <a:xfrm>
            <a:off x="4906058" y="980331"/>
            <a:ext cx="11080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p>
            <a:pPr hangingPunct="1">
              <a:lnSpc>
                <a:spcPct val="100000"/>
              </a:lnSpc>
              <a:tabLst>
                <a:tab pos="457200" algn="l"/>
                <a:tab pos="914400" algn="l"/>
              </a:tabLst>
            </a:pPr>
            <a:r>
              <a:rPr lang="en-US" altLang="cs-CZ" dirty="0">
                <a:solidFill>
                  <a:srgbClr val="000000"/>
                </a:solidFill>
                <a:latin typeface="Calibri" pitchFamily="34" charset="0"/>
              </a:rPr>
              <a:t>14.9.2015</a:t>
            </a:r>
          </a:p>
        </p:txBody>
      </p:sp>
      <p:sp>
        <p:nvSpPr>
          <p:cNvPr id="41994" name="Rectangle 10"/>
          <p:cNvSpPr>
            <a:spLocks noChangeArrowheads="1"/>
          </p:cNvSpPr>
          <p:nvPr/>
        </p:nvSpPr>
        <p:spPr bwMode="auto">
          <a:xfrm>
            <a:off x="7892939" y="2541588"/>
            <a:ext cx="1041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p>
            <a:pPr hangingPunct="1">
              <a:lnSpc>
                <a:spcPct val="100000"/>
              </a:lnSpc>
              <a:tabLst>
                <a:tab pos="457200" algn="l"/>
                <a:tab pos="914400" algn="l"/>
              </a:tabLst>
            </a:pPr>
            <a:r>
              <a:rPr lang="en-US" altLang="cs-CZ">
                <a:solidFill>
                  <a:srgbClr val="000000"/>
                </a:solidFill>
                <a:latin typeface="Calibri" pitchFamily="34" charset="0"/>
              </a:rPr>
              <a:t>3200 km.</a:t>
            </a:r>
          </a:p>
        </p:txBody>
      </p:sp>
      <p:sp>
        <p:nvSpPr>
          <p:cNvPr id="41995" name="Rectangle 11"/>
          <p:cNvSpPr>
            <a:spLocks noChangeArrowheads="1"/>
          </p:cNvSpPr>
          <p:nvPr/>
        </p:nvSpPr>
        <p:spPr bwMode="auto">
          <a:xfrm>
            <a:off x="5364052" y="2541588"/>
            <a:ext cx="95885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p>
            <a:pPr hangingPunct="1">
              <a:lnSpc>
                <a:spcPct val="100000"/>
              </a:lnSpc>
              <a:tabLst>
                <a:tab pos="457200" algn="l"/>
                <a:tab pos="914400" algn="l"/>
              </a:tabLst>
            </a:pPr>
            <a:r>
              <a:rPr lang="en-US" altLang="cs-CZ" b="1">
                <a:solidFill>
                  <a:srgbClr val="000000"/>
                </a:solidFill>
                <a:latin typeface="Calibri" pitchFamily="34" charset="0"/>
              </a:rPr>
              <a:t>Hanford</a:t>
            </a:r>
          </a:p>
        </p:txBody>
      </p:sp>
      <p:sp>
        <p:nvSpPr>
          <p:cNvPr id="41996" name="Rectangle 12"/>
          <p:cNvSpPr>
            <a:spLocks noChangeArrowheads="1"/>
          </p:cNvSpPr>
          <p:nvPr/>
        </p:nvSpPr>
        <p:spPr bwMode="auto">
          <a:xfrm>
            <a:off x="5378339" y="5165725"/>
            <a:ext cx="1262063"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p>
            <a:pPr hangingPunct="1">
              <a:lnSpc>
                <a:spcPct val="100000"/>
              </a:lnSpc>
              <a:tabLst>
                <a:tab pos="457200" algn="l"/>
                <a:tab pos="914400" algn="l"/>
              </a:tabLst>
            </a:pPr>
            <a:r>
              <a:rPr lang="en-US" altLang="cs-CZ" b="1">
                <a:solidFill>
                  <a:srgbClr val="000000"/>
                </a:solidFill>
                <a:latin typeface="Calibri" pitchFamily="34" charset="0"/>
              </a:rPr>
              <a:t>Livingstone</a:t>
            </a:r>
          </a:p>
        </p:txBody>
      </p:sp>
      <p:sp>
        <p:nvSpPr>
          <p:cNvPr id="41997" name="Rectangle 14"/>
          <p:cNvSpPr>
            <a:spLocks noChangeArrowheads="1"/>
          </p:cNvSpPr>
          <p:nvPr/>
        </p:nvSpPr>
        <p:spPr bwMode="auto">
          <a:xfrm>
            <a:off x="7300540" y="976124"/>
            <a:ext cx="1277914"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altLang="cs-CZ" dirty="0">
                <a:solidFill>
                  <a:srgbClr val="000000"/>
                </a:solidFill>
                <a:latin typeface="Calibri" pitchFamily="34" charset="0"/>
              </a:rPr>
              <a:t>11. </a:t>
            </a:r>
            <a:r>
              <a:rPr lang="cs-CZ" altLang="cs-CZ" dirty="0" smtClean="0">
                <a:solidFill>
                  <a:srgbClr val="000000"/>
                </a:solidFill>
                <a:latin typeface="Calibri" pitchFamily="34" charset="0"/>
              </a:rPr>
              <a:t>2.</a:t>
            </a:r>
            <a:r>
              <a:rPr lang="en-GB" altLang="cs-CZ" dirty="0" smtClean="0">
                <a:solidFill>
                  <a:srgbClr val="000000"/>
                </a:solidFill>
                <a:latin typeface="Calibri" pitchFamily="34" charset="0"/>
              </a:rPr>
              <a:t> </a:t>
            </a:r>
            <a:r>
              <a:rPr lang="en-GB" altLang="cs-CZ" dirty="0">
                <a:solidFill>
                  <a:srgbClr val="000000"/>
                </a:solidFill>
                <a:latin typeface="Calibri" pitchFamily="34" charset="0"/>
              </a:rPr>
              <a:t>2016 </a:t>
            </a:r>
          </a:p>
        </p:txBody>
      </p:sp>
      <p:sp>
        <p:nvSpPr>
          <p:cNvPr id="16" name="TextBox 15"/>
          <p:cNvSpPr txBox="1"/>
          <p:nvPr/>
        </p:nvSpPr>
        <p:spPr>
          <a:xfrm>
            <a:off x="222586" y="106693"/>
            <a:ext cx="8003281" cy="830997"/>
          </a:xfrm>
          <a:prstGeom prst="rect">
            <a:avLst/>
          </a:prstGeom>
          <a:noFill/>
        </p:spPr>
        <p:txBody>
          <a:bodyPr wrap="none" rtlCol="0">
            <a:spAutoFit/>
          </a:bodyPr>
          <a:lstStyle/>
          <a:p>
            <a:r>
              <a:rPr lang="en-US" sz="2400" b="1" dirty="0">
                <a:solidFill>
                  <a:schemeClr val="tx2">
                    <a:lumMod val="75000"/>
                  </a:schemeClr>
                </a:solidFill>
              </a:rPr>
              <a:t>2017 </a:t>
            </a:r>
            <a:r>
              <a:rPr lang="cs-CZ" sz="2400" b="1" dirty="0" smtClean="0">
                <a:solidFill>
                  <a:schemeClr val="tx2">
                    <a:lumMod val="75000"/>
                  </a:schemeClr>
                </a:solidFill>
              </a:rPr>
              <a:t>	</a:t>
            </a:r>
            <a:r>
              <a:rPr lang="en-US" sz="2400" b="1" dirty="0" smtClean="0">
                <a:solidFill>
                  <a:schemeClr val="tx2">
                    <a:lumMod val="75000"/>
                  </a:schemeClr>
                </a:solidFill>
              </a:rPr>
              <a:t>R</a:t>
            </a:r>
            <a:r>
              <a:rPr lang="cs-CZ" sz="2400" b="1" dirty="0" smtClean="0">
                <a:solidFill>
                  <a:schemeClr val="tx2">
                    <a:lumMod val="75000"/>
                  </a:schemeClr>
                </a:solidFill>
              </a:rPr>
              <a:t>.</a:t>
            </a:r>
            <a:r>
              <a:rPr lang="en-US" sz="2400" b="1" dirty="0" smtClean="0">
                <a:solidFill>
                  <a:schemeClr val="tx2">
                    <a:lumMod val="75000"/>
                  </a:schemeClr>
                </a:solidFill>
              </a:rPr>
              <a:t> </a:t>
            </a:r>
            <a:r>
              <a:rPr lang="en-US" sz="2400" b="1" dirty="0">
                <a:solidFill>
                  <a:schemeClr val="tx2">
                    <a:lumMod val="75000"/>
                  </a:schemeClr>
                </a:solidFill>
              </a:rPr>
              <a:t>Weiss, </a:t>
            </a:r>
            <a:r>
              <a:rPr lang="en-US" sz="2400" b="1" dirty="0" smtClean="0">
                <a:solidFill>
                  <a:schemeClr val="tx2">
                    <a:lumMod val="75000"/>
                  </a:schemeClr>
                </a:solidFill>
              </a:rPr>
              <a:t>B</a:t>
            </a:r>
            <a:r>
              <a:rPr lang="cs-CZ" sz="2400" b="1" dirty="0" smtClean="0">
                <a:solidFill>
                  <a:schemeClr val="tx2">
                    <a:lumMod val="75000"/>
                  </a:schemeClr>
                </a:solidFill>
              </a:rPr>
              <a:t>.</a:t>
            </a:r>
            <a:r>
              <a:rPr lang="en-US" sz="2400" b="1" dirty="0" err="1" smtClean="0">
                <a:solidFill>
                  <a:schemeClr val="tx2">
                    <a:lumMod val="75000"/>
                  </a:schemeClr>
                </a:solidFill>
              </a:rPr>
              <a:t>Barish</a:t>
            </a:r>
            <a:r>
              <a:rPr lang="en-US" sz="2400" b="1" dirty="0" smtClean="0">
                <a:solidFill>
                  <a:schemeClr val="tx2">
                    <a:lumMod val="75000"/>
                  </a:schemeClr>
                </a:solidFill>
              </a:rPr>
              <a:t> </a:t>
            </a:r>
            <a:r>
              <a:rPr lang="en-US" sz="2400" b="1" dirty="0">
                <a:solidFill>
                  <a:schemeClr val="tx2">
                    <a:lumMod val="75000"/>
                  </a:schemeClr>
                </a:solidFill>
              </a:rPr>
              <a:t>a </a:t>
            </a:r>
            <a:r>
              <a:rPr lang="en-US" sz="2400" b="1" dirty="0" smtClean="0">
                <a:solidFill>
                  <a:schemeClr val="tx2">
                    <a:lumMod val="75000"/>
                  </a:schemeClr>
                </a:solidFill>
              </a:rPr>
              <a:t>K</a:t>
            </a:r>
            <a:r>
              <a:rPr lang="cs-CZ" sz="2400" b="1" dirty="0" smtClean="0">
                <a:solidFill>
                  <a:schemeClr val="tx2">
                    <a:lumMod val="75000"/>
                  </a:schemeClr>
                </a:solidFill>
              </a:rPr>
              <a:t>.</a:t>
            </a:r>
            <a:r>
              <a:rPr lang="en-US" sz="2400" b="1" dirty="0" smtClean="0">
                <a:solidFill>
                  <a:schemeClr val="tx2">
                    <a:lumMod val="75000"/>
                  </a:schemeClr>
                </a:solidFill>
              </a:rPr>
              <a:t>Thorne </a:t>
            </a:r>
            <a:r>
              <a:rPr lang="en-US" sz="2400" b="1" dirty="0" err="1">
                <a:solidFill>
                  <a:schemeClr val="tx2">
                    <a:lumMod val="75000"/>
                  </a:schemeClr>
                </a:solidFill>
              </a:rPr>
              <a:t>za</a:t>
            </a:r>
            <a:r>
              <a:rPr lang="en-US" sz="2400" b="1" dirty="0">
                <a:solidFill>
                  <a:schemeClr val="tx2">
                    <a:lumMod val="75000"/>
                  </a:schemeClr>
                </a:solidFill>
              </a:rPr>
              <a:t> </a:t>
            </a:r>
            <a:r>
              <a:rPr lang="cs-CZ" sz="2400" b="1" dirty="0">
                <a:solidFill>
                  <a:schemeClr val="tx2">
                    <a:lumMod val="75000"/>
                  </a:schemeClr>
                </a:solidFill>
              </a:rPr>
              <a:t>r</a:t>
            </a:r>
            <a:r>
              <a:rPr lang="en-US" sz="2400" b="1" dirty="0" err="1">
                <a:solidFill>
                  <a:schemeClr val="tx2">
                    <a:lumMod val="75000"/>
                  </a:schemeClr>
                </a:solidFill>
              </a:rPr>
              <a:t>ozhodující</a:t>
            </a:r>
            <a:r>
              <a:rPr lang="en-US" sz="2400" b="1" dirty="0">
                <a:solidFill>
                  <a:schemeClr val="tx2">
                    <a:lumMod val="75000"/>
                  </a:schemeClr>
                </a:solidFill>
              </a:rPr>
              <a:t> </a:t>
            </a:r>
            <a:r>
              <a:rPr lang="en-US" sz="2400" b="1" dirty="0" err="1">
                <a:solidFill>
                  <a:schemeClr val="tx2">
                    <a:lumMod val="75000"/>
                  </a:schemeClr>
                </a:solidFill>
              </a:rPr>
              <a:t>příspěvek</a:t>
            </a:r>
            <a:r>
              <a:rPr lang="en-US" sz="2400" b="1" dirty="0">
                <a:solidFill>
                  <a:schemeClr val="tx2">
                    <a:lumMod val="75000"/>
                  </a:schemeClr>
                </a:solidFill>
              </a:rPr>
              <a:t> </a:t>
            </a:r>
            <a:endParaRPr lang="cs-CZ" sz="2400" b="1" dirty="0" smtClean="0">
              <a:solidFill>
                <a:schemeClr val="tx2">
                  <a:lumMod val="75000"/>
                </a:schemeClr>
              </a:solidFill>
            </a:endParaRPr>
          </a:p>
          <a:p>
            <a:r>
              <a:rPr lang="cs-CZ" sz="2400" b="1" dirty="0" smtClean="0">
                <a:solidFill>
                  <a:schemeClr val="tx2">
                    <a:lumMod val="75000"/>
                  </a:schemeClr>
                </a:solidFill>
              </a:rPr>
              <a:t>		</a:t>
            </a:r>
            <a:r>
              <a:rPr lang="en-US" sz="2400" b="1" dirty="0" smtClean="0">
                <a:solidFill>
                  <a:schemeClr val="tx2">
                    <a:lumMod val="75000"/>
                  </a:schemeClr>
                </a:solidFill>
              </a:rPr>
              <a:t>k </a:t>
            </a:r>
            <a:r>
              <a:rPr lang="en-US" sz="2400" b="1" dirty="0" err="1" smtClean="0">
                <a:solidFill>
                  <a:schemeClr val="tx2">
                    <a:lumMod val="75000"/>
                  </a:schemeClr>
                </a:solidFill>
              </a:rPr>
              <a:t>detek</a:t>
            </a:r>
            <a:r>
              <a:rPr lang="cs-CZ" sz="2400" b="1" dirty="0" err="1" smtClean="0">
                <a:solidFill>
                  <a:schemeClr val="tx2">
                    <a:lumMod val="75000"/>
                  </a:schemeClr>
                </a:solidFill>
              </a:rPr>
              <a:t>ci</a:t>
            </a:r>
            <a:r>
              <a:rPr lang="cs-CZ" sz="2400" b="1" dirty="0" smtClean="0">
                <a:solidFill>
                  <a:schemeClr val="tx2">
                    <a:lumMod val="75000"/>
                  </a:schemeClr>
                </a:solidFill>
              </a:rPr>
              <a:t> gravitačních vln  -</a:t>
            </a:r>
            <a:r>
              <a:rPr lang="en-US" sz="2400" b="1" dirty="0" smtClean="0">
                <a:solidFill>
                  <a:schemeClr val="tx2">
                    <a:lumMod val="75000"/>
                  </a:schemeClr>
                </a:solidFill>
              </a:rPr>
              <a:t> </a:t>
            </a:r>
            <a:r>
              <a:rPr lang="en-US" sz="2400" b="1" dirty="0">
                <a:solidFill>
                  <a:schemeClr val="tx2">
                    <a:lumMod val="75000"/>
                  </a:schemeClr>
                </a:solidFill>
              </a:rPr>
              <a:t>LIGO </a:t>
            </a:r>
            <a:endParaRPr lang="cs-CZ" sz="2400" b="1" dirty="0">
              <a:solidFill>
                <a:schemeClr val="tx2">
                  <a:lumMod val="75000"/>
                </a:schemeClr>
              </a:solidFill>
            </a:endParaRP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994" y="607707"/>
            <a:ext cx="1430806" cy="671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5001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451" y="617060"/>
            <a:ext cx="3343275"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4404" y="3180967"/>
            <a:ext cx="5410200" cy="367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81000" y="76200"/>
            <a:ext cx="8458200" cy="1107996"/>
          </a:xfrm>
          <a:prstGeom prst="rect">
            <a:avLst/>
          </a:prstGeom>
          <a:noFill/>
        </p:spPr>
        <p:txBody>
          <a:bodyPr wrap="square" rtlCol="0">
            <a:spAutoFit/>
          </a:bodyPr>
          <a:lstStyle/>
          <a:p>
            <a:r>
              <a:rPr lang="en-US" sz="2400" b="1" dirty="0">
                <a:solidFill>
                  <a:schemeClr val="tx2">
                    <a:lumMod val="75000"/>
                  </a:schemeClr>
                </a:solidFill>
              </a:rPr>
              <a:t>2019 </a:t>
            </a:r>
            <a:r>
              <a:rPr lang="cs-CZ" sz="2400" b="1" dirty="0" smtClean="0">
                <a:solidFill>
                  <a:schemeClr val="tx2">
                    <a:lumMod val="75000"/>
                  </a:schemeClr>
                </a:solidFill>
              </a:rPr>
              <a:t>    </a:t>
            </a:r>
            <a:r>
              <a:rPr lang="en-US" sz="2400" b="1" dirty="0" smtClean="0">
                <a:solidFill>
                  <a:schemeClr val="tx2">
                    <a:lumMod val="75000"/>
                  </a:schemeClr>
                </a:solidFill>
              </a:rPr>
              <a:t>James </a:t>
            </a:r>
            <a:r>
              <a:rPr lang="en-US" sz="2400" b="1" dirty="0">
                <a:solidFill>
                  <a:schemeClr val="tx2">
                    <a:lumMod val="75000"/>
                  </a:schemeClr>
                </a:solidFill>
              </a:rPr>
              <a:t>Peebles, Michel Mayor a Didier </a:t>
            </a:r>
            <a:r>
              <a:rPr lang="en-US" sz="2400" b="1" dirty="0" err="1">
                <a:solidFill>
                  <a:schemeClr val="tx2">
                    <a:lumMod val="75000"/>
                  </a:schemeClr>
                </a:solidFill>
              </a:rPr>
              <a:t>Queloz</a:t>
            </a:r>
            <a:endParaRPr lang="en-US" sz="2400" b="1" dirty="0">
              <a:solidFill>
                <a:schemeClr val="tx2">
                  <a:lumMod val="75000"/>
                </a:schemeClr>
              </a:solidFill>
            </a:endParaRPr>
          </a:p>
          <a:p>
            <a:r>
              <a:rPr lang="en-US" sz="2400" b="1" dirty="0">
                <a:solidFill>
                  <a:schemeClr val="tx2">
                    <a:lumMod val="75000"/>
                  </a:schemeClr>
                </a:solidFill>
              </a:rPr>
              <a:t>    </a:t>
            </a:r>
            <a:r>
              <a:rPr lang="en-US" sz="2400" b="1" dirty="0" smtClean="0">
                <a:solidFill>
                  <a:schemeClr val="tx2">
                    <a:lumMod val="75000"/>
                  </a:schemeClr>
                </a:solidFill>
              </a:rPr>
              <a:t> </a:t>
            </a:r>
            <a:r>
              <a:rPr lang="cs-CZ" sz="2400" b="1" dirty="0" smtClean="0">
                <a:solidFill>
                  <a:schemeClr val="tx2">
                    <a:lumMod val="75000"/>
                  </a:schemeClr>
                </a:solidFill>
              </a:rPr>
              <a:t>	</a:t>
            </a:r>
            <a:r>
              <a:rPr lang="en-US" sz="2400" b="1" dirty="0" err="1" smtClean="0">
                <a:solidFill>
                  <a:schemeClr val="tx2">
                    <a:lumMod val="75000"/>
                  </a:schemeClr>
                </a:solidFill>
              </a:rPr>
              <a:t>teoretické</a:t>
            </a:r>
            <a:r>
              <a:rPr lang="en-US" sz="2400" b="1" dirty="0" smtClean="0">
                <a:solidFill>
                  <a:schemeClr val="tx2">
                    <a:lumMod val="75000"/>
                  </a:schemeClr>
                </a:solidFill>
              </a:rPr>
              <a:t> </a:t>
            </a:r>
            <a:r>
              <a:rPr lang="en-US" sz="2400" b="1" dirty="0" err="1">
                <a:solidFill>
                  <a:schemeClr val="tx2">
                    <a:lumMod val="75000"/>
                  </a:schemeClr>
                </a:solidFill>
              </a:rPr>
              <a:t>objevy</a:t>
            </a:r>
            <a:r>
              <a:rPr lang="en-US" sz="2400" b="1" dirty="0">
                <a:solidFill>
                  <a:schemeClr val="tx2">
                    <a:lumMod val="75000"/>
                  </a:schemeClr>
                </a:solidFill>
              </a:rPr>
              <a:t> v </a:t>
            </a:r>
            <a:r>
              <a:rPr lang="en-US" sz="2400" b="1" dirty="0" err="1" smtClean="0">
                <a:solidFill>
                  <a:schemeClr val="tx2">
                    <a:lumMod val="75000"/>
                  </a:schemeClr>
                </a:solidFill>
              </a:rPr>
              <a:t>kosmologii</a:t>
            </a:r>
            <a:r>
              <a:rPr lang="cs-CZ" sz="2400" b="1" dirty="0" smtClean="0">
                <a:solidFill>
                  <a:schemeClr val="tx2">
                    <a:lumMod val="75000"/>
                  </a:schemeClr>
                </a:solidFill>
              </a:rPr>
              <a:t> a</a:t>
            </a:r>
            <a:r>
              <a:rPr lang="en-US" sz="2400" b="1" dirty="0" smtClean="0">
                <a:solidFill>
                  <a:schemeClr val="tx2">
                    <a:lumMod val="75000"/>
                  </a:schemeClr>
                </a:solidFill>
              </a:rPr>
              <a:t> </a:t>
            </a:r>
            <a:r>
              <a:rPr lang="en-US" sz="2400" b="1" dirty="0" err="1">
                <a:solidFill>
                  <a:schemeClr val="tx2">
                    <a:lumMod val="75000"/>
                  </a:schemeClr>
                </a:solidFill>
              </a:rPr>
              <a:t>objevy</a:t>
            </a:r>
            <a:r>
              <a:rPr lang="en-US" sz="2400" b="1" dirty="0">
                <a:solidFill>
                  <a:schemeClr val="tx2">
                    <a:lumMod val="75000"/>
                  </a:schemeClr>
                </a:solidFill>
              </a:rPr>
              <a:t> </a:t>
            </a:r>
            <a:r>
              <a:rPr lang="en-US" sz="2400" b="1" dirty="0" err="1">
                <a:solidFill>
                  <a:schemeClr val="tx2">
                    <a:lumMod val="75000"/>
                  </a:schemeClr>
                </a:solidFill>
              </a:rPr>
              <a:t>exoplanet</a:t>
            </a:r>
            <a:endParaRPr lang="en-US" sz="2400" b="1" dirty="0">
              <a:solidFill>
                <a:schemeClr val="tx2">
                  <a:lumMod val="75000"/>
                </a:schemeClr>
              </a:solidFill>
            </a:endParaRPr>
          </a:p>
          <a:p>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838200"/>
            <a:ext cx="4038600" cy="251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21412" y="3429000"/>
            <a:ext cx="1896609" cy="369332"/>
          </a:xfrm>
          <a:prstGeom prst="rect">
            <a:avLst/>
          </a:prstGeom>
          <a:noFill/>
        </p:spPr>
        <p:txBody>
          <a:bodyPr wrap="none" rtlCol="0">
            <a:spAutoFit/>
          </a:bodyPr>
          <a:lstStyle/>
          <a:p>
            <a:r>
              <a:rPr lang="cs-CZ" dirty="0" smtClean="0"/>
              <a:t>DIAGRAM 5-75-20</a:t>
            </a:r>
            <a:endParaRPr lang="en-US" dirty="0"/>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4659526"/>
            <a:ext cx="2257423" cy="95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25836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1819275"/>
            <a:ext cx="7658100"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4872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33400"/>
            <a:ext cx="3544632" cy="2658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428999"/>
            <a:ext cx="2414136" cy="321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0100" y="4038600"/>
            <a:ext cx="3555650" cy="2369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57200"/>
            <a:ext cx="2412650" cy="32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63290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7" y="6858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8802" y="0"/>
            <a:ext cx="8924494" cy="584775"/>
          </a:xfrm>
          <a:prstGeom prst="rect">
            <a:avLst/>
          </a:prstGeom>
          <a:noFill/>
        </p:spPr>
        <p:txBody>
          <a:bodyPr wrap="none" rtlCol="0">
            <a:spAutoFit/>
          </a:bodyPr>
          <a:lstStyle/>
          <a:p>
            <a:r>
              <a:rPr lang="en-US" sz="1600" dirty="0"/>
              <a:t>Od </a:t>
            </a:r>
            <a:r>
              <a:rPr lang="en-US" sz="1600" dirty="0" err="1"/>
              <a:t>roku</a:t>
            </a:r>
            <a:r>
              <a:rPr lang="en-US" sz="1600" dirty="0"/>
              <a:t> </a:t>
            </a:r>
            <a:r>
              <a:rPr lang="en-US" sz="1600" dirty="0">
                <a:hlinkClick r:id="rId3" tooltip="1902"/>
              </a:rPr>
              <a:t>1902</a:t>
            </a:r>
            <a:r>
              <a:rPr lang="en-US" sz="1600" dirty="0"/>
              <a:t> je </a:t>
            </a:r>
            <a:r>
              <a:rPr lang="en-US" sz="1600" dirty="0" err="1"/>
              <a:t>většina</a:t>
            </a:r>
            <a:r>
              <a:rPr lang="en-US" sz="1600" dirty="0"/>
              <a:t> </a:t>
            </a:r>
            <a:r>
              <a:rPr lang="en-US" sz="1600" dirty="0" err="1"/>
              <a:t>cen</a:t>
            </a:r>
            <a:r>
              <a:rPr lang="en-US" sz="1600" dirty="0"/>
              <a:t> </a:t>
            </a:r>
            <a:r>
              <a:rPr lang="en-US" sz="1600" dirty="0" err="1"/>
              <a:t>předávána</a:t>
            </a:r>
            <a:r>
              <a:rPr lang="en-US" sz="1600" dirty="0"/>
              <a:t> </a:t>
            </a:r>
            <a:r>
              <a:rPr lang="en-US" sz="1600" dirty="0" err="1"/>
              <a:t>švédským</a:t>
            </a:r>
            <a:r>
              <a:rPr lang="en-US" sz="1600" dirty="0"/>
              <a:t> </a:t>
            </a:r>
            <a:r>
              <a:rPr lang="en-US" sz="1600" dirty="0" err="1">
                <a:hlinkClick r:id="rId4" tooltip="Panovník"/>
              </a:rPr>
              <a:t>králem</a:t>
            </a:r>
            <a:r>
              <a:rPr lang="en-US" sz="1600" dirty="0"/>
              <a:t> </a:t>
            </a:r>
            <a:r>
              <a:rPr lang="en-US" sz="1600" dirty="0" smtClean="0"/>
              <a:t> </a:t>
            </a:r>
            <a:r>
              <a:rPr lang="en-US" sz="1600" dirty="0" err="1"/>
              <a:t>vždy</a:t>
            </a:r>
            <a:r>
              <a:rPr lang="en-US" sz="1600" dirty="0"/>
              <a:t> </a:t>
            </a:r>
            <a:r>
              <a:rPr lang="en-US" sz="1600" dirty="0">
                <a:hlinkClick r:id="rId5" tooltip="10. prosinec"/>
              </a:rPr>
              <a:t>10. </a:t>
            </a:r>
            <a:r>
              <a:rPr lang="en-US" sz="1600" dirty="0" err="1">
                <a:hlinkClick r:id="rId5" tooltip="10. prosinec"/>
              </a:rPr>
              <a:t>prosince</a:t>
            </a:r>
            <a:r>
              <a:rPr lang="en-US" sz="1600" dirty="0"/>
              <a:t>, v den </a:t>
            </a:r>
            <a:r>
              <a:rPr lang="en-US" sz="1600" dirty="0" err="1"/>
              <a:t>výročí</a:t>
            </a:r>
            <a:r>
              <a:rPr lang="en-US" sz="1600" dirty="0"/>
              <a:t> </a:t>
            </a:r>
            <a:r>
              <a:rPr lang="en-US" sz="1600" dirty="0" err="1"/>
              <a:t>Nobelovy</a:t>
            </a:r>
            <a:r>
              <a:rPr lang="en-US" sz="1600" dirty="0"/>
              <a:t> </a:t>
            </a:r>
            <a:r>
              <a:rPr lang="en-US" sz="1600" dirty="0" err="1"/>
              <a:t>smrti</a:t>
            </a:r>
            <a:r>
              <a:rPr lang="en-US" sz="1600" dirty="0"/>
              <a:t>, </a:t>
            </a:r>
            <a:endParaRPr lang="cs-CZ" sz="1600" dirty="0" smtClean="0"/>
          </a:p>
          <a:p>
            <a:r>
              <a:rPr lang="en-US" sz="1600" dirty="0" err="1" smtClean="0"/>
              <a:t>ve</a:t>
            </a:r>
            <a:r>
              <a:rPr lang="en-US" sz="1600" dirty="0" smtClean="0"/>
              <a:t> </a:t>
            </a:r>
            <a:r>
              <a:rPr lang="en-US" sz="1600" dirty="0" err="1"/>
              <a:t>Stockholmu</a:t>
            </a:r>
            <a:r>
              <a:rPr lang="en-US" sz="1600" dirty="0"/>
              <a:t>; </a:t>
            </a:r>
            <a:r>
              <a:rPr lang="en-US" sz="1600" dirty="0" err="1"/>
              <a:t>Nobelova</a:t>
            </a:r>
            <a:r>
              <a:rPr lang="en-US" sz="1600" dirty="0"/>
              <a:t> </a:t>
            </a:r>
            <a:r>
              <a:rPr lang="en-US" sz="1600" dirty="0" err="1"/>
              <a:t>cena</a:t>
            </a:r>
            <a:r>
              <a:rPr lang="en-US" sz="1600" dirty="0"/>
              <a:t> </a:t>
            </a:r>
            <a:r>
              <a:rPr lang="en-US" sz="1600" dirty="0" err="1"/>
              <a:t>za</a:t>
            </a:r>
            <a:r>
              <a:rPr lang="en-US" sz="1600" dirty="0"/>
              <a:t> </a:t>
            </a:r>
            <a:r>
              <a:rPr lang="en-US" sz="1600" dirty="0" err="1"/>
              <a:t>mír</a:t>
            </a:r>
            <a:r>
              <a:rPr lang="en-US" sz="1600" dirty="0"/>
              <a:t> je </a:t>
            </a:r>
            <a:r>
              <a:rPr lang="en-US" sz="1600" dirty="0" err="1"/>
              <a:t>ve</a:t>
            </a:r>
            <a:r>
              <a:rPr lang="en-US" sz="1600" dirty="0"/>
              <a:t> </a:t>
            </a:r>
            <a:r>
              <a:rPr lang="en-US" sz="1600" dirty="0" err="1"/>
              <a:t>stejný</a:t>
            </a:r>
            <a:r>
              <a:rPr lang="en-US" sz="1600" dirty="0"/>
              <a:t> den </a:t>
            </a:r>
            <a:r>
              <a:rPr lang="en-US" sz="1600" dirty="0" err="1"/>
              <a:t>předávána</a:t>
            </a:r>
            <a:r>
              <a:rPr lang="en-US" sz="1600" dirty="0"/>
              <a:t> </a:t>
            </a:r>
            <a:r>
              <a:rPr lang="en-US" sz="1600" dirty="0" err="1"/>
              <a:t>na</a:t>
            </a:r>
            <a:r>
              <a:rPr lang="en-US" sz="1600" dirty="0"/>
              <a:t> </a:t>
            </a:r>
            <a:r>
              <a:rPr lang="en-US" sz="1600" dirty="0" err="1"/>
              <a:t>ceremoniálu</a:t>
            </a:r>
            <a:r>
              <a:rPr lang="en-US" sz="1600" dirty="0"/>
              <a:t> v </a:t>
            </a:r>
            <a:r>
              <a:rPr lang="en-US" sz="1600" dirty="0" err="1" smtClean="0">
                <a:hlinkClick r:id="rId6" tooltip="Oslo"/>
              </a:rPr>
              <a:t>Oslu</a:t>
            </a:r>
            <a:r>
              <a:rPr lang="cs-CZ" sz="1600" dirty="0" smtClean="0"/>
              <a:t>.</a:t>
            </a:r>
            <a:endParaRPr lang="en-US" sz="1600" dirty="0"/>
          </a:p>
        </p:txBody>
      </p:sp>
    </p:spTree>
    <p:extLst>
      <p:ext uri="{BB962C8B-B14F-4D97-AF65-F5344CB8AC3E}">
        <p14:creationId xmlns:p14="http://schemas.microsoft.com/office/powerpoint/2010/main" val="32647847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 y="76200"/>
            <a:ext cx="8083097" cy="677108"/>
          </a:xfrm>
          <a:prstGeom prst="rect">
            <a:avLst/>
          </a:prstGeom>
        </p:spPr>
        <p:txBody>
          <a:bodyPr vert="horz" wrap="square" lIns="0" tIns="0" rIns="0" bIns="0" rtlCol="0">
            <a:spAutoFit/>
          </a:bodyPr>
          <a:lstStyle/>
          <a:p>
            <a:pPr marL="2461895">
              <a:lnSpc>
                <a:spcPct val="100000"/>
              </a:lnSpc>
            </a:pPr>
            <a:r>
              <a:rPr sz="4400" dirty="0"/>
              <a:t>Alfred</a:t>
            </a:r>
            <a:r>
              <a:rPr sz="4400" spc="-135" dirty="0">
                <a:latin typeface="Times New Roman"/>
                <a:cs typeface="Times New Roman"/>
              </a:rPr>
              <a:t> </a:t>
            </a:r>
            <a:r>
              <a:rPr sz="4400" dirty="0"/>
              <a:t>Nobel</a:t>
            </a:r>
          </a:p>
        </p:txBody>
      </p:sp>
      <p:sp>
        <p:nvSpPr>
          <p:cNvPr id="3" name="object 3"/>
          <p:cNvSpPr/>
          <p:nvPr/>
        </p:nvSpPr>
        <p:spPr>
          <a:xfrm>
            <a:off x="678956" y="1310630"/>
            <a:ext cx="3326495" cy="4788286"/>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4184804" y="916314"/>
            <a:ext cx="4648200" cy="5339923"/>
          </a:xfrm>
          <a:prstGeom prst="rect">
            <a:avLst/>
          </a:prstGeom>
        </p:spPr>
        <p:txBody>
          <a:bodyPr vert="horz" wrap="square" lIns="0" tIns="0" rIns="0" bIns="0" rtlCol="0">
            <a:spAutoFit/>
          </a:bodyPr>
          <a:lstStyle/>
          <a:p>
            <a:pPr marL="299085" marR="5080" indent="-286385">
              <a:lnSpc>
                <a:spcPct val="100000"/>
              </a:lnSpc>
              <a:buFont typeface="Calibri"/>
              <a:buChar char="•"/>
              <a:tabLst>
                <a:tab pos="299720" algn="l"/>
              </a:tabLst>
            </a:pPr>
            <a:r>
              <a:rPr sz="1600" spc="-10" dirty="0">
                <a:latin typeface="Calibri"/>
                <a:cs typeface="Calibri"/>
              </a:rPr>
              <a:t>Alf</a:t>
            </a:r>
            <a:r>
              <a:rPr sz="1600" spc="-15" dirty="0">
                <a:latin typeface="Calibri"/>
                <a:cs typeface="Calibri"/>
              </a:rPr>
              <a:t>r</a:t>
            </a:r>
            <a:r>
              <a:rPr sz="1600" spc="-10" dirty="0">
                <a:latin typeface="Calibri"/>
                <a:cs typeface="Calibri"/>
              </a:rPr>
              <a:t>ed</a:t>
            </a:r>
            <a:r>
              <a:rPr sz="1600" spc="-45" dirty="0">
                <a:latin typeface="Times New Roman"/>
                <a:cs typeface="Times New Roman"/>
              </a:rPr>
              <a:t> </a:t>
            </a:r>
            <a:r>
              <a:rPr sz="1600" spc="-10" dirty="0">
                <a:latin typeface="Calibri"/>
                <a:cs typeface="Calibri"/>
              </a:rPr>
              <a:t>Nobel</a:t>
            </a:r>
            <a:r>
              <a:rPr sz="1600" spc="-20" dirty="0">
                <a:latin typeface="Times New Roman"/>
                <a:cs typeface="Times New Roman"/>
              </a:rPr>
              <a:t> </a:t>
            </a:r>
            <a:r>
              <a:rPr sz="1600" spc="-10" dirty="0">
                <a:latin typeface="Calibri"/>
                <a:cs typeface="Calibri"/>
              </a:rPr>
              <a:t>n</a:t>
            </a:r>
            <a:r>
              <a:rPr lang="cs-CZ" sz="1600" spc="-10" dirty="0" err="1">
                <a:latin typeface="Calibri"/>
                <a:cs typeface="Calibri"/>
              </a:rPr>
              <a:t>arozen</a:t>
            </a:r>
            <a:r>
              <a:rPr lang="cs-CZ" sz="1600" spc="-10" dirty="0">
                <a:latin typeface="Calibri"/>
                <a:cs typeface="Calibri"/>
              </a:rPr>
              <a:t> </a:t>
            </a:r>
            <a:r>
              <a:rPr lang="cs-CZ" sz="1600" spc="-20" dirty="0">
                <a:cs typeface="Calibri"/>
              </a:rPr>
              <a:t>21.10.</a:t>
            </a:r>
            <a:r>
              <a:rPr lang="cs-CZ" sz="1600" spc="-25" dirty="0">
                <a:latin typeface="Times New Roman"/>
                <a:cs typeface="Times New Roman"/>
              </a:rPr>
              <a:t> </a:t>
            </a:r>
            <a:r>
              <a:rPr lang="cs-CZ" sz="1600" spc="-20" dirty="0">
                <a:cs typeface="Calibri"/>
              </a:rPr>
              <a:t>1833 </a:t>
            </a:r>
            <a:r>
              <a:rPr lang="cs-CZ" sz="1600" spc="-10" dirty="0">
                <a:latin typeface="Calibri"/>
                <a:cs typeface="Calibri"/>
              </a:rPr>
              <a:t>ve</a:t>
            </a:r>
            <a:r>
              <a:rPr sz="1600" spc="-55" dirty="0">
                <a:latin typeface="Times New Roman"/>
                <a:cs typeface="Times New Roman"/>
              </a:rPr>
              <a:t> </a:t>
            </a:r>
            <a:r>
              <a:rPr sz="1600" spc="-15" dirty="0">
                <a:latin typeface="Calibri"/>
                <a:cs typeface="Calibri"/>
              </a:rPr>
              <a:t>Stockho</a:t>
            </a:r>
            <a:r>
              <a:rPr sz="1600" dirty="0">
                <a:latin typeface="Calibri"/>
                <a:cs typeface="Calibri"/>
              </a:rPr>
              <a:t>l</a:t>
            </a:r>
            <a:r>
              <a:rPr sz="1600" spc="-10" dirty="0">
                <a:latin typeface="Calibri"/>
                <a:cs typeface="Calibri"/>
              </a:rPr>
              <a:t>m</a:t>
            </a:r>
            <a:r>
              <a:rPr lang="cs-CZ" sz="1600" spc="-10" dirty="0">
                <a:latin typeface="Calibri"/>
                <a:cs typeface="Calibri"/>
              </a:rPr>
              <a:t>u</a:t>
            </a:r>
            <a:r>
              <a:rPr lang="cs-CZ" sz="1600" spc="-20" dirty="0">
                <a:latin typeface="Calibri"/>
                <a:cs typeface="Calibri"/>
              </a:rPr>
              <a:t>, v bohaté</a:t>
            </a:r>
            <a:r>
              <a:rPr lang="cs-CZ" sz="1600" spc="-15" dirty="0">
                <a:cs typeface="Calibri"/>
              </a:rPr>
              <a:t> rodině,  příbuzní byli většinou inženýři a vynálezci</a:t>
            </a:r>
          </a:p>
          <a:p>
            <a:pPr marL="299085" marR="5080" indent="-286385">
              <a:lnSpc>
                <a:spcPct val="100000"/>
              </a:lnSpc>
              <a:buFont typeface="Calibri"/>
              <a:buChar char="•"/>
              <a:tabLst>
                <a:tab pos="299720" algn="l"/>
              </a:tabLst>
            </a:pPr>
            <a:endParaRPr sz="800" dirty="0">
              <a:latin typeface="Times New Roman"/>
              <a:cs typeface="Times New Roman"/>
            </a:endParaRPr>
          </a:p>
          <a:p>
            <a:pPr marL="299085" marR="12700" indent="-286385">
              <a:lnSpc>
                <a:spcPct val="100000"/>
              </a:lnSpc>
              <a:buFont typeface="Calibri"/>
              <a:buChar char="•"/>
              <a:tabLst>
                <a:tab pos="299720" algn="l"/>
              </a:tabLst>
            </a:pPr>
            <a:r>
              <a:rPr lang="cs-CZ" sz="1600" spc="-5" dirty="0">
                <a:cs typeface="Calibri"/>
              </a:rPr>
              <a:t>Získal skvělé vzdělání a hovořil </a:t>
            </a:r>
            <a:r>
              <a:rPr lang="cs-CZ" sz="1600" spc="-5" dirty="0" err="1">
                <a:cs typeface="Calibri"/>
              </a:rPr>
              <a:t>švédsky</a:t>
            </a:r>
            <a:r>
              <a:rPr lang="cs-CZ" sz="1600" spc="-5" dirty="0">
                <a:cs typeface="Calibri"/>
              </a:rPr>
              <a:t>, rusky, francouzsky, anglicky, německy. Zajímal se o přírodní vědy, hlavně o chemii, věnoval se také literatuře (dílo Nemesis)</a:t>
            </a:r>
            <a:r>
              <a:rPr sz="1600" spc="-15" dirty="0">
                <a:latin typeface="Calibri"/>
                <a:cs typeface="Calibri"/>
              </a:rPr>
              <a:t>.</a:t>
            </a:r>
            <a:endParaRPr sz="1600" dirty="0">
              <a:latin typeface="Calibri"/>
              <a:cs typeface="Calibri"/>
            </a:endParaRPr>
          </a:p>
          <a:p>
            <a:pPr>
              <a:lnSpc>
                <a:spcPct val="100000"/>
              </a:lnSpc>
              <a:spcBef>
                <a:spcPts val="22"/>
              </a:spcBef>
              <a:buFont typeface="Calibri"/>
              <a:buChar char="•"/>
            </a:pPr>
            <a:endParaRPr sz="1000" dirty="0">
              <a:latin typeface="Times New Roman"/>
              <a:cs typeface="Times New Roman"/>
            </a:endParaRPr>
          </a:p>
          <a:p>
            <a:pPr marL="299085" marR="66040" indent="-286385">
              <a:lnSpc>
                <a:spcPct val="100000"/>
              </a:lnSpc>
              <a:buFont typeface="Calibri"/>
              <a:buChar char="•"/>
              <a:tabLst>
                <a:tab pos="299720" algn="l"/>
              </a:tabLst>
            </a:pPr>
            <a:r>
              <a:rPr lang="cs-CZ" sz="1600" spc="-10" dirty="0">
                <a:cs typeface="Calibri"/>
              </a:rPr>
              <a:t>V rodinné továrně na výrobu nitroglycerinu došlo k explozím. Při jedné zahynul jeho bratr  a několik zaměstnanců. Alfred se věnoval tomu, aby práce byla bezpečnější. Laboratoř přesunul na loď kotvící na jezeře </a:t>
            </a:r>
            <a:r>
              <a:rPr lang="cs-CZ" sz="1600" spc="-10" dirty="0" err="1">
                <a:cs typeface="Calibri"/>
              </a:rPr>
              <a:t>Mälaren</a:t>
            </a:r>
            <a:r>
              <a:rPr lang="cs-CZ" sz="1600" spc="-10" dirty="0">
                <a:cs typeface="Calibri"/>
              </a:rPr>
              <a:t>. </a:t>
            </a:r>
          </a:p>
          <a:p>
            <a:pPr marL="299085" marR="66040" indent="-286385">
              <a:lnSpc>
                <a:spcPct val="100000"/>
              </a:lnSpc>
              <a:buFont typeface="Calibri"/>
              <a:buChar char="•"/>
              <a:tabLst>
                <a:tab pos="299720" algn="l"/>
              </a:tabLst>
            </a:pPr>
            <a:endParaRPr lang="cs-CZ" sz="900" spc="-10" dirty="0">
              <a:cs typeface="Calibri"/>
            </a:endParaRPr>
          </a:p>
          <a:p>
            <a:pPr marL="299085" marR="66040" indent="-286385">
              <a:lnSpc>
                <a:spcPct val="100000"/>
              </a:lnSpc>
              <a:buFont typeface="Calibri"/>
              <a:buChar char="•"/>
              <a:tabLst>
                <a:tab pos="299720" algn="l"/>
              </a:tabLst>
            </a:pPr>
            <a:r>
              <a:rPr lang="cs-CZ" sz="1600" spc="-10" dirty="0">
                <a:cs typeface="Calibri"/>
              </a:rPr>
              <a:t>V roce 1867 si nechal patentovat dynamit. Smíšením nitroglycerinu s hlinkou vytvořil hmotu, se níž lze bezpečně manipulovat. Sestrojil rozbušku, která přivede kusy dynamitu k explozi. </a:t>
            </a:r>
          </a:p>
          <a:p>
            <a:pPr marL="299085" marR="66040" indent="-286385">
              <a:lnSpc>
                <a:spcPct val="100000"/>
              </a:lnSpc>
              <a:buFont typeface="Calibri"/>
              <a:buChar char="•"/>
              <a:tabLst>
                <a:tab pos="299720" algn="l"/>
              </a:tabLst>
            </a:pPr>
            <a:r>
              <a:rPr lang="cs-CZ" sz="1600" spc="-10" dirty="0">
                <a:cs typeface="Calibri"/>
              </a:rPr>
              <a:t>Vynález měl velký úspěch a dynamit se stal žádaným zbožím. Vybudoval továrny na 90 místech ve více než 20 státech. V době závěti vlastnil 355 patentů a nashromáždil obrovský majetek. </a:t>
            </a:r>
            <a:r>
              <a:rPr sz="1600" spc="-10" dirty="0">
                <a:latin typeface="Calibri"/>
                <a:cs typeface="Calibri"/>
              </a:rPr>
              <a:t>.</a:t>
            </a:r>
            <a:endParaRPr sz="1600" dirty="0">
              <a:latin typeface="Calibri"/>
              <a:cs typeface="Calibri"/>
            </a:endParaRPr>
          </a:p>
        </p:txBody>
      </p:sp>
      <p:sp>
        <p:nvSpPr>
          <p:cNvPr id="6" name="object 6"/>
          <p:cNvSpPr txBox="1"/>
          <p:nvPr/>
        </p:nvSpPr>
        <p:spPr>
          <a:xfrm>
            <a:off x="960755" y="6270442"/>
            <a:ext cx="2468245" cy="184666"/>
          </a:xfrm>
          <a:prstGeom prst="rect">
            <a:avLst/>
          </a:prstGeom>
        </p:spPr>
        <p:txBody>
          <a:bodyPr vert="horz" wrap="square" lIns="0" tIns="0" rIns="0" bIns="0" rtlCol="0">
            <a:spAutoFit/>
          </a:bodyPr>
          <a:lstStyle/>
          <a:p>
            <a:pPr marL="12700" marR="5080" indent="533400">
              <a:lnSpc>
                <a:spcPct val="100000"/>
              </a:lnSpc>
            </a:pPr>
            <a:r>
              <a:rPr sz="1200" i="1" dirty="0">
                <a:latin typeface="Calibri"/>
                <a:cs typeface="Calibri"/>
              </a:rPr>
              <a:t>Al</a:t>
            </a:r>
            <a:r>
              <a:rPr sz="1200" i="1" spc="5" dirty="0">
                <a:latin typeface="Calibri"/>
                <a:cs typeface="Calibri"/>
              </a:rPr>
              <a:t>f</a:t>
            </a:r>
            <a:r>
              <a:rPr sz="1200" i="1" spc="-10" dirty="0">
                <a:latin typeface="Calibri"/>
                <a:cs typeface="Calibri"/>
              </a:rPr>
              <a:t>red</a:t>
            </a:r>
            <a:r>
              <a:rPr sz="1200" i="1" spc="-35" dirty="0">
                <a:latin typeface="Times New Roman"/>
                <a:cs typeface="Times New Roman"/>
              </a:rPr>
              <a:t> </a:t>
            </a:r>
            <a:r>
              <a:rPr sz="1200" i="1" spc="-15" dirty="0">
                <a:latin typeface="Calibri"/>
                <a:cs typeface="Calibri"/>
              </a:rPr>
              <a:t>B</a:t>
            </a:r>
            <a:r>
              <a:rPr sz="1200" i="1" spc="-5" dirty="0">
                <a:latin typeface="Calibri"/>
                <a:cs typeface="Calibri"/>
              </a:rPr>
              <a:t>er</a:t>
            </a:r>
            <a:r>
              <a:rPr sz="1200" i="1" spc="-20" dirty="0">
                <a:latin typeface="Calibri"/>
                <a:cs typeface="Calibri"/>
              </a:rPr>
              <a:t>n</a:t>
            </a:r>
            <a:r>
              <a:rPr sz="1200" i="1" spc="-5" dirty="0">
                <a:latin typeface="Calibri"/>
                <a:cs typeface="Calibri"/>
              </a:rPr>
              <a:t>ha</a:t>
            </a:r>
            <a:r>
              <a:rPr sz="1200" i="1" spc="-10" dirty="0">
                <a:latin typeface="Calibri"/>
                <a:cs typeface="Calibri"/>
              </a:rPr>
              <a:t>rd</a:t>
            </a:r>
            <a:r>
              <a:rPr sz="1200" i="1" spc="-25" dirty="0">
                <a:latin typeface="Times New Roman"/>
                <a:cs typeface="Times New Roman"/>
              </a:rPr>
              <a:t> </a:t>
            </a:r>
            <a:r>
              <a:rPr sz="1200" i="1" spc="-20" dirty="0">
                <a:latin typeface="Calibri"/>
                <a:cs typeface="Calibri"/>
              </a:rPr>
              <a:t>N</a:t>
            </a:r>
            <a:r>
              <a:rPr sz="1200" i="1" spc="-5" dirty="0">
                <a:latin typeface="Calibri"/>
                <a:cs typeface="Calibri"/>
              </a:rPr>
              <a:t>ob</a:t>
            </a:r>
            <a:r>
              <a:rPr sz="1200" i="1" dirty="0">
                <a:latin typeface="Calibri"/>
                <a:cs typeface="Calibri"/>
              </a:rPr>
              <a:t>el</a:t>
            </a:r>
            <a:endParaRPr sz="1200" dirty="0">
              <a:latin typeface="Calibri"/>
              <a:cs typeface="Calibri"/>
            </a:endParaRPr>
          </a:p>
        </p:txBody>
      </p:sp>
      <p:pic>
        <p:nvPicPr>
          <p:cNvPr id="7" name="Obrázek 6">
            <a:extLst>
              <a:ext uri="{FF2B5EF4-FFF2-40B4-BE49-F238E27FC236}">
                <a16:creationId xmlns="" xmlns:a16="http://schemas.microsoft.com/office/drawing/2014/main" id="{B7E0FE69-AD43-47E4-85EB-8C78BBC710DA}"/>
              </a:ext>
            </a:extLst>
          </p:cNvPr>
          <p:cNvPicPr>
            <a:picLocks noChangeAspect="1"/>
          </p:cNvPicPr>
          <p:nvPr/>
        </p:nvPicPr>
        <p:blipFill>
          <a:blip r:embed="rId4"/>
          <a:stretch>
            <a:fillRect/>
          </a:stretch>
        </p:blipFill>
        <p:spPr>
          <a:xfrm>
            <a:off x="152400" y="98007"/>
            <a:ext cx="1897109" cy="2185987"/>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402917"/>
            <a:ext cx="6857711" cy="369332"/>
          </a:xfrm>
          <a:prstGeom prst="rect">
            <a:avLst/>
          </a:prstGeom>
          <a:noFill/>
        </p:spPr>
        <p:txBody>
          <a:bodyPr wrap="none" rtlCol="0">
            <a:spAutoFit/>
          </a:bodyPr>
          <a:lstStyle/>
          <a:p>
            <a:r>
              <a:rPr lang="cs-CZ" dirty="0"/>
              <a:t>Nobelisté</a:t>
            </a:r>
            <a:r>
              <a:rPr lang="en-US" dirty="0"/>
              <a:t> a </a:t>
            </a:r>
            <a:r>
              <a:rPr lang="en-US" dirty="0" err="1"/>
              <a:t>hosté</a:t>
            </a:r>
            <a:r>
              <a:rPr lang="en-US" dirty="0"/>
              <a:t> se </a:t>
            </a:r>
            <a:r>
              <a:rPr lang="en-US" dirty="0" err="1"/>
              <a:t>účastní</a:t>
            </a:r>
            <a:r>
              <a:rPr lang="en-US" dirty="0"/>
              <a:t> </a:t>
            </a:r>
            <a:r>
              <a:rPr lang="en-US" dirty="0" err="1"/>
              <a:t>slavnostní</a:t>
            </a:r>
            <a:r>
              <a:rPr lang="en-US" dirty="0"/>
              <a:t> </a:t>
            </a:r>
            <a:r>
              <a:rPr lang="en-US" dirty="0" err="1"/>
              <a:t>večeře</a:t>
            </a:r>
            <a:r>
              <a:rPr lang="en-US" dirty="0"/>
              <a:t> </a:t>
            </a:r>
            <a:r>
              <a:rPr lang="en-US" dirty="0" err="1"/>
              <a:t>na</a:t>
            </a:r>
            <a:r>
              <a:rPr lang="en-US" dirty="0"/>
              <a:t> </a:t>
            </a:r>
            <a:r>
              <a:rPr lang="en-US" dirty="0" err="1"/>
              <a:t>radnici</a:t>
            </a:r>
            <a:r>
              <a:rPr lang="en-US" dirty="0"/>
              <a:t> </a:t>
            </a:r>
            <a:r>
              <a:rPr lang="en-US" dirty="0" err="1"/>
              <a:t>ve</a:t>
            </a:r>
            <a:r>
              <a:rPr lang="en-US" dirty="0"/>
              <a:t> </a:t>
            </a:r>
            <a:r>
              <a:rPr lang="en-US" dirty="0" err="1" smtClean="0"/>
              <a:t>Stockholmu</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91" y="471814"/>
            <a:ext cx="8839200" cy="589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70142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8763000" cy="657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86181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 xmlns:a16="http://schemas.microsoft.com/office/drawing/2014/main" id="{4837258F-AB38-455E-9BFF-BC19B8930A50}"/>
              </a:ext>
            </a:extLst>
          </p:cNvPr>
          <p:cNvPicPr>
            <a:picLocks noChangeAspect="1"/>
          </p:cNvPicPr>
          <p:nvPr/>
        </p:nvPicPr>
        <p:blipFill>
          <a:blip r:embed="rId2"/>
          <a:stretch>
            <a:fillRect/>
          </a:stretch>
        </p:blipFill>
        <p:spPr>
          <a:xfrm>
            <a:off x="-228600" y="-28222"/>
            <a:ext cx="3857625" cy="6858000"/>
          </a:xfrm>
          <a:prstGeom prst="rect">
            <a:avLst/>
          </a:prstGeom>
        </p:spPr>
      </p:pic>
      <p:pic>
        <p:nvPicPr>
          <p:cNvPr id="5" name="Obrázek 4">
            <a:extLst>
              <a:ext uri="{FF2B5EF4-FFF2-40B4-BE49-F238E27FC236}">
                <a16:creationId xmlns="" xmlns:a16="http://schemas.microsoft.com/office/drawing/2014/main" id="{8C1D1D45-4BBF-4A51-A8F8-AE4512A8F150}"/>
              </a:ext>
            </a:extLst>
          </p:cNvPr>
          <p:cNvPicPr>
            <a:picLocks noChangeAspect="1"/>
          </p:cNvPicPr>
          <p:nvPr/>
        </p:nvPicPr>
        <p:blipFill>
          <a:blip r:embed="rId3"/>
          <a:stretch>
            <a:fillRect/>
          </a:stretch>
        </p:blipFill>
        <p:spPr>
          <a:xfrm>
            <a:off x="3352800" y="2822"/>
            <a:ext cx="3852672" cy="6858000"/>
          </a:xfrm>
          <a:prstGeom prst="rect">
            <a:avLst/>
          </a:prstGeom>
        </p:spPr>
      </p:pic>
      <p:pic>
        <p:nvPicPr>
          <p:cNvPr id="6" name="Obrázek 5">
            <a:extLst>
              <a:ext uri="{FF2B5EF4-FFF2-40B4-BE49-F238E27FC236}">
                <a16:creationId xmlns="" xmlns:a16="http://schemas.microsoft.com/office/drawing/2014/main" id="{33D5D7F5-57A6-4354-BB2C-CAA3D802DE5B}"/>
              </a:ext>
            </a:extLst>
          </p:cNvPr>
          <p:cNvPicPr>
            <a:picLocks noChangeAspect="1"/>
          </p:cNvPicPr>
          <p:nvPr/>
        </p:nvPicPr>
        <p:blipFill>
          <a:blip r:embed="rId4"/>
          <a:stretch>
            <a:fillRect/>
          </a:stretch>
        </p:blipFill>
        <p:spPr>
          <a:xfrm>
            <a:off x="7197005" y="-28222"/>
            <a:ext cx="3857625" cy="6858000"/>
          </a:xfrm>
          <a:prstGeom prst="rect">
            <a:avLst/>
          </a:prstGeom>
        </p:spPr>
      </p:pic>
    </p:spTree>
    <p:extLst>
      <p:ext uri="{BB962C8B-B14F-4D97-AF65-F5344CB8AC3E}">
        <p14:creationId xmlns:p14="http://schemas.microsoft.com/office/powerpoint/2010/main" val="31557050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muž, monitor, obrazovka, stojící&#10;&#10;Popis byl vytvořen automaticky">
            <a:extLst>
              <a:ext uri="{FF2B5EF4-FFF2-40B4-BE49-F238E27FC236}">
                <a16:creationId xmlns="" xmlns:a16="http://schemas.microsoft.com/office/drawing/2014/main" id="{3BB32388-3FDA-46A2-858E-61D1DBF8C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7238813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 xmlns:a16="http://schemas.microsoft.com/office/drawing/2014/main" id="{F4CE3C75-3603-4102-8C38-5E1CB9DC1EF7}"/>
              </a:ext>
            </a:extLst>
          </p:cNvPr>
          <p:cNvPicPr>
            <a:picLocks noChangeAspect="1"/>
          </p:cNvPicPr>
          <p:nvPr/>
        </p:nvPicPr>
        <p:blipFill>
          <a:blip r:embed="rId3"/>
          <a:stretch>
            <a:fillRect/>
          </a:stretch>
        </p:blipFill>
        <p:spPr>
          <a:xfrm>
            <a:off x="0" y="304800"/>
            <a:ext cx="9144000" cy="5143500"/>
          </a:xfrm>
          <a:prstGeom prst="rect">
            <a:avLst/>
          </a:prstGeom>
        </p:spPr>
      </p:pic>
      <p:sp>
        <p:nvSpPr>
          <p:cNvPr id="2" name="Rectangle 1"/>
          <p:cNvSpPr/>
          <p:nvPr/>
        </p:nvSpPr>
        <p:spPr>
          <a:xfrm>
            <a:off x="838200" y="5638800"/>
            <a:ext cx="4572000" cy="923330"/>
          </a:xfrm>
          <a:prstGeom prst="rect">
            <a:avLst/>
          </a:prstGeom>
        </p:spPr>
        <p:txBody>
          <a:bodyPr>
            <a:spAutoFit/>
          </a:bodyPr>
          <a:lstStyle/>
          <a:p>
            <a:r>
              <a:rPr lang="en-US" dirty="0" err="1"/>
              <a:t>Chlapec</a:t>
            </a:r>
            <a:r>
              <a:rPr lang="en-US" dirty="0"/>
              <a:t> a </a:t>
            </a:r>
            <a:r>
              <a:rPr lang="en-US" dirty="0" err="1"/>
              <a:t>hvězdy</a:t>
            </a:r>
            <a:endParaRPr lang="en-US" dirty="0"/>
          </a:p>
          <a:p>
            <a:r>
              <a:rPr lang="en-US" dirty="0" err="1"/>
              <a:t>Halleyova</a:t>
            </a:r>
            <a:r>
              <a:rPr lang="en-US" dirty="0"/>
              <a:t> </a:t>
            </a:r>
            <a:r>
              <a:rPr lang="en-US" dirty="0" err="1"/>
              <a:t>kometa</a:t>
            </a:r>
            <a:endParaRPr lang="en-US" dirty="0"/>
          </a:p>
          <a:p>
            <a:r>
              <a:rPr lang="en-US" dirty="0" err="1"/>
              <a:t>Hvězdy</a:t>
            </a:r>
            <a:r>
              <a:rPr lang="en-US" dirty="0"/>
              <a:t> </a:t>
            </a:r>
            <a:r>
              <a:rPr lang="en-US" dirty="0" err="1"/>
              <a:t>nad</a:t>
            </a:r>
            <a:r>
              <a:rPr lang="en-US" dirty="0"/>
              <a:t> </a:t>
            </a:r>
            <a:r>
              <a:rPr lang="en-US" dirty="0" err="1"/>
              <a:t>Rajskou</a:t>
            </a:r>
            <a:r>
              <a:rPr lang="en-US" dirty="0"/>
              <a:t> </a:t>
            </a:r>
            <a:r>
              <a:rPr lang="en-US" dirty="0" err="1"/>
              <a:t>zahradou</a:t>
            </a:r>
            <a:endParaRPr lang="en-US" dirty="0"/>
          </a:p>
        </p:txBody>
      </p:sp>
    </p:spTree>
    <p:extLst>
      <p:ext uri="{BB962C8B-B14F-4D97-AF65-F5344CB8AC3E}">
        <p14:creationId xmlns:p14="http://schemas.microsoft.com/office/powerpoint/2010/main" val="6197767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992" y="36786"/>
            <a:ext cx="8083097" cy="861774"/>
          </a:xfrm>
        </p:spPr>
        <p:txBody>
          <a:bodyPr/>
          <a:lstStyle/>
          <a:p>
            <a:pPr algn="ctr"/>
            <a:r>
              <a:rPr lang="en-US" sz="2400" dirty="0" smtClean="0">
                <a:solidFill>
                  <a:srgbClr val="006600"/>
                </a:solidFill>
                <a:latin typeface="Times New Roman"/>
              </a:rPr>
              <a:t>HALLEYOVA </a:t>
            </a:r>
            <a:r>
              <a:rPr lang="en-US" sz="2400" dirty="0">
                <a:solidFill>
                  <a:srgbClr val="006600"/>
                </a:solidFill>
                <a:latin typeface="Times New Roman"/>
              </a:rPr>
              <a:t>KOMETA</a:t>
            </a:r>
            <a:r>
              <a:rPr lang="cs-CZ" sz="3200" i="1" dirty="0">
                <a:solidFill>
                  <a:srgbClr val="006600"/>
                </a:solidFill>
                <a:latin typeface="Times New Roman"/>
              </a:rPr>
              <a:t/>
            </a:r>
            <a:br>
              <a:rPr lang="cs-CZ" sz="3200" i="1" dirty="0">
                <a:solidFill>
                  <a:srgbClr val="006600"/>
                </a:solidFill>
                <a:latin typeface="Times New Roman"/>
              </a:rPr>
            </a:br>
            <a:endParaRPr lang="en-US" sz="3200" dirty="0"/>
          </a:p>
        </p:txBody>
      </p:sp>
      <p:sp>
        <p:nvSpPr>
          <p:cNvPr id="5" name="Rectangle 1"/>
          <p:cNvSpPr>
            <a:spLocks noGrp="1" noChangeArrowheads="1"/>
          </p:cNvSpPr>
          <p:nvPr>
            <p:ph type="body" idx="1"/>
          </p:nvPr>
        </p:nvSpPr>
        <p:spPr bwMode="auto">
          <a:xfrm>
            <a:off x="455776" y="339920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a:r>
            <a:br>
              <a:rPr kumimoji="0" lang="en-US" sz="1800" b="0" i="0" u="none" strike="noStrike" cap="none" normalizeH="0" baseline="0" dirty="0" smtClean="0">
                <a:ln>
                  <a:noFill/>
                </a:ln>
                <a:solidFill>
                  <a:schemeClr val="tx1"/>
                </a:solidFill>
                <a:effectLst/>
                <a:latin typeface="Arial" pitchFamily="34" charset="0"/>
                <a:cs typeface="Arial" pitchFamily="34" charset="0"/>
              </a:rPr>
            </a:b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extBox 5"/>
          <p:cNvSpPr txBox="1"/>
          <p:nvPr/>
        </p:nvSpPr>
        <p:spPr>
          <a:xfrm>
            <a:off x="3458586" y="402445"/>
            <a:ext cx="1631601" cy="369332"/>
          </a:xfrm>
          <a:prstGeom prst="rect">
            <a:avLst/>
          </a:prstGeom>
          <a:noFill/>
        </p:spPr>
        <p:txBody>
          <a:bodyPr wrap="none" rtlCol="0">
            <a:spAutoFit/>
          </a:bodyPr>
          <a:lstStyle/>
          <a:p>
            <a:r>
              <a:rPr lang="en-US" i="1" dirty="0" err="1">
                <a:solidFill>
                  <a:srgbClr val="006600"/>
                </a:solidFill>
                <a:latin typeface="Times New Roman"/>
              </a:rPr>
              <a:t>Jaroslav</a:t>
            </a:r>
            <a:r>
              <a:rPr lang="en-US" i="1" dirty="0">
                <a:solidFill>
                  <a:srgbClr val="006600"/>
                </a:solidFill>
                <a:latin typeface="Times New Roman"/>
              </a:rPr>
              <a:t> Seifert</a:t>
            </a:r>
            <a:endParaRPr lang="en-US" dirty="0"/>
          </a:p>
        </p:txBody>
      </p:sp>
      <p:sp>
        <p:nvSpPr>
          <p:cNvPr id="8" name="Rectangle 7"/>
          <p:cNvSpPr/>
          <p:nvPr/>
        </p:nvSpPr>
        <p:spPr>
          <a:xfrm>
            <a:off x="533400" y="789012"/>
            <a:ext cx="3564938" cy="6186309"/>
          </a:xfrm>
          <a:prstGeom prst="rect">
            <a:avLst/>
          </a:prstGeom>
        </p:spPr>
        <p:txBody>
          <a:bodyPr wrap="square">
            <a:spAutoFit/>
          </a:bodyPr>
          <a:lstStyle/>
          <a:p>
            <a:r>
              <a:rPr lang="en-US" dirty="0" err="1" smtClean="0"/>
              <a:t>Neviděl</a:t>
            </a:r>
            <a:r>
              <a:rPr lang="en-US" dirty="0" smtClean="0"/>
              <a:t> </a:t>
            </a:r>
            <a:r>
              <a:rPr lang="en-US" dirty="0" err="1"/>
              <a:t>jsem</a:t>
            </a:r>
            <a:r>
              <a:rPr lang="en-US" dirty="0"/>
              <a:t> v </a:t>
            </a:r>
            <a:r>
              <a:rPr lang="en-US" dirty="0" err="1"/>
              <a:t>té</a:t>
            </a:r>
            <a:r>
              <a:rPr lang="en-US" dirty="0"/>
              <a:t> </a:t>
            </a:r>
            <a:r>
              <a:rPr lang="en-US" dirty="0" err="1"/>
              <a:t>chvilce</a:t>
            </a:r>
            <a:r>
              <a:rPr lang="en-US" dirty="0"/>
              <a:t> </a:t>
            </a:r>
            <a:r>
              <a:rPr lang="en-US" dirty="0" err="1"/>
              <a:t>nic</a:t>
            </a:r>
            <a:r>
              <a:rPr lang="en-US" dirty="0"/>
              <a:t>,</a:t>
            </a:r>
          </a:p>
          <a:p>
            <a:r>
              <a:rPr lang="en-US" dirty="0"/>
              <a:t>      </a:t>
            </a:r>
            <a:r>
              <a:rPr lang="en-US" dirty="0" err="1"/>
              <a:t>jen</a:t>
            </a:r>
            <a:r>
              <a:rPr lang="en-US" dirty="0"/>
              <a:t> </a:t>
            </a:r>
            <a:r>
              <a:rPr lang="en-US" dirty="0" err="1"/>
              <a:t>samá</a:t>
            </a:r>
            <a:r>
              <a:rPr lang="en-US" dirty="0"/>
              <a:t> </a:t>
            </a:r>
            <a:r>
              <a:rPr lang="en-US" dirty="0" err="1"/>
              <a:t>cizí</a:t>
            </a:r>
            <a:r>
              <a:rPr lang="en-US" dirty="0"/>
              <a:t> </a:t>
            </a:r>
            <a:r>
              <a:rPr lang="en-US" dirty="0" err="1"/>
              <a:t>záda</a:t>
            </a:r>
            <a:r>
              <a:rPr lang="en-US" dirty="0"/>
              <a:t>,</a:t>
            </a:r>
          </a:p>
          <a:p>
            <a:r>
              <a:rPr lang="en-US" dirty="0"/>
              <a:t>ale </a:t>
            </a:r>
            <a:r>
              <a:rPr lang="en-US" dirty="0" err="1"/>
              <a:t>hlavy</a:t>
            </a:r>
            <a:r>
              <a:rPr lang="en-US" dirty="0"/>
              <a:t> pod </a:t>
            </a:r>
            <a:r>
              <a:rPr lang="en-US" dirty="0" err="1"/>
              <a:t>klobouky</a:t>
            </a:r>
            <a:r>
              <a:rPr lang="en-US" dirty="0"/>
              <a:t> </a:t>
            </a:r>
            <a:r>
              <a:rPr lang="en-US" dirty="0" err="1"/>
              <a:t>prudce</a:t>
            </a:r>
            <a:r>
              <a:rPr lang="en-US" dirty="0"/>
              <a:t> se </a:t>
            </a:r>
            <a:r>
              <a:rPr lang="en-US" dirty="0" err="1"/>
              <a:t>pohnuly</a:t>
            </a:r>
            <a:r>
              <a:rPr lang="en-US" dirty="0"/>
              <a:t>. </a:t>
            </a:r>
          </a:p>
          <a:p>
            <a:r>
              <a:rPr lang="en-US" dirty="0" err="1"/>
              <a:t>Ulice</a:t>
            </a:r>
            <a:r>
              <a:rPr lang="en-US" dirty="0"/>
              <a:t> </a:t>
            </a:r>
            <a:r>
              <a:rPr lang="en-US" dirty="0" err="1"/>
              <a:t>byla</a:t>
            </a:r>
            <a:r>
              <a:rPr lang="en-US" dirty="0"/>
              <a:t> </a:t>
            </a:r>
            <a:r>
              <a:rPr lang="en-US" dirty="0" err="1"/>
              <a:t>plná</a:t>
            </a:r>
            <a:r>
              <a:rPr lang="en-US" dirty="0"/>
              <a:t>.</a:t>
            </a:r>
          </a:p>
          <a:p>
            <a:endParaRPr lang="en-US" dirty="0"/>
          </a:p>
          <a:p>
            <a:r>
              <a:rPr lang="en-US" dirty="0" err="1"/>
              <a:t>Byl</a:t>
            </a:r>
            <a:r>
              <a:rPr lang="en-US" dirty="0"/>
              <a:t> </a:t>
            </a:r>
            <a:r>
              <a:rPr lang="en-US" dirty="0" err="1"/>
              <a:t>bych</a:t>
            </a:r>
            <a:r>
              <a:rPr lang="en-US" dirty="0"/>
              <a:t> se </a:t>
            </a:r>
            <a:r>
              <a:rPr lang="en-US" dirty="0" err="1"/>
              <a:t>vydrápal</a:t>
            </a:r>
            <a:r>
              <a:rPr lang="en-US" dirty="0"/>
              <a:t> </a:t>
            </a:r>
            <a:r>
              <a:rPr lang="en-US" dirty="0" err="1"/>
              <a:t>nejraděj</a:t>
            </a:r>
            <a:r>
              <a:rPr lang="en-US" dirty="0"/>
              <a:t> </a:t>
            </a:r>
            <a:r>
              <a:rPr lang="en-US" dirty="0" err="1"/>
              <a:t>po</a:t>
            </a:r>
            <a:r>
              <a:rPr lang="en-US" dirty="0"/>
              <a:t> </a:t>
            </a:r>
            <a:r>
              <a:rPr lang="en-US" dirty="0" err="1"/>
              <a:t>prstech</a:t>
            </a:r>
            <a:r>
              <a:rPr lang="en-US" dirty="0"/>
              <a:t> </a:t>
            </a:r>
          </a:p>
          <a:p>
            <a:r>
              <a:rPr lang="en-US" dirty="0" err="1"/>
              <a:t>na</a:t>
            </a:r>
            <a:r>
              <a:rPr lang="en-US" dirty="0"/>
              <a:t> </a:t>
            </a:r>
            <a:r>
              <a:rPr lang="en-US" dirty="0" err="1"/>
              <a:t>holou</a:t>
            </a:r>
            <a:r>
              <a:rPr lang="en-US" dirty="0"/>
              <a:t> </a:t>
            </a:r>
            <a:r>
              <a:rPr lang="en-US" dirty="0" err="1"/>
              <a:t>zeď</a:t>
            </a:r>
            <a:r>
              <a:rPr lang="en-US" dirty="0"/>
              <a:t>,</a:t>
            </a:r>
          </a:p>
          <a:p>
            <a:r>
              <a:rPr lang="en-US" dirty="0"/>
              <a:t>      </a:t>
            </a:r>
            <a:r>
              <a:rPr lang="en-US" dirty="0" err="1"/>
              <a:t>jako</a:t>
            </a:r>
            <a:r>
              <a:rPr lang="en-US" dirty="0"/>
              <a:t> to </a:t>
            </a:r>
            <a:r>
              <a:rPr lang="en-US" dirty="0" err="1"/>
              <a:t>zkoušejí</a:t>
            </a:r>
            <a:r>
              <a:rPr lang="en-US" dirty="0"/>
              <a:t> </a:t>
            </a:r>
            <a:r>
              <a:rPr lang="en-US" dirty="0" err="1"/>
              <a:t>pijáci</a:t>
            </a:r>
            <a:r>
              <a:rPr lang="en-US" dirty="0"/>
              <a:t> </a:t>
            </a:r>
            <a:r>
              <a:rPr lang="en-US" dirty="0" err="1"/>
              <a:t>éteru</a:t>
            </a:r>
            <a:r>
              <a:rPr lang="en-US" dirty="0"/>
              <a:t>, </a:t>
            </a:r>
          </a:p>
          <a:p>
            <a:r>
              <a:rPr lang="en-US" dirty="0"/>
              <a:t>ale </a:t>
            </a:r>
            <a:r>
              <a:rPr lang="en-US" dirty="0" err="1"/>
              <a:t>vtom</a:t>
            </a:r>
            <a:r>
              <a:rPr lang="en-US" dirty="0"/>
              <a:t> se </a:t>
            </a:r>
            <a:r>
              <a:rPr lang="en-US" dirty="0" err="1"/>
              <a:t>chopila</a:t>
            </a:r>
            <a:r>
              <a:rPr lang="en-US" dirty="0"/>
              <a:t> </a:t>
            </a:r>
            <a:r>
              <a:rPr lang="en-US" dirty="0" err="1"/>
              <a:t>mé</a:t>
            </a:r>
            <a:r>
              <a:rPr lang="en-US" dirty="0"/>
              <a:t> </a:t>
            </a:r>
            <a:r>
              <a:rPr lang="en-US" dirty="0" err="1"/>
              <a:t>ruky</a:t>
            </a:r>
            <a:endParaRPr lang="en-US" dirty="0"/>
          </a:p>
          <a:p>
            <a:r>
              <a:rPr lang="en-US" dirty="0"/>
              <a:t>      </a:t>
            </a:r>
            <a:r>
              <a:rPr lang="en-US" dirty="0" err="1"/>
              <a:t>ženská</a:t>
            </a:r>
            <a:r>
              <a:rPr lang="en-US" dirty="0"/>
              <a:t> </a:t>
            </a:r>
            <a:r>
              <a:rPr lang="en-US" dirty="0" err="1"/>
              <a:t>ruka</a:t>
            </a:r>
            <a:r>
              <a:rPr lang="en-US" dirty="0"/>
              <a:t>, </a:t>
            </a:r>
          </a:p>
          <a:p>
            <a:r>
              <a:rPr lang="en-US" dirty="0" err="1"/>
              <a:t>udělal</a:t>
            </a:r>
            <a:r>
              <a:rPr lang="en-US" dirty="0"/>
              <a:t> </a:t>
            </a:r>
            <a:r>
              <a:rPr lang="en-US" dirty="0" err="1"/>
              <a:t>jsem</a:t>
            </a:r>
            <a:r>
              <a:rPr lang="en-US" dirty="0"/>
              <a:t> </a:t>
            </a:r>
            <a:r>
              <a:rPr lang="en-US" dirty="0" err="1"/>
              <a:t>pár</a:t>
            </a:r>
            <a:r>
              <a:rPr lang="en-US" dirty="0"/>
              <a:t> </a:t>
            </a:r>
            <a:r>
              <a:rPr lang="en-US" dirty="0" err="1"/>
              <a:t>kroků</a:t>
            </a:r>
            <a:r>
              <a:rPr lang="en-US" dirty="0"/>
              <a:t>, </a:t>
            </a:r>
          </a:p>
          <a:p>
            <a:r>
              <a:rPr lang="en-US" dirty="0"/>
              <a:t>a </a:t>
            </a:r>
            <a:r>
              <a:rPr lang="en-US" dirty="0" err="1"/>
              <a:t>přede</a:t>
            </a:r>
            <a:r>
              <a:rPr lang="en-US" dirty="0"/>
              <a:t> </a:t>
            </a:r>
            <a:r>
              <a:rPr lang="en-US" dirty="0" err="1"/>
              <a:t>mnou</a:t>
            </a:r>
            <a:r>
              <a:rPr lang="en-US" dirty="0"/>
              <a:t> se </a:t>
            </a:r>
            <a:r>
              <a:rPr lang="en-US" dirty="0" err="1"/>
              <a:t>otevřely</a:t>
            </a:r>
            <a:r>
              <a:rPr lang="en-US" dirty="0"/>
              <a:t> </a:t>
            </a:r>
            <a:r>
              <a:rPr lang="en-US" dirty="0" err="1"/>
              <a:t>hlubiny</a:t>
            </a:r>
            <a:r>
              <a:rPr lang="en-US" dirty="0"/>
              <a:t>, </a:t>
            </a:r>
          </a:p>
          <a:p>
            <a:r>
              <a:rPr lang="en-US" dirty="0" err="1"/>
              <a:t>kterým</a:t>
            </a:r>
            <a:r>
              <a:rPr lang="en-US" dirty="0"/>
              <a:t> se </a:t>
            </a:r>
            <a:r>
              <a:rPr lang="en-US" dirty="0" err="1"/>
              <a:t>říká</a:t>
            </a:r>
            <a:r>
              <a:rPr lang="en-US" dirty="0"/>
              <a:t> </a:t>
            </a:r>
            <a:r>
              <a:rPr lang="en-US" dirty="0" err="1"/>
              <a:t>nebe</a:t>
            </a:r>
            <a:r>
              <a:rPr lang="en-US" dirty="0"/>
              <a:t>.</a:t>
            </a:r>
          </a:p>
          <a:p>
            <a:endParaRPr lang="en-US" dirty="0"/>
          </a:p>
          <a:p>
            <a:r>
              <a:rPr lang="en-US" dirty="0" err="1"/>
              <a:t>Věže</a:t>
            </a:r>
            <a:r>
              <a:rPr lang="en-US" dirty="0"/>
              <a:t> </a:t>
            </a:r>
            <a:r>
              <a:rPr lang="en-US" dirty="0" err="1"/>
              <a:t>katedrály</a:t>
            </a:r>
            <a:r>
              <a:rPr lang="en-US" dirty="0"/>
              <a:t> dole </a:t>
            </a:r>
            <a:r>
              <a:rPr lang="en-US" dirty="0" err="1"/>
              <a:t>na</a:t>
            </a:r>
            <a:r>
              <a:rPr lang="en-US" dirty="0"/>
              <a:t> </a:t>
            </a:r>
            <a:r>
              <a:rPr lang="en-US" dirty="0" err="1"/>
              <a:t>obzoru</a:t>
            </a:r>
            <a:endParaRPr lang="en-US" dirty="0"/>
          </a:p>
          <a:p>
            <a:r>
              <a:rPr lang="en-US" dirty="0"/>
              <a:t>      </a:t>
            </a:r>
            <a:r>
              <a:rPr lang="en-US" dirty="0" err="1"/>
              <a:t>byly</a:t>
            </a:r>
            <a:r>
              <a:rPr lang="en-US" dirty="0"/>
              <a:t> </a:t>
            </a:r>
            <a:r>
              <a:rPr lang="en-US" dirty="0" err="1"/>
              <a:t>jako</a:t>
            </a:r>
            <a:r>
              <a:rPr lang="en-US" dirty="0"/>
              <a:t> </a:t>
            </a:r>
            <a:r>
              <a:rPr lang="en-US" dirty="0" err="1"/>
              <a:t>vystřižené</a:t>
            </a:r>
            <a:r>
              <a:rPr lang="en-US" dirty="0"/>
              <a:t> </a:t>
            </a:r>
          </a:p>
          <a:p>
            <a:r>
              <a:rPr lang="en-US" dirty="0"/>
              <a:t>z </a:t>
            </a:r>
            <a:r>
              <a:rPr lang="en-US" dirty="0" err="1"/>
              <a:t>matného</a:t>
            </a:r>
            <a:r>
              <a:rPr lang="en-US" dirty="0"/>
              <a:t> </a:t>
            </a:r>
            <a:r>
              <a:rPr lang="en-US" dirty="0" err="1"/>
              <a:t>staniolu</a:t>
            </a:r>
            <a:r>
              <a:rPr lang="en-US" dirty="0"/>
              <a:t>, </a:t>
            </a:r>
          </a:p>
          <a:p>
            <a:r>
              <a:rPr lang="en-US" dirty="0"/>
              <a:t>ale </a:t>
            </a:r>
            <a:r>
              <a:rPr lang="en-US" dirty="0" err="1"/>
              <a:t>vysoko</a:t>
            </a:r>
            <a:r>
              <a:rPr lang="en-US" dirty="0"/>
              <a:t> </a:t>
            </a:r>
            <a:r>
              <a:rPr lang="en-US" dirty="0" err="1"/>
              <a:t>nad</a:t>
            </a:r>
            <a:r>
              <a:rPr lang="en-US" dirty="0"/>
              <a:t> </a:t>
            </a:r>
            <a:r>
              <a:rPr lang="en-US" dirty="0" err="1"/>
              <a:t>nimi</a:t>
            </a:r>
            <a:r>
              <a:rPr lang="en-US" dirty="0"/>
              <a:t> se </a:t>
            </a:r>
            <a:r>
              <a:rPr lang="en-US" dirty="0" err="1"/>
              <a:t>potápěly</a:t>
            </a:r>
            <a:r>
              <a:rPr lang="en-US" dirty="0"/>
              <a:t> </a:t>
            </a:r>
            <a:r>
              <a:rPr lang="en-US" dirty="0" err="1"/>
              <a:t>hvězdy</a:t>
            </a:r>
            <a:r>
              <a:rPr lang="en-US" dirty="0"/>
              <a:t>.</a:t>
            </a:r>
          </a:p>
          <a:p>
            <a:endParaRPr lang="en-US" dirty="0"/>
          </a:p>
        </p:txBody>
      </p:sp>
      <p:sp>
        <p:nvSpPr>
          <p:cNvPr id="9" name="Rectangle 8"/>
          <p:cNvSpPr/>
          <p:nvPr/>
        </p:nvSpPr>
        <p:spPr>
          <a:xfrm>
            <a:off x="4495800" y="1739462"/>
            <a:ext cx="4572000" cy="4801314"/>
          </a:xfrm>
          <a:prstGeom prst="rect">
            <a:avLst/>
          </a:prstGeom>
        </p:spPr>
        <p:txBody>
          <a:bodyPr wrap="square">
            <a:spAutoFit/>
          </a:bodyPr>
          <a:lstStyle/>
          <a:p>
            <a:r>
              <a:rPr lang="en-US" dirty="0" err="1"/>
              <a:t>Támhle</a:t>
            </a:r>
            <a:r>
              <a:rPr lang="en-US" dirty="0"/>
              <a:t> je! </a:t>
            </a:r>
            <a:r>
              <a:rPr lang="en-US" dirty="0" err="1"/>
              <a:t>Už</a:t>
            </a:r>
            <a:r>
              <a:rPr lang="en-US" dirty="0"/>
              <a:t> </a:t>
            </a:r>
            <a:r>
              <a:rPr lang="en-US" dirty="0" err="1"/>
              <a:t>ji</a:t>
            </a:r>
            <a:r>
              <a:rPr lang="en-US" dirty="0"/>
              <a:t> </a:t>
            </a:r>
            <a:r>
              <a:rPr lang="en-US" dirty="0" err="1"/>
              <a:t>vidíš</a:t>
            </a:r>
            <a:r>
              <a:rPr lang="en-US" dirty="0"/>
              <a:t>?</a:t>
            </a:r>
          </a:p>
          <a:p>
            <a:r>
              <a:rPr lang="en-US" dirty="0"/>
              <a:t>      </a:t>
            </a:r>
            <a:r>
              <a:rPr lang="en-US" dirty="0" err="1"/>
              <a:t>Ano</a:t>
            </a:r>
            <a:r>
              <a:rPr lang="en-US" dirty="0"/>
              <a:t>, </a:t>
            </a:r>
            <a:r>
              <a:rPr lang="en-US" dirty="0" err="1"/>
              <a:t>vidím</a:t>
            </a:r>
            <a:r>
              <a:rPr lang="en-US" dirty="0"/>
              <a:t>!</a:t>
            </a:r>
          </a:p>
          <a:p>
            <a:r>
              <a:rPr lang="en-US" dirty="0"/>
              <a:t>V </a:t>
            </a:r>
            <a:r>
              <a:rPr lang="en-US" dirty="0" err="1"/>
              <a:t>chomáčcích</a:t>
            </a:r>
            <a:r>
              <a:rPr lang="en-US" dirty="0"/>
              <a:t> </a:t>
            </a:r>
            <a:r>
              <a:rPr lang="en-US" dirty="0" err="1"/>
              <a:t>jisker</a:t>
            </a:r>
            <a:r>
              <a:rPr lang="en-US" dirty="0"/>
              <a:t>, </a:t>
            </a:r>
            <a:r>
              <a:rPr lang="en-US" dirty="0" err="1"/>
              <a:t>které</a:t>
            </a:r>
            <a:r>
              <a:rPr lang="en-US" dirty="0"/>
              <a:t> </a:t>
            </a:r>
            <a:r>
              <a:rPr lang="en-US" dirty="0" err="1"/>
              <a:t>nehasly</a:t>
            </a:r>
            <a:r>
              <a:rPr lang="en-US" dirty="0"/>
              <a:t>, </a:t>
            </a:r>
          </a:p>
          <a:p>
            <a:r>
              <a:rPr lang="en-US" dirty="0" err="1"/>
              <a:t>hvězda</a:t>
            </a:r>
            <a:r>
              <a:rPr lang="en-US" dirty="0"/>
              <a:t> se </a:t>
            </a:r>
            <a:r>
              <a:rPr lang="en-US" dirty="0" err="1"/>
              <a:t>nenávratně</a:t>
            </a:r>
            <a:r>
              <a:rPr lang="en-US" dirty="0"/>
              <a:t> </a:t>
            </a:r>
            <a:r>
              <a:rPr lang="en-US" dirty="0" err="1"/>
              <a:t>ztrácela</a:t>
            </a:r>
            <a:r>
              <a:rPr lang="en-US" dirty="0"/>
              <a:t>.</a:t>
            </a:r>
          </a:p>
          <a:p>
            <a:endParaRPr lang="en-US" dirty="0"/>
          </a:p>
          <a:p>
            <a:r>
              <a:rPr lang="en-US" dirty="0" err="1"/>
              <a:t>Byla</a:t>
            </a:r>
            <a:r>
              <a:rPr lang="en-US" dirty="0"/>
              <a:t> </a:t>
            </a:r>
            <a:r>
              <a:rPr lang="en-US" dirty="0" err="1"/>
              <a:t>sladká</a:t>
            </a:r>
            <a:r>
              <a:rPr lang="en-US" dirty="0"/>
              <a:t> </a:t>
            </a:r>
            <a:r>
              <a:rPr lang="en-US" dirty="0" err="1"/>
              <a:t>jarní</a:t>
            </a:r>
            <a:r>
              <a:rPr lang="en-US" dirty="0"/>
              <a:t> </a:t>
            </a:r>
            <a:r>
              <a:rPr lang="en-US" dirty="0" err="1"/>
              <a:t>noc</a:t>
            </a:r>
            <a:endParaRPr lang="en-US" dirty="0"/>
          </a:p>
          <a:p>
            <a:r>
              <a:rPr lang="en-US" dirty="0"/>
              <a:t>      </a:t>
            </a:r>
            <a:r>
              <a:rPr lang="en-US" dirty="0" err="1"/>
              <a:t>po</a:t>
            </a:r>
            <a:r>
              <a:rPr lang="en-US" dirty="0"/>
              <a:t> </a:t>
            </a:r>
            <a:r>
              <a:rPr lang="en-US" dirty="0" err="1"/>
              <a:t>půli</a:t>
            </a:r>
            <a:r>
              <a:rPr lang="en-US" dirty="0"/>
              <a:t> </a:t>
            </a:r>
            <a:r>
              <a:rPr lang="en-US" dirty="0" err="1"/>
              <a:t>května</a:t>
            </a:r>
            <a:r>
              <a:rPr lang="en-US" dirty="0"/>
              <a:t>,</a:t>
            </a:r>
          </a:p>
          <a:p>
            <a:r>
              <a:rPr lang="en-US" dirty="0" err="1"/>
              <a:t>vlahý</a:t>
            </a:r>
            <a:r>
              <a:rPr lang="en-US" dirty="0"/>
              <a:t> </a:t>
            </a:r>
            <a:r>
              <a:rPr lang="en-US" dirty="0" err="1"/>
              <a:t>vzduch</a:t>
            </a:r>
            <a:r>
              <a:rPr lang="en-US" dirty="0"/>
              <a:t> se </a:t>
            </a:r>
            <a:r>
              <a:rPr lang="en-US" dirty="0" err="1"/>
              <a:t>vzedmul</a:t>
            </a:r>
            <a:r>
              <a:rPr lang="en-US" dirty="0"/>
              <a:t> </a:t>
            </a:r>
            <a:r>
              <a:rPr lang="en-US" dirty="0" err="1"/>
              <a:t>vůněmi</a:t>
            </a:r>
            <a:r>
              <a:rPr lang="en-US" dirty="0"/>
              <a:t> </a:t>
            </a:r>
          </a:p>
          <a:p>
            <a:r>
              <a:rPr lang="en-US" dirty="0"/>
              <a:t>a </a:t>
            </a:r>
            <a:r>
              <a:rPr lang="en-US" dirty="0" err="1"/>
              <a:t>já</a:t>
            </a:r>
            <a:r>
              <a:rPr lang="en-US" dirty="0"/>
              <a:t> ho </a:t>
            </a:r>
            <a:r>
              <a:rPr lang="en-US" dirty="0" err="1"/>
              <a:t>vdechoval</a:t>
            </a:r>
            <a:endParaRPr lang="en-US" dirty="0"/>
          </a:p>
          <a:p>
            <a:r>
              <a:rPr lang="en-US" dirty="0"/>
              <a:t>      i s </a:t>
            </a:r>
            <a:r>
              <a:rPr lang="en-US" dirty="0" err="1"/>
              <a:t>prachem</a:t>
            </a:r>
            <a:r>
              <a:rPr lang="en-US" dirty="0"/>
              <a:t> </a:t>
            </a:r>
            <a:r>
              <a:rPr lang="en-US" dirty="0" err="1"/>
              <a:t>hvězd</a:t>
            </a:r>
            <a:r>
              <a:rPr lang="en-US" dirty="0"/>
              <a:t>. </a:t>
            </a:r>
          </a:p>
          <a:p>
            <a:endParaRPr lang="en-US" dirty="0"/>
          </a:p>
          <a:p>
            <a:r>
              <a:rPr lang="en-US" dirty="0" err="1"/>
              <a:t>Když</a:t>
            </a:r>
            <a:r>
              <a:rPr lang="en-US" dirty="0"/>
              <a:t> </a:t>
            </a:r>
            <a:r>
              <a:rPr lang="en-US" dirty="0" err="1"/>
              <a:t>jednou</a:t>
            </a:r>
            <a:r>
              <a:rPr lang="en-US" dirty="0"/>
              <a:t> v </a:t>
            </a:r>
            <a:r>
              <a:rPr lang="en-US" dirty="0" err="1"/>
              <a:t>létě</a:t>
            </a:r>
            <a:r>
              <a:rPr lang="en-US" dirty="0"/>
              <a:t> </a:t>
            </a:r>
            <a:r>
              <a:rPr lang="en-US" dirty="0" err="1"/>
              <a:t>jsem</a:t>
            </a:r>
            <a:r>
              <a:rPr lang="en-US" dirty="0"/>
              <a:t> </a:t>
            </a:r>
            <a:r>
              <a:rPr lang="en-US" dirty="0" err="1"/>
              <a:t>si</a:t>
            </a:r>
            <a:r>
              <a:rPr lang="en-US" dirty="0"/>
              <a:t> </a:t>
            </a:r>
            <a:r>
              <a:rPr lang="en-US" dirty="0" err="1"/>
              <a:t>při</a:t>
            </a:r>
            <a:r>
              <a:rPr lang="en-US" dirty="0"/>
              <a:t> </a:t>
            </a:r>
            <a:r>
              <a:rPr lang="en-US" dirty="0" err="1"/>
              <a:t>voněl</a:t>
            </a:r>
            <a:endParaRPr lang="en-US" dirty="0"/>
          </a:p>
          <a:p>
            <a:r>
              <a:rPr lang="en-US" dirty="0"/>
              <a:t>      — </a:t>
            </a:r>
            <a:r>
              <a:rPr lang="en-US" dirty="0" err="1"/>
              <a:t>tehdy</a:t>
            </a:r>
            <a:r>
              <a:rPr lang="en-US" dirty="0"/>
              <a:t> </a:t>
            </a:r>
            <a:r>
              <a:rPr lang="en-US" dirty="0" err="1"/>
              <a:t>jen</a:t>
            </a:r>
            <a:r>
              <a:rPr lang="en-US" dirty="0"/>
              <a:t> </a:t>
            </a:r>
            <a:r>
              <a:rPr lang="en-US" dirty="0" err="1"/>
              <a:t>pokradmu</a:t>
            </a:r>
            <a:r>
              <a:rPr lang="en-US" dirty="0"/>
              <a:t> — </a:t>
            </a:r>
          </a:p>
          <a:p>
            <a:r>
              <a:rPr lang="en-US" dirty="0"/>
              <a:t>k </a:t>
            </a:r>
            <a:r>
              <a:rPr lang="en-US" dirty="0" err="1"/>
              <a:t>vysokým</a:t>
            </a:r>
            <a:r>
              <a:rPr lang="en-US" dirty="0"/>
              <a:t> </a:t>
            </a:r>
            <a:r>
              <a:rPr lang="en-US" dirty="0" err="1"/>
              <a:t>liliím</a:t>
            </a:r>
            <a:r>
              <a:rPr lang="en-US" dirty="0"/>
              <a:t> </a:t>
            </a:r>
          </a:p>
          <a:p>
            <a:r>
              <a:rPr lang="en-US" dirty="0"/>
              <a:t>— </a:t>
            </a:r>
            <a:r>
              <a:rPr lang="en-US" dirty="0" err="1"/>
              <a:t>prodávali</a:t>
            </a:r>
            <a:r>
              <a:rPr lang="en-US" dirty="0"/>
              <a:t> je u </a:t>
            </a:r>
            <a:r>
              <a:rPr lang="en-US" dirty="0" err="1"/>
              <a:t>nás</a:t>
            </a:r>
            <a:r>
              <a:rPr lang="en-US" dirty="0"/>
              <a:t> </a:t>
            </a:r>
            <a:r>
              <a:rPr lang="en-US" dirty="0" err="1"/>
              <a:t>na</a:t>
            </a:r>
            <a:r>
              <a:rPr lang="en-US" dirty="0"/>
              <a:t> </a:t>
            </a:r>
            <a:r>
              <a:rPr lang="en-US" dirty="0" err="1"/>
              <a:t>trhu</a:t>
            </a:r>
            <a:r>
              <a:rPr lang="en-US" dirty="0"/>
              <a:t> v </a:t>
            </a:r>
            <a:r>
              <a:rPr lang="en-US" dirty="0" err="1"/>
              <a:t>kuchyňské</a:t>
            </a:r>
            <a:r>
              <a:rPr lang="en-US" dirty="0"/>
              <a:t> </a:t>
            </a:r>
            <a:r>
              <a:rPr lang="en-US" dirty="0" err="1"/>
              <a:t>konvi</a:t>
            </a:r>
            <a:r>
              <a:rPr lang="en-US" dirty="0"/>
              <a:t> —, </a:t>
            </a:r>
            <a:r>
              <a:rPr lang="en-US" dirty="0" err="1"/>
              <a:t>kdekdo</a:t>
            </a:r>
            <a:r>
              <a:rPr lang="en-US" dirty="0"/>
              <a:t> se mi </a:t>
            </a:r>
            <a:r>
              <a:rPr lang="en-US" dirty="0" err="1"/>
              <a:t>pak</a:t>
            </a:r>
            <a:r>
              <a:rPr lang="en-US" dirty="0"/>
              <a:t> </a:t>
            </a:r>
            <a:r>
              <a:rPr lang="en-US" dirty="0" err="1"/>
              <a:t>smál</a:t>
            </a:r>
            <a:r>
              <a:rPr lang="en-US" dirty="0"/>
              <a:t>. </a:t>
            </a:r>
          </a:p>
          <a:p>
            <a:r>
              <a:rPr lang="en-US" dirty="0"/>
              <a:t>Na </a:t>
            </a:r>
            <a:r>
              <a:rPr lang="en-US" dirty="0" err="1"/>
              <a:t>tváři</a:t>
            </a:r>
            <a:r>
              <a:rPr lang="en-US" dirty="0"/>
              <a:t> </a:t>
            </a:r>
            <a:r>
              <a:rPr lang="en-US" dirty="0" err="1"/>
              <a:t>také</a:t>
            </a:r>
            <a:r>
              <a:rPr lang="en-US" dirty="0"/>
              <a:t> </a:t>
            </a:r>
            <a:r>
              <a:rPr lang="en-US" dirty="0" err="1"/>
              <a:t>měl</a:t>
            </a:r>
            <a:r>
              <a:rPr lang="en-US" dirty="0"/>
              <a:t> </a:t>
            </a:r>
            <a:r>
              <a:rPr lang="en-US" dirty="0" err="1"/>
              <a:t>jsem</a:t>
            </a:r>
            <a:r>
              <a:rPr lang="en-US" dirty="0"/>
              <a:t> </a:t>
            </a:r>
            <a:r>
              <a:rPr lang="en-US" dirty="0" err="1"/>
              <a:t>zlatý</a:t>
            </a:r>
            <a:r>
              <a:rPr lang="en-US" dirty="0"/>
              <a:t> </a:t>
            </a:r>
            <a:r>
              <a:rPr lang="en-US" dirty="0" err="1"/>
              <a:t>pyl</a:t>
            </a:r>
            <a:r>
              <a:rPr lang="en-US" dirty="0"/>
              <a:t>.</a:t>
            </a:r>
          </a:p>
        </p:txBody>
      </p:sp>
    </p:spTree>
    <p:extLst>
      <p:ext uri="{BB962C8B-B14F-4D97-AF65-F5344CB8AC3E}">
        <p14:creationId xmlns:p14="http://schemas.microsoft.com/office/powerpoint/2010/main" val="29779174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486400" y="2487780"/>
            <a:ext cx="3457194" cy="3570119"/>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231140" y="152400"/>
            <a:ext cx="8562594" cy="553998"/>
          </a:xfrm>
          <a:prstGeom prst="rect">
            <a:avLst/>
          </a:prstGeom>
        </p:spPr>
        <p:txBody>
          <a:bodyPr vert="horz" wrap="square" lIns="0" tIns="0" rIns="0" bIns="0" rtlCol="0">
            <a:spAutoFit/>
          </a:bodyPr>
          <a:lstStyle/>
          <a:p>
            <a:pPr marL="2337435">
              <a:lnSpc>
                <a:spcPct val="100000"/>
              </a:lnSpc>
            </a:pPr>
            <a:r>
              <a:rPr sz="3600" b="1" spc="-35" dirty="0">
                <a:solidFill>
                  <a:srgbClr val="515151"/>
                </a:solidFill>
                <a:latin typeface="Calibri"/>
                <a:cs typeface="Calibri"/>
              </a:rPr>
              <a:t>No</a:t>
            </a:r>
            <a:r>
              <a:rPr sz="3600" b="1" spc="-45" dirty="0">
                <a:solidFill>
                  <a:srgbClr val="515151"/>
                </a:solidFill>
                <a:latin typeface="Calibri"/>
                <a:cs typeface="Calibri"/>
              </a:rPr>
              <a:t>b</a:t>
            </a:r>
            <a:r>
              <a:rPr sz="3600" b="1" spc="-5" dirty="0">
                <a:solidFill>
                  <a:srgbClr val="515151"/>
                </a:solidFill>
                <a:latin typeface="Calibri"/>
                <a:cs typeface="Calibri"/>
              </a:rPr>
              <a:t>e</a:t>
            </a:r>
            <a:r>
              <a:rPr sz="3600" b="1" dirty="0">
                <a:solidFill>
                  <a:srgbClr val="515151"/>
                </a:solidFill>
                <a:latin typeface="Calibri"/>
                <a:cs typeface="Calibri"/>
              </a:rPr>
              <a:t>l</a:t>
            </a:r>
            <a:r>
              <a:rPr lang="cs-CZ" sz="3600" b="1" dirty="0">
                <a:solidFill>
                  <a:srgbClr val="515151"/>
                </a:solidFill>
                <a:latin typeface="Calibri"/>
                <a:cs typeface="Calibri"/>
              </a:rPr>
              <a:t>ova cena</a:t>
            </a:r>
            <a:endParaRPr sz="3600" dirty="0">
              <a:latin typeface="Calibri"/>
              <a:cs typeface="Calibri"/>
            </a:endParaRPr>
          </a:p>
        </p:txBody>
      </p:sp>
      <p:sp>
        <p:nvSpPr>
          <p:cNvPr id="5" name="object 5"/>
          <p:cNvSpPr txBox="1"/>
          <p:nvPr/>
        </p:nvSpPr>
        <p:spPr>
          <a:xfrm>
            <a:off x="240665" y="2487780"/>
            <a:ext cx="6265926" cy="2746906"/>
          </a:xfrm>
          <a:prstGeom prst="rect">
            <a:avLst/>
          </a:prstGeom>
        </p:spPr>
        <p:txBody>
          <a:bodyPr vert="horz" wrap="square" lIns="0" tIns="0" rIns="0" bIns="0" rtlCol="0">
            <a:spAutoFit/>
          </a:bodyPr>
          <a:lstStyle/>
          <a:p>
            <a:pPr marL="12700" marR="5080">
              <a:lnSpc>
                <a:spcPct val="100000"/>
              </a:lnSpc>
              <a:tabLst>
                <a:tab pos="299720" algn="l"/>
              </a:tabLst>
            </a:pPr>
            <a:r>
              <a:rPr dirty="0"/>
              <a:t>Nobel</a:t>
            </a:r>
            <a:r>
              <a:rPr lang="cs-CZ" dirty="0"/>
              <a:t>ova cena je udělována za Mír a </a:t>
            </a:r>
          </a:p>
          <a:p>
            <a:pPr marL="12700" marR="5080">
              <a:lnSpc>
                <a:spcPct val="100000"/>
              </a:lnSpc>
              <a:tabLst>
                <a:tab pos="299720" algn="l"/>
              </a:tabLst>
            </a:pPr>
            <a:r>
              <a:rPr lang="cs-CZ" dirty="0"/>
              <a:t>od roku</a:t>
            </a:r>
            <a:r>
              <a:rPr dirty="0"/>
              <a:t> 1968</a:t>
            </a:r>
            <a:r>
              <a:rPr lang="cs-CZ" dirty="0"/>
              <a:t> </a:t>
            </a:r>
            <a:r>
              <a:rPr lang="cs-CZ" dirty="0" smtClean="0"/>
              <a:t>se uděluje </a:t>
            </a:r>
            <a:r>
              <a:rPr lang="cs-CZ" dirty="0"/>
              <a:t>pamětní cena za Ekonomické vědy</a:t>
            </a:r>
          </a:p>
          <a:p>
            <a:pPr marL="12700" marR="5080">
              <a:lnSpc>
                <a:spcPct val="100000"/>
              </a:lnSpc>
              <a:tabLst>
                <a:tab pos="299720" algn="l"/>
              </a:tabLst>
            </a:pPr>
            <a:endParaRPr dirty="0"/>
          </a:p>
          <a:p>
            <a:pPr marL="12700" marR="193040">
              <a:lnSpc>
                <a:spcPct val="100000"/>
              </a:lnSpc>
              <a:tabLst>
                <a:tab pos="299720" algn="l"/>
              </a:tabLst>
            </a:pPr>
            <a:r>
              <a:rPr lang="cs-CZ" dirty="0"/>
              <a:t>Poprvé byla </a:t>
            </a:r>
            <a:r>
              <a:rPr dirty="0"/>
              <a:t> Nobel</a:t>
            </a:r>
            <a:r>
              <a:rPr lang="cs-CZ" dirty="0"/>
              <a:t>ova cena udělena</a:t>
            </a:r>
            <a:r>
              <a:rPr dirty="0"/>
              <a:t> 10</a:t>
            </a:r>
            <a:r>
              <a:rPr lang="cs-CZ" dirty="0"/>
              <a:t>.prosince </a:t>
            </a:r>
            <a:r>
              <a:rPr dirty="0"/>
              <a:t>1901</a:t>
            </a:r>
          </a:p>
          <a:p>
            <a:pPr>
              <a:lnSpc>
                <a:spcPct val="100000"/>
              </a:lnSpc>
              <a:spcBef>
                <a:spcPts val="32"/>
              </a:spcBef>
            </a:pPr>
            <a:endParaRPr sz="1650" dirty="0">
              <a:latin typeface="Times New Roman"/>
              <a:cs typeface="Times New Roman"/>
            </a:endParaRPr>
          </a:p>
          <a:p>
            <a:pPr marL="299085" indent="-286385">
              <a:lnSpc>
                <a:spcPct val="100000"/>
              </a:lnSpc>
              <a:buFont typeface="Calibri"/>
              <a:buChar char="•"/>
              <a:tabLst>
                <a:tab pos="299720" algn="l"/>
              </a:tabLst>
            </a:pPr>
            <a:r>
              <a:rPr b="1" dirty="0">
                <a:latin typeface="Calibri"/>
                <a:cs typeface="Calibri"/>
              </a:rPr>
              <a:t>Jacobus</a:t>
            </a:r>
            <a:r>
              <a:rPr b="1" spc="-40" dirty="0">
                <a:latin typeface="Calibri"/>
                <a:cs typeface="Calibri"/>
              </a:rPr>
              <a:t> </a:t>
            </a:r>
            <a:r>
              <a:rPr b="1" dirty="0">
                <a:latin typeface="Calibri"/>
                <a:cs typeface="Calibri"/>
              </a:rPr>
              <a:t>H.</a:t>
            </a:r>
            <a:r>
              <a:rPr b="1" spc="-5" dirty="0">
                <a:latin typeface="Calibri"/>
                <a:cs typeface="Calibri"/>
              </a:rPr>
              <a:t> </a:t>
            </a:r>
            <a:r>
              <a:rPr b="1" dirty="0">
                <a:latin typeface="Calibri"/>
                <a:cs typeface="Calibri"/>
              </a:rPr>
              <a:t>van’t</a:t>
            </a:r>
            <a:r>
              <a:rPr b="1" spc="-15" dirty="0">
                <a:latin typeface="Calibri"/>
                <a:cs typeface="Calibri"/>
              </a:rPr>
              <a:t> </a:t>
            </a:r>
            <a:r>
              <a:rPr b="1" dirty="0">
                <a:latin typeface="Calibri"/>
                <a:cs typeface="Calibri"/>
              </a:rPr>
              <a:t>Hoff</a:t>
            </a:r>
            <a:r>
              <a:rPr b="1" spc="-10" dirty="0">
                <a:latin typeface="Calibri"/>
                <a:cs typeface="Calibri"/>
              </a:rPr>
              <a:t> </a:t>
            </a:r>
            <a:r>
              <a:rPr dirty="0">
                <a:latin typeface="Calibri"/>
                <a:cs typeface="Calibri"/>
              </a:rPr>
              <a:t>–</a:t>
            </a:r>
            <a:r>
              <a:rPr spc="-10" dirty="0">
                <a:latin typeface="Calibri"/>
                <a:cs typeface="Calibri"/>
              </a:rPr>
              <a:t> </a:t>
            </a:r>
            <a:r>
              <a:rPr spc="-5" dirty="0" err="1">
                <a:latin typeface="Calibri"/>
                <a:cs typeface="Calibri"/>
              </a:rPr>
              <a:t>C</a:t>
            </a:r>
            <a:r>
              <a:rPr spc="-10" dirty="0" err="1">
                <a:latin typeface="Calibri"/>
                <a:cs typeface="Calibri"/>
              </a:rPr>
              <a:t>h</a:t>
            </a:r>
            <a:r>
              <a:rPr dirty="0" err="1">
                <a:latin typeface="Calibri"/>
                <a:cs typeface="Calibri"/>
              </a:rPr>
              <a:t>e</a:t>
            </a:r>
            <a:r>
              <a:rPr spc="-10" dirty="0" err="1">
                <a:latin typeface="Calibri"/>
                <a:cs typeface="Calibri"/>
              </a:rPr>
              <a:t>m</a:t>
            </a:r>
            <a:r>
              <a:rPr dirty="0" err="1">
                <a:latin typeface="Calibri"/>
                <a:cs typeface="Calibri"/>
              </a:rPr>
              <a:t>i</a:t>
            </a:r>
            <a:r>
              <a:rPr lang="cs-CZ" dirty="0">
                <a:latin typeface="Calibri"/>
                <a:cs typeface="Calibri"/>
              </a:rPr>
              <a:t>e</a:t>
            </a:r>
            <a:endParaRPr dirty="0">
              <a:latin typeface="Calibri"/>
              <a:cs typeface="Calibri"/>
            </a:endParaRPr>
          </a:p>
          <a:p>
            <a:pPr marL="299085" indent="-286385">
              <a:lnSpc>
                <a:spcPct val="100000"/>
              </a:lnSpc>
              <a:buFont typeface="Calibri"/>
              <a:buChar char="•"/>
              <a:tabLst>
                <a:tab pos="299720" algn="l"/>
              </a:tabLst>
            </a:pPr>
            <a:r>
              <a:rPr b="1" spc="-5" dirty="0">
                <a:latin typeface="Calibri"/>
                <a:cs typeface="Calibri"/>
              </a:rPr>
              <a:t>Wi</a:t>
            </a:r>
            <a:r>
              <a:rPr b="1" spc="5" dirty="0">
                <a:latin typeface="Calibri"/>
                <a:cs typeface="Calibri"/>
              </a:rPr>
              <a:t>l</a:t>
            </a:r>
            <a:r>
              <a:rPr b="1" dirty="0">
                <a:latin typeface="Calibri"/>
                <a:cs typeface="Calibri"/>
              </a:rPr>
              <a:t>he</a:t>
            </a:r>
            <a:r>
              <a:rPr b="1" spc="5" dirty="0">
                <a:latin typeface="Calibri"/>
                <a:cs typeface="Calibri"/>
              </a:rPr>
              <a:t>l</a:t>
            </a:r>
            <a:r>
              <a:rPr b="1" dirty="0">
                <a:latin typeface="Calibri"/>
                <a:cs typeface="Calibri"/>
              </a:rPr>
              <a:t>m</a:t>
            </a:r>
            <a:r>
              <a:rPr b="1" spc="-55" dirty="0">
                <a:latin typeface="Times New Roman"/>
                <a:cs typeface="Times New Roman"/>
              </a:rPr>
              <a:t> </a:t>
            </a:r>
            <a:r>
              <a:rPr b="1" spc="-5" dirty="0">
                <a:latin typeface="Calibri"/>
                <a:cs typeface="Calibri"/>
              </a:rPr>
              <a:t>C</a:t>
            </a:r>
            <a:r>
              <a:rPr b="1" dirty="0">
                <a:latin typeface="Calibri"/>
                <a:cs typeface="Calibri"/>
              </a:rPr>
              <a:t>.</a:t>
            </a:r>
            <a:r>
              <a:rPr b="1" spc="-40" dirty="0">
                <a:latin typeface="Times New Roman"/>
                <a:cs typeface="Times New Roman"/>
              </a:rPr>
              <a:t> </a:t>
            </a:r>
            <a:r>
              <a:rPr b="1" dirty="0">
                <a:latin typeface="Calibri"/>
                <a:cs typeface="Calibri"/>
              </a:rPr>
              <a:t>Rönt</a:t>
            </a:r>
            <a:r>
              <a:rPr b="1" spc="-10" dirty="0">
                <a:latin typeface="Calibri"/>
                <a:cs typeface="Calibri"/>
              </a:rPr>
              <a:t>g</a:t>
            </a:r>
            <a:r>
              <a:rPr b="1" spc="-5" dirty="0">
                <a:latin typeface="Calibri"/>
                <a:cs typeface="Calibri"/>
              </a:rPr>
              <a:t>e</a:t>
            </a:r>
            <a:r>
              <a:rPr b="1" dirty="0">
                <a:latin typeface="Calibri"/>
                <a:cs typeface="Calibri"/>
              </a:rPr>
              <a:t>n</a:t>
            </a:r>
            <a:r>
              <a:rPr b="1" spc="-65" dirty="0">
                <a:latin typeface="Times New Roman"/>
                <a:cs typeface="Times New Roman"/>
              </a:rPr>
              <a:t> </a:t>
            </a:r>
            <a:r>
              <a:rPr dirty="0">
                <a:latin typeface="Calibri"/>
                <a:cs typeface="Calibri"/>
              </a:rPr>
              <a:t>– </a:t>
            </a:r>
            <a:r>
              <a:rPr lang="cs-CZ" dirty="0">
                <a:latin typeface="Calibri"/>
                <a:cs typeface="Calibri"/>
              </a:rPr>
              <a:t>F</a:t>
            </a:r>
            <a:r>
              <a:rPr dirty="0">
                <a:latin typeface="Calibri"/>
                <a:cs typeface="Calibri"/>
              </a:rPr>
              <a:t>y</a:t>
            </a:r>
            <a:r>
              <a:rPr lang="cs-CZ" dirty="0">
                <a:latin typeface="Calibri"/>
                <a:cs typeface="Calibri"/>
              </a:rPr>
              <a:t>zika</a:t>
            </a:r>
            <a:endParaRPr dirty="0">
              <a:latin typeface="Calibri"/>
              <a:cs typeface="Calibri"/>
            </a:endParaRPr>
          </a:p>
          <a:p>
            <a:pPr marL="338455" indent="-325755">
              <a:lnSpc>
                <a:spcPct val="100000"/>
              </a:lnSpc>
              <a:buFont typeface="Calibri"/>
              <a:buChar char="•"/>
              <a:tabLst>
                <a:tab pos="339090" algn="l"/>
              </a:tabLst>
            </a:pPr>
            <a:r>
              <a:rPr b="1" dirty="0">
                <a:latin typeface="Calibri"/>
                <a:cs typeface="Calibri"/>
              </a:rPr>
              <a:t>Emil</a:t>
            </a:r>
            <a:r>
              <a:rPr b="1" spc="-35" dirty="0">
                <a:latin typeface="Times New Roman"/>
                <a:cs typeface="Times New Roman"/>
              </a:rPr>
              <a:t> </a:t>
            </a:r>
            <a:r>
              <a:rPr b="1" dirty="0">
                <a:latin typeface="Calibri"/>
                <a:cs typeface="Calibri"/>
              </a:rPr>
              <a:t>A.</a:t>
            </a:r>
            <a:r>
              <a:rPr b="1" spc="-35" dirty="0">
                <a:latin typeface="Times New Roman"/>
                <a:cs typeface="Times New Roman"/>
              </a:rPr>
              <a:t> </a:t>
            </a:r>
            <a:r>
              <a:rPr b="1" spc="-5" dirty="0">
                <a:latin typeface="Calibri"/>
                <a:cs typeface="Calibri"/>
              </a:rPr>
              <a:t>vo</a:t>
            </a:r>
            <a:r>
              <a:rPr b="1" dirty="0">
                <a:latin typeface="Calibri"/>
                <a:cs typeface="Calibri"/>
              </a:rPr>
              <a:t>n</a:t>
            </a:r>
            <a:r>
              <a:rPr b="1" spc="-50" dirty="0">
                <a:latin typeface="Times New Roman"/>
                <a:cs typeface="Times New Roman"/>
              </a:rPr>
              <a:t> </a:t>
            </a:r>
            <a:r>
              <a:rPr b="1" dirty="0">
                <a:latin typeface="Calibri"/>
                <a:cs typeface="Calibri"/>
              </a:rPr>
              <a:t>B</a:t>
            </a:r>
            <a:r>
              <a:rPr b="1" spc="-5" dirty="0">
                <a:latin typeface="Calibri"/>
                <a:cs typeface="Calibri"/>
              </a:rPr>
              <a:t>eh</a:t>
            </a:r>
            <a:r>
              <a:rPr b="1" spc="5" dirty="0">
                <a:latin typeface="Calibri"/>
                <a:cs typeface="Calibri"/>
              </a:rPr>
              <a:t>r</a:t>
            </a:r>
            <a:r>
              <a:rPr b="1" dirty="0">
                <a:latin typeface="Calibri"/>
                <a:cs typeface="Calibri"/>
              </a:rPr>
              <a:t>ing</a:t>
            </a:r>
            <a:r>
              <a:rPr b="1" spc="-65" dirty="0">
                <a:latin typeface="Times New Roman"/>
                <a:cs typeface="Times New Roman"/>
              </a:rPr>
              <a:t> </a:t>
            </a:r>
            <a:r>
              <a:rPr dirty="0">
                <a:latin typeface="Calibri"/>
                <a:cs typeface="Calibri"/>
              </a:rPr>
              <a:t>–</a:t>
            </a:r>
            <a:r>
              <a:rPr spc="-10" dirty="0">
                <a:latin typeface="Calibri"/>
                <a:cs typeface="Calibri"/>
              </a:rPr>
              <a:t> </a:t>
            </a:r>
            <a:r>
              <a:rPr lang="cs-CZ" spc="-10" dirty="0">
                <a:latin typeface="Calibri"/>
                <a:cs typeface="Calibri"/>
              </a:rPr>
              <a:t>F</a:t>
            </a:r>
            <a:r>
              <a:rPr dirty="0" err="1">
                <a:latin typeface="Calibri"/>
                <a:cs typeface="Calibri"/>
              </a:rPr>
              <a:t>ysi</a:t>
            </a:r>
            <a:r>
              <a:rPr spc="5" dirty="0" err="1">
                <a:latin typeface="Calibri"/>
                <a:cs typeface="Calibri"/>
              </a:rPr>
              <a:t>o</a:t>
            </a:r>
            <a:r>
              <a:rPr dirty="0" err="1">
                <a:latin typeface="Calibri"/>
                <a:cs typeface="Calibri"/>
              </a:rPr>
              <a:t>log</a:t>
            </a:r>
            <a:r>
              <a:rPr lang="cs-CZ" dirty="0" err="1">
                <a:latin typeface="Calibri"/>
                <a:cs typeface="Calibri"/>
              </a:rPr>
              <a:t>ie</a:t>
            </a:r>
            <a:r>
              <a:rPr spc="-30" dirty="0">
                <a:latin typeface="Times New Roman"/>
                <a:cs typeface="Times New Roman"/>
              </a:rPr>
              <a:t> </a:t>
            </a:r>
            <a:r>
              <a:rPr lang="cs-CZ" spc="-30" dirty="0">
                <a:latin typeface="Times New Roman"/>
                <a:cs typeface="Times New Roman"/>
              </a:rPr>
              <a:t>-lékařství</a:t>
            </a:r>
            <a:endParaRPr dirty="0">
              <a:latin typeface="Calibri"/>
              <a:cs typeface="Calibri"/>
            </a:endParaRPr>
          </a:p>
          <a:p>
            <a:pPr marL="299085" indent="-286385">
              <a:lnSpc>
                <a:spcPct val="100000"/>
              </a:lnSpc>
              <a:buFont typeface="Calibri"/>
              <a:buChar char="•"/>
              <a:tabLst>
                <a:tab pos="299720" algn="l"/>
              </a:tabLst>
            </a:pPr>
            <a:r>
              <a:rPr b="1" dirty="0">
                <a:latin typeface="Calibri"/>
                <a:cs typeface="Calibri"/>
              </a:rPr>
              <a:t>Rene</a:t>
            </a:r>
            <a:r>
              <a:rPr b="1" spc="-65" dirty="0">
                <a:latin typeface="Times New Roman"/>
                <a:cs typeface="Times New Roman"/>
              </a:rPr>
              <a:t> </a:t>
            </a:r>
            <a:r>
              <a:rPr b="1" dirty="0">
                <a:latin typeface="Calibri"/>
                <a:cs typeface="Calibri"/>
              </a:rPr>
              <a:t>F.</a:t>
            </a:r>
            <a:r>
              <a:rPr b="1" spc="-50" dirty="0">
                <a:latin typeface="Times New Roman"/>
                <a:cs typeface="Times New Roman"/>
              </a:rPr>
              <a:t> </a:t>
            </a:r>
            <a:r>
              <a:rPr b="1" dirty="0">
                <a:latin typeface="Calibri"/>
                <a:cs typeface="Calibri"/>
              </a:rPr>
              <a:t>A.</a:t>
            </a:r>
            <a:r>
              <a:rPr b="1" spc="-40" dirty="0">
                <a:latin typeface="Times New Roman"/>
                <a:cs typeface="Times New Roman"/>
              </a:rPr>
              <a:t> </a:t>
            </a:r>
            <a:r>
              <a:rPr b="1" dirty="0">
                <a:latin typeface="Calibri"/>
                <a:cs typeface="Calibri"/>
              </a:rPr>
              <a:t>Sully</a:t>
            </a:r>
            <a:r>
              <a:rPr b="1" spc="-35" dirty="0">
                <a:latin typeface="Times New Roman"/>
                <a:cs typeface="Times New Roman"/>
              </a:rPr>
              <a:t> </a:t>
            </a:r>
            <a:r>
              <a:rPr b="1" spc="-5" dirty="0">
                <a:latin typeface="Calibri"/>
                <a:cs typeface="Calibri"/>
              </a:rPr>
              <a:t>Pr</a:t>
            </a:r>
            <a:r>
              <a:rPr b="1" dirty="0">
                <a:latin typeface="Calibri"/>
                <a:cs typeface="Calibri"/>
              </a:rPr>
              <a:t>udho</a:t>
            </a:r>
            <a:r>
              <a:rPr b="1" spc="-5" dirty="0">
                <a:latin typeface="Calibri"/>
                <a:cs typeface="Calibri"/>
              </a:rPr>
              <a:t>mm</a:t>
            </a:r>
            <a:r>
              <a:rPr b="1" dirty="0">
                <a:latin typeface="Calibri"/>
                <a:cs typeface="Calibri"/>
              </a:rPr>
              <a:t>e</a:t>
            </a:r>
            <a:r>
              <a:rPr b="1" spc="-65" dirty="0">
                <a:latin typeface="Times New Roman"/>
                <a:cs typeface="Times New Roman"/>
              </a:rPr>
              <a:t> </a:t>
            </a:r>
            <a:r>
              <a:rPr dirty="0">
                <a:latin typeface="Calibri"/>
                <a:cs typeface="Calibri"/>
              </a:rPr>
              <a:t>–</a:t>
            </a:r>
            <a:r>
              <a:rPr spc="-10" dirty="0">
                <a:latin typeface="Calibri"/>
                <a:cs typeface="Calibri"/>
              </a:rPr>
              <a:t> </a:t>
            </a:r>
            <a:r>
              <a:rPr spc="-5" dirty="0" err="1">
                <a:latin typeface="Calibri"/>
                <a:cs typeface="Calibri"/>
              </a:rPr>
              <a:t>L</a:t>
            </a:r>
            <a:r>
              <a:rPr dirty="0" err="1">
                <a:latin typeface="Calibri"/>
                <a:cs typeface="Calibri"/>
              </a:rPr>
              <a:t>it</a:t>
            </a:r>
            <a:r>
              <a:rPr spc="-5" dirty="0" err="1">
                <a:latin typeface="Calibri"/>
                <a:cs typeface="Calibri"/>
              </a:rPr>
              <a:t>e</a:t>
            </a:r>
            <a:r>
              <a:rPr dirty="0" err="1">
                <a:latin typeface="Calibri"/>
                <a:cs typeface="Calibri"/>
              </a:rPr>
              <a:t>rat</a:t>
            </a:r>
            <a:r>
              <a:rPr spc="-10" dirty="0" err="1">
                <a:latin typeface="Calibri"/>
                <a:cs typeface="Calibri"/>
              </a:rPr>
              <a:t>u</a:t>
            </a:r>
            <a:r>
              <a:rPr dirty="0" err="1">
                <a:latin typeface="Calibri"/>
                <a:cs typeface="Calibri"/>
              </a:rPr>
              <a:t>r</a:t>
            </a:r>
            <a:r>
              <a:rPr lang="cs-CZ" dirty="0">
                <a:latin typeface="Calibri"/>
                <a:cs typeface="Calibri"/>
              </a:rPr>
              <a:t>a</a:t>
            </a:r>
            <a:endParaRPr dirty="0">
              <a:latin typeface="Calibri"/>
              <a:cs typeface="Calibri"/>
            </a:endParaRPr>
          </a:p>
          <a:p>
            <a:pPr marL="299085" indent="-286385">
              <a:lnSpc>
                <a:spcPct val="100000"/>
              </a:lnSpc>
              <a:buFont typeface="Calibri"/>
              <a:buChar char="•"/>
              <a:tabLst>
                <a:tab pos="299720" algn="l"/>
              </a:tabLst>
            </a:pPr>
            <a:r>
              <a:rPr b="1" dirty="0">
                <a:latin typeface="Calibri"/>
                <a:cs typeface="Calibri"/>
              </a:rPr>
              <a:t>Jean</a:t>
            </a:r>
            <a:r>
              <a:rPr b="1" spc="-60" dirty="0">
                <a:latin typeface="Times New Roman"/>
                <a:cs typeface="Times New Roman"/>
              </a:rPr>
              <a:t> </a:t>
            </a:r>
            <a:r>
              <a:rPr b="1" dirty="0">
                <a:latin typeface="Calibri"/>
                <a:cs typeface="Calibri"/>
              </a:rPr>
              <a:t>H.</a:t>
            </a:r>
            <a:r>
              <a:rPr b="1" spc="-40" dirty="0">
                <a:latin typeface="Times New Roman"/>
                <a:cs typeface="Times New Roman"/>
              </a:rPr>
              <a:t> </a:t>
            </a:r>
            <a:r>
              <a:rPr b="1" spc="-5" dirty="0">
                <a:latin typeface="Calibri"/>
                <a:cs typeface="Calibri"/>
              </a:rPr>
              <a:t>D</a:t>
            </a:r>
            <a:r>
              <a:rPr b="1" dirty="0">
                <a:latin typeface="Calibri"/>
                <a:cs typeface="Calibri"/>
              </a:rPr>
              <a:t>unant</a:t>
            </a:r>
            <a:r>
              <a:rPr b="1" spc="-70" dirty="0">
                <a:latin typeface="Times New Roman"/>
                <a:cs typeface="Times New Roman"/>
              </a:rPr>
              <a:t> </a:t>
            </a:r>
            <a:r>
              <a:rPr b="1" dirty="0">
                <a:latin typeface="Calibri"/>
                <a:cs typeface="Calibri"/>
              </a:rPr>
              <a:t>and</a:t>
            </a:r>
            <a:r>
              <a:rPr b="1" spc="-50" dirty="0">
                <a:latin typeface="Times New Roman"/>
                <a:cs typeface="Times New Roman"/>
              </a:rPr>
              <a:t> </a:t>
            </a:r>
            <a:r>
              <a:rPr b="1" dirty="0">
                <a:latin typeface="Calibri"/>
                <a:cs typeface="Calibri"/>
              </a:rPr>
              <a:t>F</a:t>
            </a:r>
            <a:r>
              <a:rPr b="1" spc="5" dirty="0">
                <a:latin typeface="Calibri"/>
                <a:cs typeface="Calibri"/>
              </a:rPr>
              <a:t>r</a:t>
            </a:r>
            <a:r>
              <a:rPr b="1" spc="-5" dirty="0">
                <a:latin typeface="Calibri"/>
                <a:cs typeface="Calibri"/>
              </a:rPr>
              <a:t>éd</a:t>
            </a:r>
            <a:r>
              <a:rPr b="1" dirty="0">
                <a:latin typeface="Calibri"/>
                <a:cs typeface="Calibri"/>
              </a:rPr>
              <a:t>é</a:t>
            </a:r>
            <a:r>
              <a:rPr b="1" spc="-10" dirty="0">
                <a:latin typeface="Calibri"/>
                <a:cs typeface="Calibri"/>
              </a:rPr>
              <a:t>r</a:t>
            </a:r>
            <a:r>
              <a:rPr b="1" dirty="0">
                <a:latin typeface="Calibri"/>
                <a:cs typeface="Calibri"/>
              </a:rPr>
              <a:t>ic</a:t>
            </a:r>
            <a:r>
              <a:rPr b="1" spc="-60" dirty="0">
                <a:latin typeface="Times New Roman"/>
                <a:cs typeface="Times New Roman"/>
              </a:rPr>
              <a:t> </a:t>
            </a:r>
            <a:r>
              <a:rPr b="1" spc="-5" dirty="0">
                <a:latin typeface="Calibri"/>
                <a:cs typeface="Calibri"/>
              </a:rPr>
              <a:t>Pas</a:t>
            </a:r>
            <a:r>
              <a:rPr b="1" spc="5" dirty="0">
                <a:latin typeface="Calibri"/>
                <a:cs typeface="Calibri"/>
              </a:rPr>
              <a:t>s</a:t>
            </a:r>
            <a:r>
              <a:rPr b="1" dirty="0">
                <a:latin typeface="Calibri"/>
                <a:cs typeface="Calibri"/>
              </a:rPr>
              <a:t>y</a:t>
            </a:r>
            <a:r>
              <a:rPr b="1" spc="-45" dirty="0">
                <a:latin typeface="Times New Roman"/>
                <a:cs typeface="Times New Roman"/>
              </a:rPr>
              <a:t> </a:t>
            </a:r>
            <a:r>
              <a:rPr dirty="0">
                <a:latin typeface="Calibri"/>
                <a:cs typeface="Calibri"/>
              </a:rPr>
              <a:t>–</a:t>
            </a:r>
            <a:r>
              <a:rPr spc="5" dirty="0">
                <a:latin typeface="Calibri"/>
                <a:cs typeface="Calibri"/>
              </a:rPr>
              <a:t> </a:t>
            </a:r>
            <a:r>
              <a:rPr lang="cs-CZ" spc="-5" dirty="0">
                <a:latin typeface="Calibri"/>
                <a:cs typeface="Calibri"/>
              </a:rPr>
              <a:t>Mír</a:t>
            </a:r>
            <a:endParaRPr dirty="0">
              <a:latin typeface="Calibri"/>
              <a:cs typeface="Calibri"/>
            </a:endParaRPr>
          </a:p>
        </p:txBody>
      </p:sp>
      <p:sp>
        <p:nvSpPr>
          <p:cNvPr id="6" name="Obdélník 5">
            <a:extLst>
              <a:ext uri="{FF2B5EF4-FFF2-40B4-BE49-F238E27FC236}">
                <a16:creationId xmlns="" xmlns:a16="http://schemas.microsoft.com/office/drawing/2014/main" id="{2B0E1CFB-075C-4D19-8AA3-F1108BD52025}"/>
              </a:ext>
            </a:extLst>
          </p:cNvPr>
          <p:cNvSpPr/>
          <p:nvPr/>
        </p:nvSpPr>
        <p:spPr>
          <a:xfrm>
            <a:off x="287274" y="785814"/>
            <a:ext cx="8686800" cy="646331"/>
          </a:xfrm>
          <a:prstGeom prst="rect">
            <a:avLst/>
          </a:prstGeom>
        </p:spPr>
        <p:txBody>
          <a:bodyPr wrap="square">
            <a:spAutoFit/>
          </a:bodyPr>
          <a:lstStyle/>
          <a:p>
            <a:r>
              <a:rPr lang="cs-CZ" dirty="0"/>
              <a:t>Finance poskytl Alfred Nobel </a:t>
            </a:r>
          </a:p>
          <a:p>
            <a:r>
              <a:rPr lang="cs-CZ" dirty="0"/>
              <a:t>ve své vůli: „těm, kteří v průběhu ustupujícího roku přinesli lidstvu největší užitek“.</a:t>
            </a:r>
          </a:p>
        </p:txBody>
      </p:sp>
      <p:sp>
        <p:nvSpPr>
          <p:cNvPr id="7" name="Obdélník 6">
            <a:extLst>
              <a:ext uri="{FF2B5EF4-FFF2-40B4-BE49-F238E27FC236}">
                <a16:creationId xmlns="" xmlns:a16="http://schemas.microsoft.com/office/drawing/2014/main" id="{235A4074-EE3D-40E8-9C39-2654ED81E62F}"/>
              </a:ext>
            </a:extLst>
          </p:cNvPr>
          <p:cNvSpPr/>
          <p:nvPr/>
        </p:nvSpPr>
        <p:spPr>
          <a:xfrm>
            <a:off x="287274" y="1600200"/>
            <a:ext cx="8018526" cy="646331"/>
          </a:xfrm>
          <a:prstGeom prst="rect">
            <a:avLst/>
          </a:prstGeom>
        </p:spPr>
        <p:txBody>
          <a:bodyPr wrap="square">
            <a:spAutoFit/>
          </a:bodyPr>
          <a:lstStyle/>
          <a:p>
            <a:r>
              <a:rPr lang="cs-CZ" dirty="0"/>
              <a:t>Nobelova cena je dnes považována za nejprestižnější ocenění ve fyzice, chemii, fyziologii-lékařství, literatuře </a:t>
            </a:r>
          </a:p>
        </p:txBody>
      </p:sp>
      <p:sp>
        <p:nvSpPr>
          <p:cNvPr id="8" name="Obdélník 7">
            <a:extLst>
              <a:ext uri="{FF2B5EF4-FFF2-40B4-BE49-F238E27FC236}">
                <a16:creationId xmlns="" xmlns:a16="http://schemas.microsoft.com/office/drawing/2014/main" id="{C33289FF-A44C-4625-8A17-3B2CB3E21ACA}"/>
              </a:ext>
            </a:extLst>
          </p:cNvPr>
          <p:cNvSpPr/>
          <p:nvPr/>
        </p:nvSpPr>
        <p:spPr>
          <a:xfrm>
            <a:off x="287274" y="6241576"/>
            <a:ext cx="7609304" cy="369332"/>
          </a:xfrm>
          <a:prstGeom prst="rect">
            <a:avLst/>
          </a:prstGeom>
        </p:spPr>
        <p:txBody>
          <a:bodyPr wrap="square">
            <a:spAutoFit/>
          </a:bodyPr>
          <a:lstStyle/>
          <a:p>
            <a:r>
              <a:rPr lang="cs-CZ" dirty="0"/>
              <a:t>většina cen je předávána švédským králem na slavnostním večeru</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 xmlns:a16="http://schemas.microsoft.com/office/drawing/2014/main" id="{8CEE8894-E602-42F6-B9DB-99936CCE3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
            <a:ext cx="51450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72200" y="762000"/>
            <a:ext cx="2278957" cy="369332"/>
          </a:xfrm>
          <a:prstGeom prst="rect">
            <a:avLst/>
          </a:prstGeom>
          <a:noFill/>
        </p:spPr>
        <p:txBody>
          <a:bodyPr wrap="none" rtlCol="0">
            <a:spAutoFit/>
          </a:bodyPr>
          <a:lstStyle/>
          <a:p>
            <a:r>
              <a:rPr lang="cs-CZ" dirty="0" smtClean="0"/>
              <a:t>Nobelovský testament</a:t>
            </a:r>
            <a:endParaRPr lang="en-US" dirty="0"/>
          </a:p>
        </p:txBody>
      </p:sp>
    </p:spTree>
    <p:extLst>
      <p:ext uri="{BB962C8B-B14F-4D97-AF65-F5344CB8AC3E}">
        <p14:creationId xmlns:p14="http://schemas.microsoft.com/office/powerpoint/2010/main" val="1608825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947" y="152400"/>
            <a:ext cx="8083097" cy="553998"/>
          </a:xfrm>
          <a:prstGeom prst="rect">
            <a:avLst/>
          </a:prstGeom>
        </p:spPr>
        <p:txBody>
          <a:bodyPr vert="horz" wrap="square" lIns="0" tIns="0" rIns="0" bIns="0" rtlCol="0">
            <a:spAutoFit/>
          </a:bodyPr>
          <a:lstStyle/>
          <a:p>
            <a:pPr marL="1806575">
              <a:lnSpc>
                <a:spcPct val="100000"/>
              </a:lnSpc>
            </a:pPr>
            <a:r>
              <a:rPr sz="3600" spc="-5" dirty="0" err="1"/>
              <a:t>Proces</a:t>
            </a:r>
            <a:r>
              <a:rPr lang="cs-CZ" sz="3600" spc="-5" dirty="0"/>
              <a:t> výběru</a:t>
            </a:r>
            <a:endParaRPr sz="3600" spc="-5" dirty="0"/>
          </a:p>
        </p:txBody>
      </p:sp>
      <p:sp>
        <p:nvSpPr>
          <p:cNvPr id="4" name="object 4"/>
          <p:cNvSpPr/>
          <p:nvPr/>
        </p:nvSpPr>
        <p:spPr>
          <a:xfrm>
            <a:off x="3620010" y="1447800"/>
            <a:ext cx="2323590" cy="3733800"/>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sz="half" idx="2"/>
          </p:nvPr>
        </p:nvSpPr>
        <p:spPr>
          <a:xfrm>
            <a:off x="428625" y="1211282"/>
            <a:ext cx="3191385" cy="3970318"/>
          </a:xfrm>
          <a:prstGeom prst="rect">
            <a:avLst/>
          </a:prstGeom>
        </p:spPr>
        <p:txBody>
          <a:bodyPr vert="horz" wrap="square" lIns="0" tIns="0" rIns="0" bIns="0" rtlCol="0">
            <a:spAutoFit/>
          </a:bodyPr>
          <a:lstStyle/>
          <a:p>
            <a:pPr marL="299085" marR="5080" indent="-286385">
              <a:lnSpc>
                <a:spcPct val="100000"/>
              </a:lnSpc>
              <a:buFont typeface="Calibri"/>
              <a:buChar char="•"/>
              <a:tabLst>
                <a:tab pos="299720" algn="l"/>
              </a:tabLst>
            </a:pPr>
            <a:r>
              <a:rPr lang="cs-CZ" spc="-15" dirty="0"/>
              <a:t>Prestiž Nobelových cen pramení ze seriózního výběru aspirantů.  Počet kandidátů o každou z cen se běžně pohybuje mezi 100 až 250 </a:t>
            </a:r>
            <a:r>
              <a:rPr lang="cs-CZ" spc="-15" dirty="0" err="1" smtClean="0"/>
              <a:t>nominanty</a:t>
            </a:r>
            <a:r>
              <a:rPr lang="cs-CZ" spc="-15" dirty="0" smtClean="0"/>
              <a:t>.</a:t>
            </a:r>
            <a:endParaRPr lang="cs-CZ" spc="-15" dirty="0"/>
          </a:p>
          <a:p>
            <a:pPr marL="299085" marR="5080" indent="-286385">
              <a:lnSpc>
                <a:spcPct val="100000"/>
              </a:lnSpc>
              <a:buFont typeface="Calibri"/>
              <a:buChar char="•"/>
              <a:tabLst>
                <a:tab pos="299720" algn="l"/>
              </a:tabLst>
            </a:pPr>
            <a:endParaRPr sz="1800" dirty="0">
              <a:latin typeface="Times New Roman"/>
              <a:cs typeface="Times New Roman"/>
            </a:endParaRPr>
          </a:p>
          <a:p>
            <a:pPr marL="308610" marR="116839" indent="-287020">
              <a:buFont typeface="Calibri"/>
              <a:buChar char="•"/>
              <a:tabLst>
                <a:tab pos="309245" algn="l"/>
              </a:tabLst>
            </a:pPr>
            <a:r>
              <a:rPr lang="cs-CZ" spc="-15" dirty="0"/>
              <a:t>Nominace jsou </a:t>
            </a:r>
            <a:r>
              <a:rPr lang="cs-CZ" spc="-15" dirty="0" smtClean="0"/>
              <a:t>podávány </a:t>
            </a:r>
            <a:r>
              <a:rPr lang="cs-CZ" spc="-15" dirty="0"/>
              <a:t>laureáty Nobelovy ceny a dalšími vědci. I</a:t>
            </a:r>
            <a:r>
              <a:rPr lang="cs-CZ" spc="-10" dirty="0"/>
              <a:t>nstituce i jednotliví navrhovatelé vypracovávají písemný dokument, v němž podrobně popisují důvody, zásluhy a  </a:t>
            </a:r>
            <a:r>
              <a:rPr lang="cs-CZ" spc="-10" dirty="0" smtClean="0"/>
              <a:t>vhodnost </a:t>
            </a:r>
            <a:r>
              <a:rPr lang="cs-CZ" spc="-10" dirty="0"/>
              <a:t>svého kandidáta.</a:t>
            </a:r>
          </a:p>
          <a:p>
            <a:pPr marL="21590" marR="116839">
              <a:lnSpc>
                <a:spcPct val="100000"/>
              </a:lnSpc>
              <a:tabLst>
                <a:tab pos="309245" algn="l"/>
              </a:tabLst>
            </a:pPr>
            <a:r>
              <a:rPr lang="cs-CZ" spc="-10" dirty="0"/>
              <a:t> </a:t>
            </a:r>
          </a:p>
          <a:p>
            <a:pPr marL="308610" marR="116839" indent="-287020">
              <a:lnSpc>
                <a:spcPct val="100000"/>
              </a:lnSpc>
              <a:buFont typeface="Calibri"/>
              <a:buChar char="•"/>
              <a:tabLst>
                <a:tab pos="309245" algn="l"/>
              </a:tabLst>
            </a:pPr>
            <a:r>
              <a:rPr lang="cs-CZ" spc="-10" dirty="0"/>
              <a:t>Návrhy musí být předloženy do 31. ledna roku před udělením</a:t>
            </a:r>
            <a:r>
              <a:rPr sz="1600" spc="-10" dirty="0"/>
              <a:t>.</a:t>
            </a:r>
            <a:endParaRPr sz="1600" dirty="0">
              <a:latin typeface="Times New Roman"/>
              <a:cs typeface="Times New Roman"/>
            </a:endParaRPr>
          </a:p>
        </p:txBody>
      </p:sp>
      <p:sp>
        <p:nvSpPr>
          <p:cNvPr id="6" name="object 6"/>
          <p:cNvSpPr txBox="1">
            <a:spLocks noGrp="1"/>
          </p:cNvSpPr>
          <p:nvPr>
            <p:ph sz="half" idx="3"/>
          </p:nvPr>
        </p:nvSpPr>
        <p:spPr>
          <a:xfrm>
            <a:off x="6400800" y="1057394"/>
            <a:ext cx="2209800" cy="4124206"/>
          </a:xfrm>
          <a:prstGeom prst="rect">
            <a:avLst/>
          </a:prstGeom>
        </p:spPr>
        <p:txBody>
          <a:bodyPr vert="horz" wrap="square" lIns="0" tIns="0" rIns="0" bIns="0" rtlCol="0">
            <a:spAutoFit/>
          </a:bodyPr>
          <a:lstStyle/>
          <a:p>
            <a:pPr marL="12700" marR="5080">
              <a:lnSpc>
                <a:spcPct val="100000"/>
              </a:lnSpc>
              <a:tabLst>
                <a:tab pos="90488" algn="l"/>
              </a:tabLst>
            </a:pPr>
            <a:r>
              <a:rPr lang="cs-CZ" spc="-15" dirty="0"/>
              <a:t>NC za fyziku a za chemii  – je udělována švédskou Královskou akademií věd</a:t>
            </a:r>
          </a:p>
          <a:p>
            <a:pPr marL="12700" marR="5080">
              <a:lnSpc>
                <a:spcPct val="100000"/>
              </a:lnSpc>
              <a:tabLst>
                <a:tab pos="90488" algn="l"/>
              </a:tabLst>
            </a:pPr>
            <a:endParaRPr lang="cs-CZ" sz="1200" spc="-15" dirty="0"/>
          </a:p>
          <a:p>
            <a:pPr marL="12700" marR="5080">
              <a:lnSpc>
                <a:spcPct val="100000"/>
              </a:lnSpc>
              <a:tabLst>
                <a:tab pos="90488" algn="l"/>
              </a:tabLst>
            </a:pPr>
            <a:r>
              <a:rPr lang="cs-CZ" spc="-15" dirty="0"/>
              <a:t>NC za fyziologii nebo lékařství –je udělována institutem </a:t>
            </a:r>
            <a:r>
              <a:rPr lang="cs-CZ" spc="-15" dirty="0" err="1"/>
              <a:t>Karolinska</a:t>
            </a:r>
            <a:endParaRPr lang="cs-CZ" spc="-15" dirty="0"/>
          </a:p>
          <a:p>
            <a:pPr marL="12700" marR="5080">
              <a:lnSpc>
                <a:spcPct val="100000"/>
              </a:lnSpc>
              <a:tabLst>
                <a:tab pos="90488" algn="l"/>
              </a:tabLst>
            </a:pPr>
            <a:endParaRPr lang="cs-CZ" spc="-15" dirty="0"/>
          </a:p>
          <a:p>
            <a:pPr marL="12700" marR="5080">
              <a:lnSpc>
                <a:spcPct val="100000"/>
              </a:lnSpc>
              <a:tabLst>
                <a:tab pos="90488" algn="l"/>
              </a:tabLst>
            </a:pPr>
            <a:r>
              <a:rPr lang="cs-CZ" spc="-15" dirty="0"/>
              <a:t> NC za literaturu – udělována Švédskou akademií</a:t>
            </a:r>
          </a:p>
          <a:p>
            <a:pPr marL="12700" marR="5080">
              <a:lnSpc>
                <a:spcPct val="100000"/>
              </a:lnSpc>
              <a:tabLst>
                <a:tab pos="90488" algn="l"/>
              </a:tabLst>
            </a:pPr>
            <a:r>
              <a:rPr lang="cs-CZ" spc="-15" dirty="0"/>
              <a:t>   </a:t>
            </a:r>
          </a:p>
          <a:p>
            <a:pPr marL="12700" marR="5080">
              <a:lnSpc>
                <a:spcPct val="100000"/>
              </a:lnSpc>
              <a:tabLst>
                <a:tab pos="90488" algn="l"/>
              </a:tabLst>
            </a:pPr>
            <a:r>
              <a:rPr lang="cs-CZ" spc="-15" dirty="0"/>
              <a:t> NC za mír – udělována komisí norského parlamentu a dalšími institucemi</a:t>
            </a:r>
            <a:endParaRPr spc="-10" dirty="0"/>
          </a:p>
          <a:p>
            <a:pPr>
              <a:lnSpc>
                <a:spcPct val="100000"/>
              </a:lnSpc>
              <a:spcBef>
                <a:spcPts val="22"/>
              </a:spcBef>
              <a:tabLst>
                <a:tab pos="90488" algn="l"/>
              </a:tabLst>
            </a:pPr>
            <a:endParaRPr sz="1600" dirty="0">
              <a:latin typeface="Times New Roman"/>
              <a:cs typeface="Times New Roman"/>
            </a:endParaRPr>
          </a:p>
        </p:txBody>
      </p:sp>
      <p:sp>
        <p:nvSpPr>
          <p:cNvPr id="3" name="Obdélník 2">
            <a:extLst>
              <a:ext uri="{FF2B5EF4-FFF2-40B4-BE49-F238E27FC236}">
                <a16:creationId xmlns="" xmlns:a16="http://schemas.microsoft.com/office/drawing/2014/main" id="{0EDA51AE-41C3-4FD0-83D7-090D4FAB37D4}"/>
              </a:ext>
            </a:extLst>
          </p:cNvPr>
          <p:cNvSpPr/>
          <p:nvPr/>
        </p:nvSpPr>
        <p:spPr>
          <a:xfrm>
            <a:off x="457200" y="6288583"/>
            <a:ext cx="8001000" cy="369332"/>
          </a:xfrm>
          <a:prstGeom prst="rect">
            <a:avLst/>
          </a:prstGeom>
        </p:spPr>
        <p:txBody>
          <a:bodyPr wrap="square">
            <a:spAutoFit/>
          </a:bodyPr>
          <a:lstStyle/>
          <a:p>
            <a:r>
              <a:rPr lang="cs-CZ" dirty="0">
                <a:hlinkClick r:id="rId4"/>
              </a:rPr>
              <a:t>https://www.nobelprize.org/prizes/lists/all-nobel-prizes/</a:t>
            </a:r>
            <a:endParaRPr lang="cs-CZ"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1052" y="90826"/>
            <a:ext cx="8083097" cy="677108"/>
          </a:xfrm>
          <a:prstGeom prst="rect">
            <a:avLst/>
          </a:prstGeom>
        </p:spPr>
        <p:txBody>
          <a:bodyPr vert="horz" wrap="square" lIns="0" tIns="0" rIns="0" bIns="0" rtlCol="0">
            <a:spAutoFit/>
          </a:bodyPr>
          <a:lstStyle/>
          <a:p>
            <a:pPr marL="1009015">
              <a:lnSpc>
                <a:spcPct val="100000"/>
              </a:lnSpc>
            </a:pPr>
            <a:r>
              <a:rPr sz="4400" spc="-35" dirty="0"/>
              <a:t>No</a:t>
            </a:r>
            <a:r>
              <a:rPr sz="4400" spc="-50" dirty="0"/>
              <a:t>b</a:t>
            </a:r>
            <a:r>
              <a:rPr sz="4400" spc="-5" dirty="0"/>
              <a:t>e</a:t>
            </a:r>
            <a:r>
              <a:rPr sz="4400" dirty="0"/>
              <a:t>l</a:t>
            </a:r>
            <a:r>
              <a:rPr lang="cs-CZ" sz="4400" dirty="0" err="1"/>
              <a:t>ovky</a:t>
            </a:r>
            <a:r>
              <a:rPr lang="cs-CZ" sz="4400" dirty="0"/>
              <a:t> za fyziku</a:t>
            </a:r>
            <a:endParaRPr sz="4400" spc="-5" dirty="0"/>
          </a:p>
        </p:txBody>
      </p:sp>
      <p:sp>
        <p:nvSpPr>
          <p:cNvPr id="3" name="object 3"/>
          <p:cNvSpPr/>
          <p:nvPr/>
        </p:nvSpPr>
        <p:spPr>
          <a:xfrm>
            <a:off x="379763" y="1076476"/>
            <a:ext cx="3023234" cy="4247906"/>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917634" y="1076476"/>
            <a:ext cx="4692965" cy="1646605"/>
          </a:xfrm>
          <a:prstGeom prst="rect">
            <a:avLst/>
          </a:prstGeom>
        </p:spPr>
        <p:txBody>
          <a:bodyPr vert="horz" wrap="square" lIns="0" tIns="0" rIns="0" bIns="0" rtlCol="0">
            <a:spAutoFit/>
          </a:bodyPr>
          <a:lstStyle/>
          <a:p>
            <a:pPr marL="299085" marR="5080" indent="-286385">
              <a:lnSpc>
                <a:spcPct val="100000"/>
              </a:lnSpc>
              <a:buFont typeface="Calibri"/>
              <a:buChar char="•"/>
              <a:tabLst>
                <a:tab pos="299720" algn="l"/>
              </a:tabLst>
            </a:pPr>
            <a:r>
              <a:rPr lang="cs-CZ" sz="1600" spc="-15" dirty="0">
                <a:cs typeface="Calibri"/>
              </a:rPr>
              <a:t>První Nobelova cena za fyziku byla udělena Wilhelmovi </a:t>
            </a:r>
            <a:r>
              <a:rPr lang="cs-CZ" sz="1600" spc="-15" dirty="0" err="1">
                <a:cs typeface="Calibri"/>
              </a:rPr>
              <a:t>Röntgenovi</a:t>
            </a:r>
            <a:r>
              <a:rPr lang="cs-CZ" sz="1600" spc="-15" dirty="0">
                <a:cs typeface="Calibri"/>
              </a:rPr>
              <a:t>   jako 	„uznání mimořádných zásluh, které  měl pro objev pozoruhodných paprsků, jež po něm byly pojmenovány“ v roce 1901. </a:t>
            </a:r>
          </a:p>
          <a:p>
            <a:pPr marL="299085" marR="5080" indent="-286385">
              <a:lnSpc>
                <a:spcPct val="100000"/>
              </a:lnSpc>
              <a:buFont typeface="Calibri"/>
              <a:buChar char="•"/>
              <a:tabLst>
                <a:tab pos="299720" algn="l"/>
              </a:tabLst>
            </a:pPr>
            <a:endParaRPr lang="cs-CZ" sz="1100" spc="-15" dirty="0">
              <a:cs typeface="Calibri"/>
            </a:endParaRPr>
          </a:p>
          <a:p>
            <a:pPr marL="299085" marR="5080" indent="-286385">
              <a:lnSpc>
                <a:spcPct val="100000"/>
              </a:lnSpc>
              <a:buFont typeface="Calibri"/>
              <a:buChar char="•"/>
              <a:tabLst>
                <a:tab pos="299720" algn="l"/>
              </a:tabLst>
            </a:pPr>
            <a:r>
              <a:rPr lang="cs-CZ" sz="1600" spc="-15" dirty="0">
                <a:cs typeface="Calibri"/>
              </a:rPr>
              <a:t>V průběhu let  cenu za fyziku získala řada významných osob do dnešního dne celkem 107 cen.</a:t>
            </a:r>
            <a:endParaRPr sz="1650" dirty="0">
              <a:latin typeface="Times New Roman"/>
              <a:cs typeface="Times New Roman"/>
            </a:endParaRPr>
          </a:p>
        </p:txBody>
      </p:sp>
      <p:sp>
        <p:nvSpPr>
          <p:cNvPr id="7" name="object 7"/>
          <p:cNvSpPr txBox="1"/>
          <p:nvPr/>
        </p:nvSpPr>
        <p:spPr>
          <a:xfrm>
            <a:off x="347377" y="5484582"/>
            <a:ext cx="3055620" cy="361315"/>
          </a:xfrm>
          <a:prstGeom prst="rect">
            <a:avLst/>
          </a:prstGeom>
        </p:spPr>
        <p:txBody>
          <a:bodyPr vert="horz" wrap="square" lIns="0" tIns="0" rIns="0" bIns="0" rtlCol="0">
            <a:spAutoFit/>
          </a:bodyPr>
          <a:lstStyle/>
          <a:p>
            <a:pPr algn="ctr">
              <a:lnSpc>
                <a:spcPct val="100000"/>
              </a:lnSpc>
            </a:pPr>
            <a:r>
              <a:rPr sz="1200" i="1" spc="-5" dirty="0">
                <a:latin typeface="Calibri"/>
                <a:cs typeface="Calibri"/>
              </a:rPr>
              <a:t>W</a:t>
            </a:r>
            <a:r>
              <a:rPr sz="1200" i="1" dirty="0">
                <a:latin typeface="Calibri"/>
                <a:cs typeface="Calibri"/>
              </a:rPr>
              <a:t>il</a:t>
            </a:r>
            <a:r>
              <a:rPr sz="1200" i="1" spc="-5" dirty="0">
                <a:latin typeface="Calibri"/>
                <a:cs typeface="Calibri"/>
              </a:rPr>
              <a:t>h</a:t>
            </a:r>
            <a:r>
              <a:rPr sz="1200" i="1" dirty="0">
                <a:latin typeface="Calibri"/>
                <a:cs typeface="Calibri"/>
              </a:rPr>
              <a:t>elm</a:t>
            </a:r>
            <a:r>
              <a:rPr sz="1200" i="1" spc="-35" dirty="0">
                <a:latin typeface="Times New Roman"/>
                <a:cs typeface="Times New Roman"/>
              </a:rPr>
              <a:t> </a:t>
            </a:r>
            <a:r>
              <a:rPr sz="1200" i="1" spc="-5" dirty="0">
                <a:latin typeface="Calibri"/>
                <a:cs typeface="Calibri"/>
              </a:rPr>
              <a:t>C</a:t>
            </a:r>
            <a:r>
              <a:rPr sz="1200" i="1" spc="-10" dirty="0">
                <a:latin typeface="Calibri"/>
                <a:cs typeface="Calibri"/>
              </a:rPr>
              <a:t>o</a:t>
            </a:r>
            <a:r>
              <a:rPr sz="1200" i="1" spc="-5" dirty="0">
                <a:latin typeface="Calibri"/>
                <a:cs typeface="Calibri"/>
              </a:rPr>
              <a:t>nr</a:t>
            </a:r>
            <a:r>
              <a:rPr sz="1200" i="1" spc="-20" dirty="0">
                <a:latin typeface="Calibri"/>
                <a:cs typeface="Calibri"/>
              </a:rPr>
              <a:t>a</a:t>
            </a:r>
            <a:r>
              <a:rPr sz="1200" i="1" dirty="0">
                <a:latin typeface="Calibri"/>
                <a:cs typeface="Calibri"/>
              </a:rPr>
              <a:t>d</a:t>
            </a:r>
            <a:r>
              <a:rPr sz="1200" i="1" spc="-20" dirty="0">
                <a:latin typeface="Times New Roman"/>
                <a:cs typeface="Times New Roman"/>
              </a:rPr>
              <a:t> </a:t>
            </a:r>
            <a:r>
              <a:rPr sz="1200" i="1" dirty="0">
                <a:latin typeface="Calibri"/>
                <a:cs typeface="Calibri"/>
              </a:rPr>
              <a:t>R</a:t>
            </a:r>
            <a:r>
              <a:rPr sz="1200" i="1" spc="-10" dirty="0">
                <a:latin typeface="Calibri"/>
                <a:cs typeface="Calibri"/>
              </a:rPr>
              <a:t>ö</a:t>
            </a:r>
            <a:r>
              <a:rPr sz="1200" i="1" spc="-5" dirty="0">
                <a:latin typeface="Calibri"/>
                <a:cs typeface="Calibri"/>
              </a:rPr>
              <a:t>ntgen,</a:t>
            </a:r>
            <a:endParaRPr sz="1200" dirty="0">
              <a:latin typeface="Calibri"/>
              <a:cs typeface="Calibri"/>
            </a:endParaRPr>
          </a:p>
          <a:p>
            <a:pPr algn="ctr">
              <a:lnSpc>
                <a:spcPct val="100000"/>
              </a:lnSpc>
            </a:pPr>
            <a:r>
              <a:rPr sz="1200" i="1" spc="-10" dirty="0">
                <a:latin typeface="Calibri"/>
                <a:cs typeface="Calibri"/>
              </a:rPr>
              <a:t>1</a:t>
            </a:r>
            <a:r>
              <a:rPr sz="1200" i="1" spc="-5" dirty="0">
                <a:latin typeface="Calibri"/>
                <a:cs typeface="Calibri"/>
              </a:rPr>
              <a:t>9</a:t>
            </a:r>
            <a:r>
              <a:rPr sz="1200" i="1" spc="-10" dirty="0">
                <a:latin typeface="Calibri"/>
                <a:cs typeface="Calibri"/>
              </a:rPr>
              <a:t>01</a:t>
            </a:r>
            <a:r>
              <a:rPr sz="1200" i="1" spc="-20" dirty="0">
                <a:latin typeface="Times New Roman"/>
                <a:cs typeface="Times New Roman"/>
              </a:rPr>
              <a:t> </a:t>
            </a:r>
            <a:r>
              <a:rPr sz="1200" i="1" spc="-20" dirty="0">
                <a:latin typeface="Calibri"/>
                <a:cs typeface="Calibri"/>
              </a:rPr>
              <a:t>N</a:t>
            </a:r>
            <a:r>
              <a:rPr sz="1200" i="1" spc="-5" dirty="0">
                <a:latin typeface="Calibri"/>
                <a:cs typeface="Calibri"/>
              </a:rPr>
              <a:t>ob</a:t>
            </a:r>
            <a:r>
              <a:rPr sz="1200" i="1" dirty="0">
                <a:latin typeface="Calibri"/>
                <a:cs typeface="Calibri"/>
              </a:rPr>
              <a:t>el</a:t>
            </a:r>
            <a:r>
              <a:rPr sz="1200" i="1" spc="-25" dirty="0">
                <a:latin typeface="Times New Roman"/>
                <a:cs typeface="Times New Roman"/>
              </a:rPr>
              <a:t> </a:t>
            </a:r>
            <a:r>
              <a:rPr sz="1200" i="1" spc="-5" dirty="0">
                <a:latin typeface="Calibri"/>
                <a:cs typeface="Calibri"/>
              </a:rPr>
              <a:t>Pri</a:t>
            </a:r>
            <a:r>
              <a:rPr sz="1200" i="1" dirty="0">
                <a:latin typeface="Calibri"/>
                <a:cs typeface="Calibri"/>
              </a:rPr>
              <a:t>z</a:t>
            </a:r>
            <a:r>
              <a:rPr sz="1200" i="1" spc="-10" dirty="0">
                <a:latin typeface="Calibri"/>
                <a:cs typeface="Calibri"/>
              </a:rPr>
              <a:t>e</a:t>
            </a:r>
            <a:r>
              <a:rPr sz="1200" i="1" spc="-25" dirty="0">
                <a:latin typeface="Times New Roman"/>
                <a:cs typeface="Times New Roman"/>
              </a:rPr>
              <a:t> </a:t>
            </a:r>
            <a:r>
              <a:rPr sz="1200" i="1" spc="-20" dirty="0">
                <a:latin typeface="Calibri"/>
                <a:cs typeface="Calibri"/>
              </a:rPr>
              <a:t>w</a:t>
            </a:r>
            <a:r>
              <a:rPr sz="1200" i="1" dirty="0">
                <a:latin typeface="Calibri"/>
                <a:cs typeface="Calibri"/>
              </a:rPr>
              <a:t>i</a:t>
            </a:r>
            <a:r>
              <a:rPr sz="1200" i="1" spc="-5" dirty="0">
                <a:latin typeface="Calibri"/>
                <a:cs typeface="Calibri"/>
              </a:rPr>
              <a:t>nner</a:t>
            </a:r>
            <a:r>
              <a:rPr sz="1200" i="1" spc="-15" dirty="0">
                <a:latin typeface="Times New Roman"/>
                <a:cs typeface="Times New Roman"/>
              </a:rPr>
              <a:t> </a:t>
            </a:r>
            <a:r>
              <a:rPr sz="1200" i="1" dirty="0">
                <a:latin typeface="Calibri"/>
                <a:cs typeface="Calibri"/>
              </a:rPr>
              <a:t>in</a:t>
            </a:r>
            <a:r>
              <a:rPr sz="1200" i="1" spc="-35" dirty="0">
                <a:latin typeface="Times New Roman"/>
                <a:cs typeface="Times New Roman"/>
              </a:rPr>
              <a:t> </a:t>
            </a:r>
            <a:r>
              <a:rPr sz="1200" i="1" spc="-5" dirty="0">
                <a:latin typeface="Calibri"/>
                <a:cs typeface="Calibri"/>
              </a:rPr>
              <a:t>ato</a:t>
            </a:r>
            <a:r>
              <a:rPr sz="1200" i="1" dirty="0">
                <a:latin typeface="Calibri"/>
                <a:cs typeface="Calibri"/>
              </a:rPr>
              <a:t>mic</a:t>
            </a:r>
            <a:r>
              <a:rPr sz="1200" i="1" spc="-35" dirty="0">
                <a:latin typeface="Times New Roman"/>
                <a:cs typeface="Times New Roman"/>
              </a:rPr>
              <a:t> </a:t>
            </a:r>
            <a:r>
              <a:rPr sz="1200" i="1" spc="-5" dirty="0">
                <a:latin typeface="Calibri"/>
                <a:cs typeface="Calibri"/>
              </a:rPr>
              <a:t>ph</a:t>
            </a:r>
            <a:r>
              <a:rPr sz="1200" i="1" dirty="0">
                <a:latin typeface="Calibri"/>
                <a:cs typeface="Calibri"/>
              </a:rPr>
              <a:t>y</a:t>
            </a:r>
            <a:r>
              <a:rPr sz="1200" i="1" spc="-5" dirty="0">
                <a:latin typeface="Calibri"/>
                <a:cs typeface="Calibri"/>
              </a:rPr>
              <a:t>s</a:t>
            </a:r>
            <a:r>
              <a:rPr sz="1200" i="1" dirty="0">
                <a:latin typeface="Calibri"/>
                <a:cs typeface="Calibri"/>
              </a:rPr>
              <a:t>ic</a:t>
            </a:r>
            <a:r>
              <a:rPr sz="1200" i="1" spc="-10" dirty="0">
                <a:latin typeface="Calibri"/>
                <a:cs typeface="Calibri"/>
              </a:rPr>
              <a:t>s</a:t>
            </a:r>
            <a:r>
              <a:rPr sz="1200" i="1" spc="-5" dirty="0">
                <a:latin typeface="Calibri"/>
                <a:cs typeface="Calibri"/>
              </a:rPr>
              <a:t>,</a:t>
            </a:r>
            <a:r>
              <a:rPr sz="1200" i="1" spc="-35" dirty="0">
                <a:latin typeface="Times New Roman"/>
                <a:cs typeface="Times New Roman"/>
              </a:rPr>
              <a:t> </a:t>
            </a:r>
            <a:r>
              <a:rPr sz="1200" i="1" spc="10" dirty="0">
                <a:latin typeface="Calibri"/>
                <a:cs typeface="Calibri"/>
              </a:rPr>
              <a:t>x</a:t>
            </a:r>
            <a:r>
              <a:rPr sz="1200" i="1" dirty="0">
                <a:latin typeface="Calibri"/>
                <a:cs typeface="Calibri"/>
              </a:rPr>
              <a:t>-</a:t>
            </a:r>
            <a:r>
              <a:rPr sz="1200" i="1" spc="-5" dirty="0">
                <a:latin typeface="Calibri"/>
                <a:cs typeface="Calibri"/>
              </a:rPr>
              <a:t>r</a:t>
            </a:r>
            <a:r>
              <a:rPr sz="1200" i="1" spc="-20" dirty="0">
                <a:latin typeface="Calibri"/>
                <a:cs typeface="Calibri"/>
              </a:rPr>
              <a:t>a</a:t>
            </a:r>
            <a:r>
              <a:rPr sz="1200" i="1" dirty="0">
                <a:latin typeface="Calibri"/>
                <a:cs typeface="Calibri"/>
              </a:rPr>
              <a:t>ys</a:t>
            </a:r>
            <a:endParaRPr sz="1200" dirty="0">
              <a:latin typeface="Calibri"/>
              <a:cs typeface="Calibri"/>
            </a:endParaRPr>
          </a:p>
        </p:txBody>
      </p:sp>
      <p:sp>
        <p:nvSpPr>
          <p:cNvPr id="8" name="Obdélník 7">
            <a:extLst>
              <a:ext uri="{FF2B5EF4-FFF2-40B4-BE49-F238E27FC236}">
                <a16:creationId xmlns="" xmlns:a16="http://schemas.microsoft.com/office/drawing/2014/main" id="{A0F695E9-234C-4DC3-BFF6-40E51073F36E}"/>
              </a:ext>
            </a:extLst>
          </p:cNvPr>
          <p:cNvSpPr/>
          <p:nvPr/>
        </p:nvSpPr>
        <p:spPr>
          <a:xfrm>
            <a:off x="4038598" y="3127572"/>
            <a:ext cx="4648201" cy="3293209"/>
          </a:xfrm>
          <a:prstGeom prst="rect">
            <a:avLst/>
          </a:prstGeom>
        </p:spPr>
        <p:txBody>
          <a:bodyPr wrap="square">
            <a:spAutoFit/>
          </a:bodyPr>
          <a:lstStyle/>
          <a:p>
            <a:r>
              <a:rPr lang="cs-CZ" sz="1600" spc="-15" dirty="0">
                <a:cs typeface="Calibri"/>
              </a:rPr>
              <a:t>Cena nebyla výjimečně udělena v letech 1916, 1931, 1934, 1940, 1941 a 1942.</a:t>
            </a:r>
          </a:p>
          <a:p>
            <a:endParaRPr lang="cs-CZ" sz="1600" spc="-15" dirty="0">
              <a:cs typeface="Calibri"/>
            </a:endParaRPr>
          </a:p>
          <a:p>
            <a:r>
              <a:rPr lang="cs-CZ" sz="1600" spc="-15" dirty="0">
                <a:cs typeface="Calibri"/>
              </a:rPr>
              <a:t> Až do roku 2019 ji získalo přes 210 vědců.</a:t>
            </a:r>
          </a:p>
          <a:p>
            <a:endParaRPr lang="cs-CZ" sz="1600" spc="-15" dirty="0">
              <a:cs typeface="Calibri"/>
            </a:endParaRPr>
          </a:p>
          <a:p>
            <a:r>
              <a:rPr lang="cs-CZ" sz="1600" spc="-15" dirty="0">
                <a:cs typeface="Calibri"/>
              </a:rPr>
              <a:t> Ocenění může v jednom roce získat několik lidí (nejvýše však tři). </a:t>
            </a:r>
          </a:p>
          <a:p>
            <a:endParaRPr lang="cs-CZ" sz="1600" spc="-15" dirty="0">
              <a:cs typeface="Calibri"/>
            </a:endParaRPr>
          </a:p>
          <a:p>
            <a:r>
              <a:rPr lang="cs-CZ" sz="1600" spc="-15" dirty="0">
                <a:cs typeface="Calibri"/>
              </a:rPr>
              <a:t>Letošní Nobelovu cenu za získali Američan kanadského původu James </a:t>
            </a:r>
            <a:r>
              <a:rPr lang="cs-CZ" sz="1600" spc="-15" dirty="0" err="1">
                <a:cs typeface="Calibri"/>
              </a:rPr>
              <a:t>Peebles</a:t>
            </a:r>
            <a:r>
              <a:rPr lang="cs-CZ" sz="1600" spc="-15" dirty="0">
                <a:cs typeface="Calibri"/>
              </a:rPr>
              <a:t> a Švýcaři Michel </a:t>
            </a:r>
            <a:r>
              <a:rPr lang="cs-CZ" sz="1600" spc="-15" dirty="0" err="1">
                <a:cs typeface="Calibri"/>
              </a:rPr>
              <a:t>Mayor</a:t>
            </a:r>
            <a:r>
              <a:rPr lang="cs-CZ" sz="1600" spc="-15" dirty="0">
                <a:cs typeface="Calibri"/>
              </a:rPr>
              <a:t> a </a:t>
            </a:r>
            <a:r>
              <a:rPr lang="cs-CZ" sz="1600" spc="-15" dirty="0" err="1">
                <a:cs typeface="Calibri"/>
              </a:rPr>
              <a:t>Didier</a:t>
            </a:r>
            <a:r>
              <a:rPr lang="cs-CZ" sz="1600" spc="-15" dirty="0">
                <a:cs typeface="Calibri"/>
              </a:rPr>
              <a:t> </a:t>
            </a:r>
            <a:r>
              <a:rPr lang="cs-CZ" sz="1600" spc="-15" dirty="0" err="1">
                <a:cs typeface="Calibri"/>
              </a:rPr>
              <a:t>Queloz</a:t>
            </a:r>
            <a:r>
              <a:rPr lang="cs-CZ" sz="1600" spc="-15" dirty="0">
                <a:cs typeface="Calibri"/>
              </a:rPr>
              <a:t> </a:t>
            </a:r>
          </a:p>
          <a:p>
            <a:endParaRPr lang="cs-CZ" sz="1600" spc="-15" dirty="0">
              <a:cs typeface="Calibri"/>
            </a:endParaRPr>
          </a:p>
          <a:p>
            <a:endParaRPr lang="cs-CZ" sz="1600" spc="-15" dirty="0">
              <a:cs typeface="Calibri"/>
            </a:endParaRPr>
          </a:p>
        </p:txBody>
      </p:sp>
      <p:sp>
        <p:nvSpPr>
          <p:cNvPr id="4" name="Obdélník 3">
            <a:extLst>
              <a:ext uri="{FF2B5EF4-FFF2-40B4-BE49-F238E27FC236}">
                <a16:creationId xmlns="" xmlns:a16="http://schemas.microsoft.com/office/drawing/2014/main" id="{5480966A-7B97-4784-8BBC-319D22C8F19D}"/>
              </a:ext>
            </a:extLst>
          </p:cNvPr>
          <p:cNvSpPr/>
          <p:nvPr/>
        </p:nvSpPr>
        <p:spPr>
          <a:xfrm>
            <a:off x="545481" y="6428620"/>
            <a:ext cx="8053037" cy="338554"/>
          </a:xfrm>
          <a:prstGeom prst="rect">
            <a:avLst/>
          </a:prstGeom>
        </p:spPr>
        <p:txBody>
          <a:bodyPr wrap="square">
            <a:spAutoFit/>
          </a:bodyPr>
          <a:lstStyle/>
          <a:p>
            <a:r>
              <a:rPr lang="cs-CZ" sz="1600" dirty="0">
                <a:hlinkClick r:id="rId4"/>
              </a:rPr>
              <a:t>https://cs.wikipedia.org/wiki/Kategorie:Nositel%C3%A9_Nobelovy_ceny_za_fyziku</a:t>
            </a:r>
            <a:endParaRPr lang="cs-CZ" sz="16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F60179FC-4CE0-46B6-9F2C-4CE00F1523E5}"/>
              </a:ext>
            </a:extLst>
          </p:cNvPr>
          <p:cNvSpPr>
            <a:spLocks noGrp="1"/>
          </p:cNvSpPr>
          <p:nvPr>
            <p:ph type="title"/>
          </p:nvPr>
        </p:nvSpPr>
        <p:spPr>
          <a:xfrm>
            <a:off x="228600" y="152400"/>
            <a:ext cx="8083097" cy="492443"/>
          </a:xfrm>
        </p:spPr>
        <p:txBody>
          <a:bodyPr/>
          <a:lstStyle/>
          <a:p>
            <a:pPr algn="ctr"/>
            <a:r>
              <a:rPr lang="cs-CZ" sz="3200" dirty="0" smtClean="0"/>
              <a:t>Astrofyzika v zrcadle Nobelových cen</a:t>
            </a:r>
            <a:endParaRPr lang="cs-CZ" sz="3200" dirty="0"/>
          </a:p>
        </p:txBody>
      </p:sp>
      <p:sp>
        <p:nvSpPr>
          <p:cNvPr id="3" name="Zástupný text 2">
            <a:extLst>
              <a:ext uri="{FF2B5EF4-FFF2-40B4-BE49-F238E27FC236}">
                <a16:creationId xmlns="" xmlns:a16="http://schemas.microsoft.com/office/drawing/2014/main" id="{B80FCEE3-680F-4011-8762-808ADF4254BE}"/>
              </a:ext>
            </a:extLst>
          </p:cNvPr>
          <p:cNvSpPr>
            <a:spLocks noGrp="1"/>
          </p:cNvSpPr>
          <p:nvPr>
            <p:ph type="body" idx="1"/>
          </p:nvPr>
        </p:nvSpPr>
        <p:spPr>
          <a:xfrm>
            <a:off x="304800" y="838200"/>
            <a:ext cx="8686800" cy="5670783"/>
          </a:xfrm>
        </p:spPr>
        <p:txBody>
          <a:bodyPr/>
          <a:lstStyle/>
          <a:p>
            <a:pPr marL="342900" indent="-342900">
              <a:buAutoNum type="arabicPlain" startAt="1936"/>
            </a:pPr>
            <a:r>
              <a:rPr lang="cs-CZ" sz="1800" dirty="0" smtClean="0"/>
              <a:t>   Victor </a:t>
            </a:r>
            <a:r>
              <a:rPr lang="cs-CZ" sz="1800" dirty="0"/>
              <a:t>Franz </a:t>
            </a:r>
            <a:r>
              <a:rPr lang="cs-CZ" sz="1800" dirty="0" smtClean="0"/>
              <a:t>Hess za </a:t>
            </a:r>
            <a:r>
              <a:rPr lang="cs-CZ" sz="1800" dirty="0"/>
              <a:t>objev kosmického </a:t>
            </a:r>
            <a:r>
              <a:rPr lang="cs-CZ" sz="1800" dirty="0" smtClean="0"/>
              <a:t>záření</a:t>
            </a:r>
          </a:p>
          <a:p>
            <a:endParaRPr lang="cs-CZ" sz="1200" dirty="0"/>
          </a:p>
          <a:p>
            <a:pPr marL="342900" indent="-342900">
              <a:buAutoNum type="arabicPlain" startAt="1967"/>
            </a:pPr>
            <a:r>
              <a:rPr lang="cs-CZ" sz="1800" dirty="0" smtClean="0"/>
              <a:t>   Hans </a:t>
            </a:r>
            <a:r>
              <a:rPr lang="cs-CZ" sz="1800" dirty="0"/>
              <a:t>Albrecht </a:t>
            </a:r>
            <a:r>
              <a:rPr lang="cs-CZ" sz="1800" dirty="0" err="1" smtClean="0"/>
              <a:t>Bethe</a:t>
            </a:r>
            <a:r>
              <a:rPr lang="cs-CZ" sz="1800" dirty="0" smtClean="0"/>
              <a:t> za </a:t>
            </a:r>
            <a:r>
              <a:rPr lang="cs-CZ" sz="1800" dirty="0"/>
              <a:t>teorii jaderných reakcí, </a:t>
            </a:r>
            <a:r>
              <a:rPr lang="cs-CZ" sz="1800" dirty="0" smtClean="0"/>
              <a:t>za </a:t>
            </a:r>
            <a:r>
              <a:rPr lang="cs-CZ" sz="1800" dirty="0"/>
              <a:t>objevy týkající se </a:t>
            </a:r>
            <a:r>
              <a:rPr lang="cs-CZ" sz="1800" dirty="0" smtClean="0"/>
              <a:t>energetiky 	hvězd</a:t>
            </a:r>
          </a:p>
          <a:p>
            <a:endParaRPr lang="cs-CZ" sz="1200" dirty="0"/>
          </a:p>
          <a:p>
            <a:r>
              <a:rPr lang="cs-CZ" sz="1800" dirty="0" smtClean="0"/>
              <a:t>1974    Sir </a:t>
            </a:r>
            <a:r>
              <a:rPr lang="cs-CZ" sz="1800" dirty="0"/>
              <a:t>Martin </a:t>
            </a:r>
            <a:r>
              <a:rPr lang="cs-CZ" sz="1800" dirty="0" err="1"/>
              <a:t>Ryle</a:t>
            </a:r>
            <a:r>
              <a:rPr lang="cs-CZ" sz="1800" dirty="0"/>
              <a:t> a Antony </a:t>
            </a:r>
            <a:r>
              <a:rPr lang="cs-CZ" sz="1800" dirty="0" err="1" smtClean="0"/>
              <a:t>Hewish</a:t>
            </a:r>
            <a:r>
              <a:rPr lang="cs-CZ" sz="1800" dirty="0" smtClean="0"/>
              <a:t> za výzkum </a:t>
            </a:r>
            <a:r>
              <a:rPr lang="cs-CZ" sz="1800" dirty="0"/>
              <a:t>v oblasti rádiové astrofyziky: </a:t>
            </a:r>
            <a:endParaRPr lang="cs-CZ" sz="1800" dirty="0" smtClean="0"/>
          </a:p>
          <a:p>
            <a:r>
              <a:rPr lang="cs-CZ" sz="1800" dirty="0" smtClean="0"/>
              <a:t>             </a:t>
            </a:r>
            <a:r>
              <a:rPr lang="cs-CZ" sz="1800" dirty="0" err="1" smtClean="0"/>
              <a:t>Ryle</a:t>
            </a:r>
            <a:r>
              <a:rPr lang="cs-CZ" sz="1800" dirty="0" smtClean="0"/>
              <a:t> </a:t>
            </a:r>
            <a:r>
              <a:rPr lang="cs-CZ" sz="1800" dirty="0"/>
              <a:t>za </a:t>
            </a:r>
            <a:r>
              <a:rPr lang="cs-CZ" sz="1800" dirty="0" smtClean="0"/>
              <a:t>techniku </a:t>
            </a:r>
            <a:r>
              <a:rPr lang="cs-CZ" sz="1800" dirty="0" err="1"/>
              <a:t>aperturové</a:t>
            </a:r>
            <a:r>
              <a:rPr lang="cs-CZ" sz="1800" dirty="0"/>
              <a:t> syntézy, </a:t>
            </a:r>
            <a:r>
              <a:rPr lang="cs-CZ" sz="1800" dirty="0" err="1"/>
              <a:t>Hewish</a:t>
            </a:r>
            <a:r>
              <a:rPr lang="cs-CZ" sz="1800" dirty="0"/>
              <a:t> za </a:t>
            </a:r>
            <a:r>
              <a:rPr lang="cs-CZ" sz="1800" dirty="0" smtClean="0"/>
              <a:t>objevy pulsarů</a:t>
            </a:r>
            <a:endParaRPr lang="cs-CZ" sz="1800" dirty="0"/>
          </a:p>
          <a:p>
            <a:endParaRPr lang="cs-CZ" sz="1800" dirty="0"/>
          </a:p>
          <a:p>
            <a:r>
              <a:rPr lang="cs-CZ" sz="1800" dirty="0" smtClean="0"/>
              <a:t>1983    </a:t>
            </a:r>
            <a:r>
              <a:rPr lang="cs-CZ" sz="1800" dirty="0" err="1" smtClean="0"/>
              <a:t>Subrahmanyan</a:t>
            </a:r>
            <a:r>
              <a:rPr lang="cs-CZ" sz="1800" dirty="0" smtClean="0"/>
              <a:t> </a:t>
            </a:r>
            <a:r>
              <a:rPr lang="cs-CZ" sz="1800" dirty="0" err="1" smtClean="0"/>
              <a:t>Chandrasekhar</a:t>
            </a:r>
            <a:r>
              <a:rPr lang="cs-CZ" sz="1800" dirty="0" smtClean="0"/>
              <a:t> za teorii procesů </a:t>
            </a:r>
            <a:r>
              <a:rPr lang="cs-CZ" sz="1800" dirty="0"/>
              <a:t>důležitých pro strukturu a vývoj </a:t>
            </a:r>
            <a:r>
              <a:rPr lang="cs-CZ" sz="1800" dirty="0" smtClean="0"/>
              <a:t>	hvězd</a:t>
            </a:r>
            <a:endParaRPr lang="cs-CZ" sz="1800" dirty="0"/>
          </a:p>
          <a:p>
            <a:r>
              <a:rPr lang="cs-CZ" sz="1800" dirty="0" smtClean="0"/>
              <a:t>             William </a:t>
            </a:r>
            <a:r>
              <a:rPr lang="cs-CZ" sz="1800" dirty="0"/>
              <a:t>Alfred </a:t>
            </a:r>
            <a:r>
              <a:rPr lang="cs-CZ" sz="1800" dirty="0" err="1" smtClean="0"/>
              <a:t>Fowler</a:t>
            </a:r>
            <a:r>
              <a:rPr lang="cs-CZ" sz="1800" dirty="0" smtClean="0"/>
              <a:t> za výzkum </a:t>
            </a:r>
            <a:r>
              <a:rPr lang="cs-CZ" sz="1800" dirty="0"/>
              <a:t>jaderných reakcí důležitých pro vývoj </a:t>
            </a:r>
            <a:r>
              <a:rPr lang="cs-CZ" sz="1800" dirty="0" smtClean="0"/>
              <a:t>prvků </a:t>
            </a:r>
            <a:r>
              <a:rPr lang="cs-CZ" sz="1800" dirty="0"/>
              <a:t>ve </a:t>
            </a:r>
            <a:r>
              <a:rPr lang="cs-CZ" sz="1800" dirty="0" smtClean="0"/>
              <a:t>	vesmíru</a:t>
            </a:r>
          </a:p>
          <a:p>
            <a:endParaRPr lang="cs-CZ" sz="1200" dirty="0" smtClean="0"/>
          </a:p>
          <a:p>
            <a:endParaRPr lang="cs-CZ" dirty="0"/>
          </a:p>
          <a:p>
            <a:r>
              <a:rPr lang="cs-CZ" sz="1800" dirty="0" smtClean="0"/>
              <a:t>2002   Raymond </a:t>
            </a:r>
            <a:r>
              <a:rPr lang="cs-CZ" sz="1800" dirty="0"/>
              <a:t>Davis a </a:t>
            </a:r>
            <a:r>
              <a:rPr lang="cs-CZ" sz="1800" dirty="0" err="1"/>
              <a:t>Masatoši</a:t>
            </a:r>
            <a:r>
              <a:rPr lang="cs-CZ" sz="1800" dirty="0"/>
              <a:t> </a:t>
            </a:r>
            <a:r>
              <a:rPr lang="cs-CZ" sz="1800" dirty="0" err="1" smtClean="0"/>
              <a:t>Košiba</a:t>
            </a:r>
            <a:r>
              <a:rPr lang="cs-CZ" sz="1800" dirty="0" smtClean="0"/>
              <a:t> za průkopnickou detekci </a:t>
            </a:r>
            <a:r>
              <a:rPr lang="cs-CZ" sz="1800" dirty="0"/>
              <a:t>kosmických neutrin</a:t>
            </a:r>
          </a:p>
          <a:p>
            <a:r>
              <a:rPr lang="cs-CZ" sz="1800" dirty="0" smtClean="0"/>
              <a:t>             Riccardo </a:t>
            </a:r>
            <a:r>
              <a:rPr lang="cs-CZ" sz="1800" dirty="0" err="1" smtClean="0"/>
              <a:t>Giacconi</a:t>
            </a:r>
            <a:r>
              <a:rPr lang="cs-CZ" sz="1800" dirty="0" smtClean="0"/>
              <a:t> za příspěvky </a:t>
            </a:r>
            <a:r>
              <a:rPr lang="cs-CZ" sz="1800" dirty="0"/>
              <a:t>k astrofyzice, které vedly k objevu kosmických </a:t>
            </a:r>
            <a:r>
              <a:rPr lang="cs-CZ" sz="1800" dirty="0" smtClean="0"/>
              <a:t> RTG 	zdrojů</a:t>
            </a:r>
            <a:endParaRPr lang="cs-CZ" sz="1800" dirty="0"/>
          </a:p>
          <a:p>
            <a:endParaRPr lang="cs-CZ" sz="1050" dirty="0" smtClean="0"/>
          </a:p>
          <a:p>
            <a:r>
              <a:rPr lang="cs-CZ" sz="1800" dirty="0" smtClean="0"/>
              <a:t>2015     </a:t>
            </a:r>
            <a:r>
              <a:rPr lang="cs-CZ" sz="1800" dirty="0" err="1" smtClean="0"/>
              <a:t>Takaaki</a:t>
            </a:r>
            <a:r>
              <a:rPr lang="cs-CZ" sz="1800" dirty="0" smtClean="0"/>
              <a:t> </a:t>
            </a:r>
            <a:r>
              <a:rPr lang="cs-CZ" sz="1800" dirty="0" err="1"/>
              <a:t>Kadžita</a:t>
            </a:r>
            <a:r>
              <a:rPr lang="cs-CZ" sz="1800" dirty="0"/>
              <a:t> a Arthur B. </a:t>
            </a:r>
            <a:r>
              <a:rPr lang="cs-CZ" sz="1800" dirty="0" smtClean="0"/>
              <a:t>McDonald za </a:t>
            </a:r>
            <a:r>
              <a:rPr lang="cs-CZ" sz="1800" dirty="0"/>
              <a:t>objev oscilace neutrin, který dokazuje, že </a:t>
            </a:r>
            <a:r>
              <a:rPr lang="cs-CZ" sz="1800" dirty="0" smtClean="0"/>
              <a:t> 	neutrina 	mají </a:t>
            </a:r>
            <a:r>
              <a:rPr lang="cs-CZ" sz="1800" dirty="0"/>
              <a:t>hmotnost</a:t>
            </a:r>
          </a:p>
          <a:p>
            <a:endParaRPr lang="cs-CZ" sz="1800" dirty="0"/>
          </a:p>
          <a:p>
            <a:endParaRPr lang="cs-CZ" sz="18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2590800" y="6285970"/>
            <a:ext cx="3352800" cy="413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7758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 xmlns:a16="http://schemas.microsoft.com/office/drawing/2014/main" id="{82323C0D-78CD-4289-AB4C-AA75DE92F7DE}"/>
              </a:ext>
            </a:extLst>
          </p:cNvPr>
          <p:cNvSpPr>
            <a:spLocks noGrp="1" noChangeArrowheads="1"/>
          </p:cNvSpPr>
          <p:nvPr>
            <p:ph type="title"/>
          </p:nvPr>
        </p:nvSpPr>
        <p:spPr>
          <a:xfrm>
            <a:off x="455776" y="304800"/>
            <a:ext cx="8083097" cy="492443"/>
          </a:xfrm>
        </p:spPr>
        <p:txBody>
          <a:bodyPr/>
          <a:lstStyle/>
          <a:p>
            <a:pPr algn="ctr" eaLnBrk="1" hangingPunct="1"/>
            <a:r>
              <a:rPr lang="cs-CZ" altLang="cs-CZ" sz="3200" dirty="0"/>
              <a:t>Hvězdné okamžiky kosmologie</a:t>
            </a:r>
          </a:p>
        </p:txBody>
      </p:sp>
      <p:sp>
        <p:nvSpPr>
          <p:cNvPr id="3075" name="Rectangle 3">
            <a:extLst>
              <a:ext uri="{FF2B5EF4-FFF2-40B4-BE49-F238E27FC236}">
                <a16:creationId xmlns="" xmlns:a16="http://schemas.microsoft.com/office/drawing/2014/main" id="{22551FFA-DA10-4100-9AF0-FEA3F5DAFD53}"/>
              </a:ext>
            </a:extLst>
          </p:cNvPr>
          <p:cNvSpPr>
            <a:spLocks noGrp="1" noChangeArrowheads="1"/>
          </p:cNvSpPr>
          <p:nvPr>
            <p:ph type="body" idx="1"/>
          </p:nvPr>
        </p:nvSpPr>
        <p:spPr>
          <a:xfrm>
            <a:off x="455776" y="1066800"/>
            <a:ext cx="8231024" cy="3877985"/>
          </a:xfrm>
        </p:spPr>
        <p:txBody>
          <a:bodyPr/>
          <a:lstStyle/>
          <a:p>
            <a:pPr eaLnBrk="1" hangingPunct="1">
              <a:lnSpc>
                <a:spcPct val="150000"/>
              </a:lnSpc>
            </a:pPr>
            <a:r>
              <a:rPr lang="cs-CZ" altLang="cs-CZ" sz="2400" smtClean="0"/>
              <a:t>1917   A</a:t>
            </a:r>
            <a:r>
              <a:rPr lang="cs-CZ" altLang="cs-CZ" sz="2400" dirty="0"/>
              <a:t>. Einstein: statický vesmír</a:t>
            </a:r>
          </a:p>
          <a:p>
            <a:pPr eaLnBrk="1" hangingPunct="1">
              <a:lnSpc>
                <a:spcPct val="150000"/>
              </a:lnSpc>
            </a:pPr>
            <a:r>
              <a:rPr lang="cs-CZ" altLang="cs-CZ" sz="2400" dirty="0"/>
              <a:t>1917 </a:t>
            </a:r>
            <a:r>
              <a:rPr lang="cs-CZ" altLang="cs-CZ" sz="2400" dirty="0" smtClean="0"/>
              <a:t>  W.de </a:t>
            </a:r>
            <a:r>
              <a:rPr lang="cs-CZ" altLang="cs-CZ" sz="2400" dirty="0" err="1"/>
              <a:t>Sitter</a:t>
            </a:r>
            <a:r>
              <a:rPr lang="cs-CZ" altLang="cs-CZ" sz="2400" dirty="0"/>
              <a:t>: stacionární vesmír</a:t>
            </a:r>
          </a:p>
          <a:p>
            <a:pPr eaLnBrk="1" hangingPunct="1">
              <a:lnSpc>
                <a:spcPct val="150000"/>
              </a:lnSpc>
            </a:pPr>
            <a:r>
              <a:rPr lang="cs-CZ" altLang="cs-CZ" sz="2400" dirty="0"/>
              <a:t>1922 </a:t>
            </a:r>
            <a:r>
              <a:rPr lang="cs-CZ" altLang="cs-CZ" sz="2400" dirty="0" smtClean="0"/>
              <a:t>   A</a:t>
            </a:r>
            <a:r>
              <a:rPr lang="cs-CZ" altLang="cs-CZ" sz="2400" dirty="0"/>
              <a:t>. A. </a:t>
            </a:r>
            <a:r>
              <a:rPr lang="cs-CZ" altLang="cs-CZ" sz="2400" dirty="0" err="1"/>
              <a:t>Fridman</a:t>
            </a:r>
            <a:r>
              <a:rPr lang="cs-CZ" altLang="cs-CZ" sz="2400" dirty="0"/>
              <a:t>: nestacionární modely</a:t>
            </a:r>
          </a:p>
          <a:p>
            <a:pPr eaLnBrk="1" hangingPunct="1">
              <a:lnSpc>
                <a:spcPct val="150000"/>
              </a:lnSpc>
            </a:pPr>
            <a:r>
              <a:rPr lang="cs-CZ" altLang="cs-CZ" sz="2400" dirty="0"/>
              <a:t>1929 </a:t>
            </a:r>
            <a:r>
              <a:rPr lang="cs-CZ" altLang="cs-CZ" sz="2400" dirty="0" smtClean="0"/>
              <a:t>   E</a:t>
            </a:r>
            <a:r>
              <a:rPr lang="cs-CZ" altLang="cs-CZ" sz="2400" dirty="0"/>
              <a:t>. </a:t>
            </a:r>
            <a:r>
              <a:rPr lang="cs-CZ" altLang="cs-CZ" sz="2400" dirty="0" err="1"/>
              <a:t>Hubble</a:t>
            </a:r>
            <a:r>
              <a:rPr lang="cs-CZ" altLang="cs-CZ" sz="2400" dirty="0"/>
              <a:t>: objev červeného posuvu</a:t>
            </a:r>
          </a:p>
          <a:p>
            <a:pPr eaLnBrk="1" hangingPunct="1">
              <a:lnSpc>
                <a:spcPct val="150000"/>
              </a:lnSpc>
            </a:pPr>
            <a:r>
              <a:rPr lang="cs-CZ" altLang="cs-CZ" sz="2400" dirty="0" smtClean="0"/>
              <a:t>1946    G</a:t>
            </a:r>
            <a:r>
              <a:rPr lang="cs-CZ" altLang="cs-CZ" sz="2400" dirty="0"/>
              <a:t>. </a:t>
            </a:r>
            <a:r>
              <a:rPr lang="cs-CZ" altLang="cs-CZ" sz="2400" dirty="0" err="1"/>
              <a:t>Gamow</a:t>
            </a:r>
            <a:r>
              <a:rPr lang="cs-CZ" altLang="cs-CZ" sz="2400" dirty="0"/>
              <a:t>: vznik lehkých prvků</a:t>
            </a:r>
          </a:p>
          <a:p>
            <a:pPr eaLnBrk="1" hangingPunct="1">
              <a:lnSpc>
                <a:spcPct val="150000"/>
              </a:lnSpc>
            </a:pPr>
            <a:r>
              <a:rPr lang="cs-CZ" altLang="cs-CZ" sz="2400" dirty="0"/>
              <a:t>1964 </a:t>
            </a:r>
            <a:r>
              <a:rPr lang="cs-CZ" altLang="cs-CZ" sz="2400" dirty="0" smtClean="0"/>
              <a:t>   A</a:t>
            </a:r>
            <a:r>
              <a:rPr lang="cs-CZ" altLang="cs-CZ" sz="2400" dirty="0"/>
              <a:t>. </a:t>
            </a:r>
            <a:r>
              <a:rPr lang="cs-CZ" altLang="cs-CZ" sz="2400" dirty="0" err="1"/>
              <a:t>Penzias</a:t>
            </a:r>
            <a:r>
              <a:rPr lang="cs-CZ" altLang="cs-CZ" sz="2400" dirty="0"/>
              <a:t>, R. Wilson: reliktní záření</a:t>
            </a:r>
          </a:p>
          <a:p>
            <a:pPr eaLnBrk="1" hangingPunct="1">
              <a:lnSpc>
                <a:spcPct val="150000"/>
              </a:lnSpc>
            </a:pPr>
            <a:r>
              <a:rPr lang="cs-CZ" altLang="cs-CZ" sz="2400" dirty="0"/>
              <a:t>cca 2006: </a:t>
            </a:r>
            <a:r>
              <a:rPr lang="cs-CZ" altLang="cs-CZ" sz="2400" dirty="0" smtClean="0"/>
              <a:t>    </a:t>
            </a:r>
            <a:r>
              <a:rPr lang="el-GR" altLang="cs-CZ" sz="2400" dirty="0" smtClean="0">
                <a:cs typeface="Arial" panose="020B0604020202020204" pitchFamily="34" charset="0"/>
              </a:rPr>
              <a:t>Λ</a:t>
            </a:r>
            <a:r>
              <a:rPr lang="cs-CZ" altLang="cs-CZ" sz="2400" dirty="0"/>
              <a:t>-CDM(</a:t>
            </a:r>
            <a:r>
              <a:rPr lang="cs-CZ" altLang="cs-CZ" sz="2400" dirty="0" err="1"/>
              <a:t>cold</a:t>
            </a:r>
            <a:r>
              <a:rPr lang="cs-CZ" altLang="cs-CZ" sz="2400" dirty="0"/>
              <a:t> </a:t>
            </a:r>
            <a:r>
              <a:rPr lang="cs-CZ" altLang="cs-CZ" sz="2400" dirty="0" err="1"/>
              <a:t>dark</a:t>
            </a:r>
            <a:r>
              <a:rPr lang="cs-CZ" altLang="cs-CZ" sz="2400" dirty="0"/>
              <a:t> </a:t>
            </a:r>
            <a:r>
              <a:rPr lang="cs-CZ" altLang="cs-CZ" sz="2400" dirty="0" err="1"/>
              <a:t>matter</a:t>
            </a:r>
            <a:r>
              <a:rPr lang="cs-CZ" altLang="cs-CZ" sz="2400" dirty="0"/>
              <a:t>) model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489" y="5362574"/>
            <a:ext cx="1338322" cy="1038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211" y="5341793"/>
            <a:ext cx="68580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9411" y="5341793"/>
            <a:ext cx="685800" cy="989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7611" y="5341793"/>
            <a:ext cx="67627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5812" y="5341792"/>
            <a:ext cx="665584"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4012" y="5362575"/>
            <a:ext cx="694388" cy="974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6611" y="5362575"/>
            <a:ext cx="918939" cy="101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25549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26158" y="533400"/>
            <a:ext cx="8229600" cy="857250"/>
          </a:xfrm>
        </p:spPr>
        <p:txBody>
          <a:bodyPr>
            <a:normAutofit/>
          </a:bodyPr>
          <a:lstStyle/>
          <a:p>
            <a:pPr algn="ctr" eaLnBrk="1" hangingPunct="1"/>
            <a:r>
              <a:rPr lang="cs-CZ" altLang="cs-CZ" sz="3200" dirty="0" smtClean="0"/>
              <a:t>Kosmologie </a:t>
            </a:r>
            <a:r>
              <a:rPr lang="cs-CZ" altLang="cs-CZ" sz="3200" dirty="0"/>
              <a:t>v zrcadle Nobelových cen</a:t>
            </a:r>
          </a:p>
        </p:txBody>
      </p:sp>
      <p:sp>
        <p:nvSpPr>
          <p:cNvPr id="2051" name="Rectangle 3"/>
          <p:cNvSpPr>
            <a:spLocks noGrp="1" noChangeArrowheads="1"/>
          </p:cNvSpPr>
          <p:nvPr>
            <p:ph type="body" sz="half" idx="1"/>
          </p:nvPr>
        </p:nvSpPr>
        <p:spPr>
          <a:xfrm>
            <a:off x="381000" y="1295400"/>
            <a:ext cx="8382000" cy="4856061"/>
          </a:xfrm>
        </p:spPr>
        <p:txBody>
          <a:bodyPr>
            <a:normAutofit fontScale="62500" lnSpcReduction="20000"/>
          </a:bodyPr>
          <a:lstStyle/>
          <a:p>
            <a:pPr eaLnBrk="1" hangingPunct="1">
              <a:lnSpc>
                <a:spcPct val="90000"/>
              </a:lnSpc>
              <a:buFontTx/>
              <a:buNone/>
              <a:defRPr/>
            </a:pPr>
            <a:endParaRPr lang="cs-CZ" altLang="cs-CZ" sz="1350" dirty="0"/>
          </a:p>
          <a:p>
            <a:pPr eaLnBrk="1" hangingPunct="1">
              <a:lnSpc>
                <a:spcPct val="90000"/>
              </a:lnSpc>
              <a:buFontTx/>
              <a:buNone/>
              <a:defRPr/>
            </a:pPr>
            <a:r>
              <a:rPr lang="cs-CZ" altLang="cs-CZ" sz="3700" dirty="0"/>
              <a:t>1978  </a:t>
            </a:r>
            <a:r>
              <a:rPr lang="cs-CZ" altLang="cs-CZ" sz="3700" dirty="0" err="1"/>
              <a:t>Arno</a:t>
            </a:r>
            <a:r>
              <a:rPr lang="cs-CZ" altLang="cs-CZ" sz="3700" dirty="0"/>
              <a:t> A. </a:t>
            </a:r>
            <a:r>
              <a:rPr lang="cs-CZ" altLang="cs-CZ" sz="3700" dirty="0" err="1"/>
              <a:t>Penzias</a:t>
            </a:r>
            <a:r>
              <a:rPr lang="cs-CZ" altLang="cs-CZ" sz="3700" dirty="0"/>
              <a:t>, Robert W. Wilson</a:t>
            </a:r>
          </a:p>
          <a:p>
            <a:pPr eaLnBrk="1" hangingPunct="1">
              <a:lnSpc>
                <a:spcPct val="90000"/>
              </a:lnSpc>
              <a:buFontTx/>
              <a:buNone/>
              <a:defRPr/>
            </a:pPr>
            <a:r>
              <a:rPr lang="cs-CZ" altLang="cs-CZ" sz="3700" dirty="0"/>
              <a:t>    </a:t>
            </a:r>
            <a:r>
              <a:rPr lang="cs-CZ" altLang="cs-CZ" sz="3700" dirty="0" smtClean="0"/>
              <a:t>	za </a:t>
            </a:r>
            <a:r>
              <a:rPr lang="cs-CZ" altLang="cs-CZ" sz="3700" dirty="0"/>
              <a:t>objev kosmického mikrovlnného reliktního záření</a:t>
            </a:r>
          </a:p>
          <a:p>
            <a:pPr eaLnBrk="1" hangingPunct="1">
              <a:lnSpc>
                <a:spcPct val="90000"/>
              </a:lnSpc>
              <a:buFontTx/>
              <a:buNone/>
              <a:defRPr/>
            </a:pPr>
            <a:endParaRPr lang="cs-CZ" altLang="cs-CZ" sz="3375" dirty="0"/>
          </a:p>
          <a:p>
            <a:pPr>
              <a:lnSpc>
                <a:spcPct val="90000"/>
              </a:lnSpc>
              <a:defRPr/>
            </a:pPr>
            <a:r>
              <a:rPr lang="cs-CZ" sz="3600" dirty="0" smtClean="0"/>
              <a:t>1993  Russell </a:t>
            </a:r>
            <a:r>
              <a:rPr lang="cs-CZ" sz="3600" dirty="0" err="1"/>
              <a:t>A.Hulse</a:t>
            </a:r>
            <a:r>
              <a:rPr lang="cs-CZ" sz="3600" dirty="0"/>
              <a:t> a Joseph </a:t>
            </a:r>
            <a:r>
              <a:rPr lang="cs-CZ" sz="3600" dirty="0" err="1"/>
              <a:t>H.Taylor</a:t>
            </a:r>
            <a:r>
              <a:rPr lang="cs-CZ" sz="3600" dirty="0"/>
              <a:t> za objev nového typu pulsaru, </a:t>
            </a:r>
            <a:r>
              <a:rPr lang="cs-CZ" sz="3600" dirty="0" smtClean="0"/>
              <a:t>	který </a:t>
            </a:r>
            <a:r>
              <a:rPr lang="cs-CZ" sz="3600" dirty="0"/>
              <a:t>otevřel 	</a:t>
            </a:r>
            <a:r>
              <a:rPr lang="cs-CZ" sz="3600" dirty="0" smtClean="0"/>
              <a:t>možnosti pro </a:t>
            </a:r>
            <a:r>
              <a:rPr lang="cs-CZ" sz="3600" dirty="0"/>
              <a:t>studium gravitace</a:t>
            </a:r>
          </a:p>
          <a:p>
            <a:pPr eaLnBrk="1" hangingPunct="1">
              <a:lnSpc>
                <a:spcPct val="90000"/>
              </a:lnSpc>
              <a:buFontTx/>
              <a:buNone/>
              <a:defRPr/>
            </a:pPr>
            <a:endParaRPr lang="cs-CZ" altLang="cs-CZ" sz="1900" dirty="0"/>
          </a:p>
          <a:p>
            <a:pPr eaLnBrk="1" hangingPunct="1">
              <a:lnSpc>
                <a:spcPct val="90000"/>
              </a:lnSpc>
              <a:buFontTx/>
              <a:buNone/>
              <a:defRPr/>
            </a:pPr>
            <a:endParaRPr lang="cs-CZ" altLang="cs-CZ" sz="3375" dirty="0"/>
          </a:p>
          <a:p>
            <a:pPr eaLnBrk="1" hangingPunct="1">
              <a:lnSpc>
                <a:spcPct val="90000"/>
              </a:lnSpc>
              <a:buFontTx/>
              <a:buNone/>
              <a:defRPr/>
            </a:pPr>
            <a:r>
              <a:rPr lang="cs-CZ" altLang="cs-CZ" sz="3375" dirty="0" smtClean="0">
                <a:cs typeface="Arial" charset="0"/>
              </a:rPr>
              <a:t>2006  John </a:t>
            </a:r>
            <a:r>
              <a:rPr lang="cs-CZ" altLang="cs-CZ" sz="3375" dirty="0">
                <a:cs typeface="Arial" charset="0"/>
              </a:rPr>
              <a:t>C. </a:t>
            </a:r>
            <a:r>
              <a:rPr lang="cs-CZ" altLang="cs-CZ" sz="3375" dirty="0" err="1">
                <a:cs typeface="Arial" charset="0"/>
              </a:rPr>
              <a:t>Mather</a:t>
            </a:r>
            <a:r>
              <a:rPr lang="cs-CZ" altLang="cs-CZ" sz="3375" dirty="0">
                <a:cs typeface="Arial" charset="0"/>
              </a:rPr>
              <a:t>, George F. </a:t>
            </a:r>
            <a:r>
              <a:rPr lang="cs-CZ" altLang="cs-CZ" sz="3375" dirty="0" err="1">
                <a:cs typeface="Arial" charset="0"/>
              </a:rPr>
              <a:t>Smoot</a:t>
            </a:r>
            <a:r>
              <a:rPr lang="cs-CZ" altLang="cs-CZ" sz="3375" dirty="0"/>
              <a:t> </a:t>
            </a:r>
          </a:p>
          <a:p>
            <a:pPr eaLnBrk="1" hangingPunct="1">
              <a:lnSpc>
                <a:spcPct val="90000"/>
              </a:lnSpc>
              <a:buFontTx/>
              <a:buNone/>
              <a:defRPr/>
            </a:pPr>
            <a:r>
              <a:rPr lang="cs-CZ" altLang="cs-CZ" sz="3375" dirty="0"/>
              <a:t>   </a:t>
            </a:r>
            <a:r>
              <a:rPr lang="cs-CZ" altLang="cs-CZ" sz="3375" dirty="0" smtClean="0"/>
              <a:t>	za </a:t>
            </a:r>
            <a:r>
              <a:rPr lang="cs-CZ" altLang="cs-CZ" sz="3375" dirty="0"/>
              <a:t>objev jeho </a:t>
            </a:r>
            <a:r>
              <a:rPr lang="cs-CZ" altLang="cs-CZ" sz="3375" dirty="0" err="1"/>
              <a:t>černotělesové</a:t>
            </a:r>
            <a:r>
              <a:rPr lang="cs-CZ" altLang="cs-CZ" sz="3375" dirty="0"/>
              <a:t> povahy a anizotropie</a:t>
            </a:r>
          </a:p>
          <a:p>
            <a:pPr eaLnBrk="1" hangingPunct="1">
              <a:lnSpc>
                <a:spcPct val="90000"/>
              </a:lnSpc>
              <a:buFontTx/>
              <a:buNone/>
              <a:defRPr/>
            </a:pPr>
            <a:endParaRPr lang="cs-CZ" altLang="cs-CZ" sz="3375" dirty="0"/>
          </a:p>
          <a:p>
            <a:pPr eaLnBrk="1" hangingPunct="1">
              <a:lnSpc>
                <a:spcPct val="90000"/>
              </a:lnSpc>
              <a:buSzPct val="180000"/>
              <a:defRPr/>
            </a:pPr>
            <a:r>
              <a:rPr lang="cs-CZ" altLang="cs-CZ" sz="3375" dirty="0">
                <a:cs typeface="Arial" charset="0"/>
              </a:rPr>
              <a:t>2011 </a:t>
            </a:r>
            <a:r>
              <a:rPr lang="cs-CZ" altLang="cs-CZ" sz="3375" dirty="0" smtClean="0">
                <a:cs typeface="Arial" charset="0"/>
              </a:rPr>
              <a:t> Saul </a:t>
            </a:r>
            <a:r>
              <a:rPr lang="cs-CZ" altLang="cs-CZ" sz="3375" dirty="0" err="1">
                <a:cs typeface="Arial" charset="0"/>
              </a:rPr>
              <a:t>Pearlmutter</a:t>
            </a:r>
            <a:r>
              <a:rPr lang="cs-CZ" altLang="cs-CZ" sz="3375" dirty="0">
                <a:cs typeface="Arial" charset="0"/>
              </a:rPr>
              <a:t>, Brian P. Schmidt, Adam </a:t>
            </a:r>
            <a:r>
              <a:rPr lang="cs-CZ" altLang="cs-CZ" sz="3375" dirty="0" err="1">
                <a:cs typeface="Arial" charset="0"/>
              </a:rPr>
              <a:t>C.Riess</a:t>
            </a:r>
            <a:r>
              <a:rPr lang="cs-CZ" altLang="cs-CZ" sz="3375" dirty="0"/>
              <a:t> </a:t>
            </a:r>
          </a:p>
          <a:p>
            <a:pPr eaLnBrk="1" hangingPunct="1">
              <a:lnSpc>
                <a:spcPct val="90000"/>
              </a:lnSpc>
              <a:buFontTx/>
              <a:buNone/>
              <a:defRPr/>
            </a:pPr>
            <a:r>
              <a:rPr lang="cs-CZ" altLang="cs-CZ" sz="3375" dirty="0"/>
              <a:t>   </a:t>
            </a:r>
            <a:r>
              <a:rPr lang="cs-CZ" altLang="cs-CZ" sz="3375" dirty="0" smtClean="0"/>
              <a:t>	za </a:t>
            </a:r>
            <a:r>
              <a:rPr lang="cs-CZ" altLang="cs-CZ" sz="3375" dirty="0"/>
              <a:t>objev zrychlujícího se rozpínání vesmíru odhalený pozorováním </a:t>
            </a:r>
            <a:r>
              <a:rPr lang="cs-CZ" altLang="cs-CZ" sz="3375" dirty="0" smtClean="0"/>
              <a:t>	vzdálených supernov</a:t>
            </a:r>
          </a:p>
          <a:p>
            <a:pPr eaLnBrk="1" hangingPunct="1">
              <a:lnSpc>
                <a:spcPct val="90000"/>
              </a:lnSpc>
              <a:buFontTx/>
              <a:buNone/>
              <a:defRPr/>
            </a:pPr>
            <a:endParaRPr lang="cs-CZ" altLang="cs-CZ" sz="3375" dirty="0"/>
          </a:p>
          <a:p>
            <a:pPr marL="514350" indent="-514350" eaLnBrk="1" hangingPunct="1">
              <a:lnSpc>
                <a:spcPct val="90000"/>
              </a:lnSpc>
              <a:buFontTx/>
              <a:buAutoNum type="arabicPlain" startAt="2017"/>
              <a:defRPr/>
            </a:pPr>
            <a:r>
              <a:rPr lang="cs-CZ" altLang="cs-CZ" sz="3375" dirty="0" smtClean="0"/>
              <a:t>  Rainer </a:t>
            </a:r>
            <a:r>
              <a:rPr lang="cs-CZ" altLang="cs-CZ" sz="3375" dirty="0"/>
              <a:t>Weiss, </a:t>
            </a:r>
            <a:r>
              <a:rPr lang="cs-CZ" altLang="cs-CZ" sz="3375" dirty="0" err="1"/>
              <a:t>Barry</a:t>
            </a:r>
            <a:r>
              <a:rPr lang="cs-CZ" altLang="cs-CZ" sz="3375" dirty="0"/>
              <a:t> </a:t>
            </a:r>
            <a:r>
              <a:rPr lang="cs-CZ" altLang="cs-CZ" sz="3375" dirty="0" err="1"/>
              <a:t>Barish</a:t>
            </a:r>
            <a:r>
              <a:rPr lang="cs-CZ" altLang="cs-CZ" sz="3375" dirty="0"/>
              <a:t> a </a:t>
            </a:r>
            <a:r>
              <a:rPr lang="cs-CZ" altLang="cs-CZ" sz="3375" dirty="0" err="1"/>
              <a:t>Kip</a:t>
            </a:r>
            <a:r>
              <a:rPr lang="cs-CZ" altLang="cs-CZ" sz="3375" dirty="0"/>
              <a:t> </a:t>
            </a:r>
            <a:r>
              <a:rPr lang="cs-CZ" altLang="cs-CZ" sz="3375" dirty="0" err="1" smtClean="0"/>
              <a:t>Thorne</a:t>
            </a:r>
            <a:r>
              <a:rPr lang="cs-CZ" altLang="cs-CZ" sz="3375" dirty="0" smtClean="0"/>
              <a:t> za </a:t>
            </a:r>
            <a:r>
              <a:rPr lang="cs-CZ" altLang="cs-CZ" sz="3375" dirty="0"/>
              <a:t>rozhodující příspěvek k </a:t>
            </a:r>
            <a:r>
              <a:rPr lang="cs-CZ" altLang="cs-CZ" sz="3375" dirty="0" smtClean="0"/>
              <a:t>  	detektoru </a:t>
            </a:r>
            <a:r>
              <a:rPr lang="cs-CZ" altLang="cs-CZ" sz="3375" dirty="0"/>
              <a:t>LIGO a pozorování gravitačních </a:t>
            </a:r>
            <a:r>
              <a:rPr lang="cs-CZ" altLang="cs-CZ" sz="3375" dirty="0" smtClean="0"/>
              <a:t>vln</a:t>
            </a:r>
          </a:p>
          <a:p>
            <a:pPr marL="514350" indent="-514350" eaLnBrk="1" hangingPunct="1">
              <a:lnSpc>
                <a:spcPct val="90000"/>
              </a:lnSpc>
              <a:buFontTx/>
              <a:buAutoNum type="arabicPlain" startAt="2017"/>
              <a:defRPr/>
            </a:pPr>
            <a:endParaRPr lang="cs-CZ" altLang="cs-CZ" sz="3375" dirty="0"/>
          </a:p>
          <a:p>
            <a:pPr>
              <a:buSzPct val="180000"/>
              <a:defRPr/>
            </a:pPr>
            <a:r>
              <a:rPr lang="cs-CZ" altLang="cs-CZ" sz="3375" dirty="0">
                <a:cs typeface="Arial" charset="0"/>
              </a:rPr>
              <a:t>2019 </a:t>
            </a:r>
            <a:r>
              <a:rPr lang="cs-CZ" altLang="cs-CZ" sz="3375" dirty="0" smtClean="0">
                <a:cs typeface="Arial" charset="0"/>
              </a:rPr>
              <a:t> James </a:t>
            </a:r>
            <a:r>
              <a:rPr lang="cs-CZ" altLang="cs-CZ" sz="3375" dirty="0" err="1">
                <a:cs typeface="Arial" charset="0"/>
              </a:rPr>
              <a:t>Peebles</a:t>
            </a:r>
            <a:r>
              <a:rPr lang="cs-CZ" altLang="cs-CZ" sz="3375" dirty="0">
                <a:cs typeface="Arial" charset="0"/>
              </a:rPr>
              <a:t>, Michel </a:t>
            </a:r>
            <a:r>
              <a:rPr lang="cs-CZ" altLang="cs-CZ" sz="3375" dirty="0" err="1">
                <a:cs typeface="Arial" charset="0"/>
              </a:rPr>
              <a:t>Mayor</a:t>
            </a:r>
            <a:r>
              <a:rPr lang="cs-CZ" altLang="cs-CZ" sz="3375" dirty="0">
                <a:cs typeface="Arial" charset="0"/>
              </a:rPr>
              <a:t> a </a:t>
            </a:r>
            <a:r>
              <a:rPr lang="cs-CZ" altLang="cs-CZ" sz="3375" dirty="0" err="1">
                <a:cs typeface="Arial" charset="0"/>
              </a:rPr>
              <a:t>Didier</a:t>
            </a:r>
            <a:r>
              <a:rPr lang="cs-CZ" altLang="cs-CZ" sz="3375" dirty="0">
                <a:cs typeface="Arial" charset="0"/>
              </a:rPr>
              <a:t> </a:t>
            </a:r>
            <a:r>
              <a:rPr lang="cs-CZ" altLang="cs-CZ" sz="3375" dirty="0" err="1">
                <a:cs typeface="Arial" charset="0"/>
              </a:rPr>
              <a:t>Queloz</a:t>
            </a:r>
            <a:endParaRPr lang="cs-CZ" altLang="cs-CZ" sz="3375" dirty="0">
              <a:cs typeface="Arial" charset="0"/>
            </a:endParaRPr>
          </a:p>
          <a:p>
            <a:pPr>
              <a:buSzPct val="180000"/>
              <a:defRPr/>
            </a:pPr>
            <a:r>
              <a:rPr lang="cs-CZ" altLang="cs-CZ" sz="3375" dirty="0">
                <a:cs typeface="Arial" charset="0"/>
              </a:rPr>
              <a:t>    </a:t>
            </a:r>
            <a:r>
              <a:rPr lang="cs-CZ" altLang="cs-CZ" sz="3375" dirty="0" smtClean="0">
                <a:cs typeface="Arial" charset="0"/>
              </a:rPr>
              <a:t>	</a:t>
            </a:r>
            <a:r>
              <a:rPr lang="cs-CZ" altLang="cs-CZ" sz="3375" dirty="0" smtClean="0"/>
              <a:t>za </a:t>
            </a:r>
            <a:r>
              <a:rPr lang="cs-CZ" altLang="cs-CZ" sz="3375" dirty="0"/>
              <a:t>teoretické objevy v kosmologii,  za objevy </a:t>
            </a:r>
            <a:r>
              <a:rPr lang="cs-CZ" altLang="cs-CZ" sz="3375" dirty="0" err="1"/>
              <a:t>exoplanet</a:t>
            </a:r>
            <a:endParaRPr lang="cs-CZ" altLang="cs-CZ" sz="1350" dirty="0"/>
          </a:p>
          <a:p>
            <a:pPr eaLnBrk="1" hangingPunct="1">
              <a:lnSpc>
                <a:spcPct val="90000"/>
              </a:lnSpc>
              <a:buFontTx/>
              <a:buNone/>
              <a:defRPr/>
            </a:pPr>
            <a:endParaRPr lang="cs-CZ" altLang="cs-CZ" sz="15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6240683"/>
            <a:ext cx="3657600" cy="455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70503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402</TotalTime>
  <Words>1297</Words>
  <Application>Microsoft Office PowerPoint</Application>
  <PresentationFormat>On-screen Show (4:3)</PresentationFormat>
  <Paragraphs>178</Paragraphs>
  <Slides>25</Slides>
  <Notes>9</Notes>
  <HiddenSlides>1</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Alfred Nobel</vt:lpstr>
      <vt:lpstr>PowerPoint Presentation</vt:lpstr>
      <vt:lpstr>PowerPoint Presentation</vt:lpstr>
      <vt:lpstr>Proces výběru</vt:lpstr>
      <vt:lpstr>Nobelovky za fyziku</vt:lpstr>
      <vt:lpstr>Astrofyzika v zrcadle Nobelových cen</vt:lpstr>
      <vt:lpstr>Hvězdné okamžiky kosmologie</vt:lpstr>
      <vt:lpstr>Kosmologie v zrcadle Nobelových cen</vt:lpstr>
      <vt:lpstr>PowerPoint Presentation</vt:lpstr>
      <vt:lpstr>Zpřesňování detekce CMB </vt:lpstr>
      <vt:lpstr> 1993   R. A.Hulse a  J.H.Taylor  - objev nového typu pulsaru, který otevřel možnosti pro studium gravitace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HALLEYOVA KOMETA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Online2PDF.com</dc:creator>
  <cp:lastModifiedBy>js-mu</cp:lastModifiedBy>
  <cp:revision>109</cp:revision>
  <cp:lastPrinted>2020-02-12T15:00:28Z</cp:lastPrinted>
  <dcterms:created xsi:type="dcterms:W3CDTF">2019-10-17T19:13:12Z</dcterms:created>
  <dcterms:modified xsi:type="dcterms:W3CDTF">2020-02-13T13:57:45Z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2019-10-17T00:00:00Z</vt:filetime>
  </property>
  <property fmtid="{D5CDD505-2E9C-101B-9397-08002B2CF9AE}" pid="3" name="LastSaved">
    <vt:filetime>2019-10-17T00:00:00Z</vt:filetime>
  </property>
</Properties>
</file>