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73" r:id="rId3"/>
    <p:sldId id="274" r:id="rId4"/>
    <p:sldId id="257" r:id="rId5"/>
    <p:sldId id="258" r:id="rId6"/>
    <p:sldId id="259"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37269" autoAdjust="0"/>
  </p:normalViewPr>
  <p:slideViewPr>
    <p:cSldViewPr showGuides="1">
      <p:cViewPr varScale="1">
        <p:scale>
          <a:sx n="89" d="100"/>
          <a:sy n="89" d="100"/>
        </p:scale>
        <p:origin x="-13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CC7660-939F-48DD-9D42-97F1E6BB1499}" type="datetimeFigureOut">
              <a:rPr lang="en-US" smtClean="0"/>
              <a:t>2/19/2020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478FAD-5251-42F6-A7B6-D3A8B05A1922}" type="slidenum">
              <a:rPr lang="en-US" smtClean="0"/>
              <a:t>‹#›</a:t>
            </a:fld>
            <a:endParaRPr lang="en-US"/>
          </a:p>
        </p:txBody>
      </p:sp>
    </p:spTree>
    <p:extLst>
      <p:ext uri="{BB962C8B-B14F-4D97-AF65-F5344CB8AC3E}">
        <p14:creationId xmlns:p14="http://schemas.microsoft.com/office/powerpoint/2010/main" val="321531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s.wikipedia.org/wiki/1939" TargetMode="External"/><Relationship Id="rId7" Type="http://schemas.openxmlformats.org/officeDocument/2006/relationships/hyperlink" Target="https://cs.wikipedia.org/wiki/Edward_Teller"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s.wikipedia.org/wiki/Eugene_Paul_Wigner" TargetMode="External"/><Relationship Id="rId5" Type="http://schemas.openxmlformats.org/officeDocument/2006/relationships/hyperlink" Target="https://cs.wikipedia.org/wiki/Plutonium" TargetMode="External"/><Relationship Id="rId4" Type="http://schemas.openxmlformats.org/officeDocument/2006/relationships/hyperlink" Target="https://cs.wikipedia.org/wiki/Uran_(prvek)"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cs-CZ" altLang="cs-CZ" dirty="0" smtClean="0"/>
              <a:t>Základy naší civilizace stojí na vědeckém výzkumu předchozích generací, pro další její rozvoj je zase potřeba mít vize a cíle</a:t>
            </a:r>
          </a:p>
          <a:p>
            <a:pPr eaLnBrk="1" hangingPunct="1"/>
            <a:r>
              <a:rPr lang="cs-CZ" altLang="cs-CZ" dirty="0" smtClean="0"/>
              <a:t>I řešení energetických a ekologických problémů se bez dlouhodobé vize neobejde, Žádné řešení v této oblasti není samospasitelné – je třeba mít otevřenu řadu možností a je třeba fungující spolupráce mezi průmyslem, vědou, školstvím –</a:t>
            </a:r>
          </a:p>
          <a:p>
            <a:pPr eaLnBrk="1" hangingPunct="1">
              <a:spcBef>
                <a:spcPct val="0"/>
              </a:spcBef>
            </a:pPr>
            <a:r>
              <a:rPr lang="cs-CZ" altLang="cs-CZ" b="1" dirty="0" smtClean="0"/>
              <a:t>kurz „Jak pracuje věda“ </a:t>
            </a:r>
            <a:r>
              <a:rPr lang="cs-CZ" altLang="cs-CZ" dirty="0" smtClean="0"/>
              <a:t>a stejnojmenná publikace, která vzniká jako studijní opora.  Pokus</a:t>
            </a:r>
            <a:r>
              <a:rPr lang="cs-CZ" altLang="cs-CZ" baseline="0" dirty="0" smtClean="0"/>
              <a:t> - </a:t>
            </a:r>
            <a:r>
              <a:rPr lang="cs-CZ" altLang="cs-CZ" dirty="0" smtClean="0"/>
              <a:t>přiblížit studentům vývoj názorů na vědu, shrnout rámcově metody vědecké práce a ukázat návaznost na práci učitele. </a:t>
            </a:r>
          </a:p>
          <a:p>
            <a:pPr eaLnBrk="1" hangingPunct="1">
              <a:spcBef>
                <a:spcPct val="0"/>
              </a:spcBef>
            </a:pPr>
            <a:r>
              <a:rPr lang="cs-CZ" altLang="cs-CZ" dirty="0" smtClean="0"/>
              <a:t>Zabýváme se odlišností vědeckého přístupu ke zkoumání daného problému a jiných poznávacích metod, ukazujeme, jaké důsledky jsou spojeny se snahou po větší exaktnosti a rychlé využitelnosti výsledků jednotlivých vědeckých disciplín. Věnujeme pozornost úvahám, jež se kolem vědy aktuálně vedou. Obsahuje řadu podnětů pro vlastní přemýšlení.  </a:t>
            </a:r>
          </a:p>
        </p:txBody>
      </p:sp>
      <p:sp>
        <p:nvSpPr>
          <p:cNvPr id="27652" name="Zástupný symbol pro číslo snímku 3"/>
          <p:cNvSpPr>
            <a:spLocks noGrp="1"/>
          </p:cNvSpPr>
          <p:nvPr>
            <p:ph type="sldNum" sz="quarter" idx="5"/>
          </p:nvPr>
        </p:nvSpPr>
        <p:spPr>
          <a:xfrm>
            <a:off x="3884614" y="8685779"/>
            <a:ext cx="2971800" cy="456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Calibri" pitchFamily="34" charset="0"/>
              </a:defRPr>
            </a:lvl1pPr>
            <a:lvl2pPr marL="739310" indent="-284350">
              <a:defRPr sz="1200">
                <a:solidFill>
                  <a:schemeClr val="tx1"/>
                </a:solidFill>
                <a:latin typeface="Calibri" pitchFamily="34" charset="0"/>
              </a:defRPr>
            </a:lvl2pPr>
            <a:lvl3pPr marL="1137399" indent="-227480">
              <a:defRPr sz="1200">
                <a:solidFill>
                  <a:schemeClr val="tx1"/>
                </a:solidFill>
                <a:latin typeface="Calibri" pitchFamily="34" charset="0"/>
              </a:defRPr>
            </a:lvl3pPr>
            <a:lvl4pPr marL="1592359" indent="-227480">
              <a:defRPr sz="1200">
                <a:solidFill>
                  <a:schemeClr val="tx1"/>
                </a:solidFill>
                <a:latin typeface="Calibri" pitchFamily="34" charset="0"/>
              </a:defRPr>
            </a:lvl4pPr>
            <a:lvl5pPr marL="2047319" indent="-227480">
              <a:defRPr sz="1200">
                <a:solidFill>
                  <a:schemeClr val="tx1"/>
                </a:solidFill>
                <a:latin typeface="Calibri" pitchFamily="34" charset="0"/>
              </a:defRPr>
            </a:lvl5pPr>
            <a:lvl6pPr marL="2502278" indent="-227480" eaLnBrk="0" fontAlgn="base" hangingPunct="0">
              <a:spcBef>
                <a:spcPct val="30000"/>
              </a:spcBef>
              <a:spcAft>
                <a:spcPct val="0"/>
              </a:spcAft>
              <a:defRPr sz="1200">
                <a:solidFill>
                  <a:schemeClr val="tx1"/>
                </a:solidFill>
                <a:latin typeface="Calibri" pitchFamily="34" charset="0"/>
              </a:defRPr>
            </a:lvl6pPr>
            <a:lvl7pPr marL="2957238" indent="-227480" eaLnBrk="0" fontAlgn="base" hangingPunct="0">
              <a:spcBef>
                <a:spcPct val="30000"/>
              </a:spcBef>
              <a:spcAft>
                <a:spcPct val="0"/>
              </a:spcAft>
              <a:defRPr sz="1200">
                <a:solidFill>
                  <a:schemeClr val="tx1"/>
                </a:solidFill>
                <a:latin typeface="Calibri" pitchFamily="34" charset="0"/>
              </a:defRPr>
            </a:lvl7pPr>
            <a:lvl8pPr marL="3412198" indent="-227480" eaLnBrk="0" fontAlgn="base" hangingPunct="0">
              <a:spcBef>
                <a:spcPct val="30000"/>
              </a:spcBef>
              <a:spcAft>
                <a:spcPct val="0"/>
              </a:spcAft>
              <a:defRPr sz="1200">
                <a:solidFill>
                  <a:schemeClr val="tx1"/>
                </a:solidFill>
                <a:latin typeface="Calibri" pitchFamily="34" charset="0"/>
              </a:defRPr>
            </a:lvl8pPr>
            <a:lvl9pPr marL="3867158" indent="-227480" eaLnBrk="0" fontAlgn="base" hangingPunct="0">
              <a:spcBef>
                <a:spcPct val="30000"/>
              </a:spcBef>
              <a:spcAft>
                <a:spcPct val="0"/>
              </a:spcAft>
              <a:defRPr sz="1200">
                <a:solidFill>
                  <a:schemeClr val="tx1"/>
                </a:solidFill>
                <a:latin typeface="Calibri" pitchFamily="34" charset="0"/>
              </a:defRPr>
            </a:lvl9pPr>
          </a:lstStyle>
          <a:p>
            <a:pPr eaLnBrk="1" hangingPunct="1"/>
            <a:fld id="{84984E43-B09E-4F61-8006-88318B14637A}" type="slidenum">
              <a:rPr lang="cs-CZ" altLang="cs-CZ">
                <a:latin typeface="Arial" charset="0"/>
              </a:rPr>
              <a:pPr eaLnBrk="1" hangingPunct="1"/>
              <a:t>3</a:t>
            </a:fld>
            <a:endParaRPr lang="cs-CZ" altLang="cs-CZ">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cs-CZ" dirty="0" smtClean="0"/>
              <a:t>Průmyslový reaktor, měl být především zdrojem neutronů pro jadernou přeměnu atomů uranu 238 na izotop plutonia 239. Plutonium uměle připravitelný prvek periodické soustavy se jevil jako velmi vhodná štěpná látka pro využití v atomové bombě</a:t>
            </a:r>
          </a:p>
          <a:p>
            <a:r>
              <a:rPr lang="cs-CZ" sz="1200" b="0" i="0" kern="1200" dirty="0" err="1" smtClean="0">
                <a:solidFill>
                  <a:schemeClr val="tx1"/>
                </a:solidFill>
                <a:effectLst/>
                <a:latin typeface="+mn-lt"/>
                <a:ea typeface="+mn-ea"/>
                <a:cs typeface="+mn-cs"/>
              </a:rPr>
              <a:t>Bohr</a:t>
            </a:r>
            <a:r>
              <a:rPr lang="cs-CZ" sz="1200" b="0" i="0" kern="1200" dirty="0" smtClean="0">
                <a:solidFill>
                  <a:schemeClr val="tx1"/>
                </a:solidFill>
                <a:effectLst/>
                <a:latin typeface="+mn-lt"/>
                <a:ea typeface="+mn-ea"/>
                <a:cs typeface="+mn-cs"/>
              </a:rPr>
              <a:t>, který se v USA zdržel od ledna do května </a:t>
            </a:r>
            <a:r>
              <a:rPr lang="cs-CZ" sz="1200" b="0" i="0" u="none" strike="noStrike" kern="1200" dirty="0" smtClean="0">
                <a:solidFill>
                  <a:schemeClr val="tx1"/>
                </a:solidFill>
                <a:effectLst/>
                <a:latin typeface="+mn-lt"/>
                <a:ea typeface="+mn-ea"/>
                <a:cs typeface="+mn-cs"/>
                <a:hlinkClick r:id="rId3" tooltip="1939"/>
              </a:rPr>
              <a:t>1939</a:t>
            </a:r>
            <a:r>
              <a:rPr lang="cs-CZ" sz="1200" b="0" i="0" kern="1200" dirty="0" smtClean="0">
                <a:solidFill>
                  <a:schemeClr val="tx1"/>
                </a:solidFill>
                <a:effectLst/>
                <a:latin typeface="+mn-lt"/>
                <a:ea typeface="+mn-ea"/>
                <a:cs typeface="+mn-cs"/>
              </a:rPr>
              <a:t>, výrazně přispěl k vypracování teorie, která vedla k poznatkům, že </a:t>
            </a:r>
            <a:r>
              <a:rPr lang="cs-CZ" sz="1200" b="0" i="0" u="none" strike="noStrike" kern="1200" dirty="0" smtClean="0">
                <a:solidFill>
                  <a:schemeClr val="tx1"/>
                </a:solidFill>
                <a:effectLst/>
                <a:latin typeface="+mn-lt"/>
                <a:ea typeface="+mn-ea"/>
                <a:cs typeface="+mn-cs"/>
                <a:hlinkClick r:id="rId4" tooltip="Uran (prvek)"/>
              </a:rPr>
              <a:t>uran 235</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5" tooltip="Plutonium"/>
              </a:rPr>
              <a:t>plutonium</a:t>
            </a:r>
            <a:r>
              <a:rPr lang="cs-CZ" sz="1200" b="0" i="0" kern="1200" dirty="0" smtClean="0">
                <a:solidFill>
                  <a:schemeClr val="tx1"/>
                </a:solidFill>
                <a:effectLst/>
                <a:latin typeface="+mn-lt"/>
                <a:ea typeface="+mn-ea"/>
                <a:cs typeface="+mn-cs"/>
              </a:rPr>
              <a:t> mají zvláštní náchylnost ke štěpení</a:t>
            </a:r>
            <a:endParaRPr lang="cs-CZ" dirty="0" smtClean="0"/>
          </a:p>
          <a:p>
            <a:r>
              <a:rPr lang="de-DE" sz="1200" b="0" i="0" kern="1200" dirty="0" smtClean="0">
                <a:solidFill>
                  <a:schemeClr val="tx1"/>
                </a:solidFill>
                <a:effectLst/>
                <a:latin typeface="+mn-lt"/>
                <a:ea typeface="+mn-ea"/>
                <a:cs typeface="+mn-cs"/>
              </a:rPr>
              <a:t> </a:t>
            </a:r>
            <a:r>
              <a:rPr lang="de-DE" sz="1200" b="0" i="0" u="sng" kern="1200" dirty="0" smtClean="0">
                <a:solidFill>
                  <a:schemeClr val="tx1"/>
                </a:solidFill>
                <a:effectLst/>
                <a:latin typeface="+mn-lt"/>
                <a:ea typeface="+mn-ea"/>
                <a:cs typeface="+mn-cs"/>
                <a:hlinkClick r:id="rId6"/>
              </a:rPr>
              <a:t>Eugenem Wignerem</a:t>
            </a:r>
            <a:r>
              <a:rPr lang="de-DE" sz="1200" b="0" i="0" kern="1200" dirty="0" smtClean="0">
                <a:solidFill>
                  <a:schemeClr val="tx1"/>
                </a:solidFill>
                <a:effectLst/>
                <a:latin typeface="+mn-lt"/>
                <a:ea typeface="+mn-ea"/>
                <a:cs typeface="+mn-cs"/>
              </a:rPr>
              <a:t> a </a:t>
            </a:r>
            <a:r>
              <a:rPr lang="de-DE" sz="1200" b="0" i="0" u="none" strike="noStrike" kern="1200" dirty="0" smtClean="0">
                <a:solidFill>
                  <a:schemeClr val="tx1"/>
                </a:solidFill>
                <a:effectLst/>
                <a:latin typeface="+mn-lt"/>
                <a:ea typeface="+mn-ea"/>
                <a:cs typeface="+mn-cs"/>
                <a:hlinkClick r:id="rId7" tooltip="Edward Teller"/>
              </a:rPr>
              <a:t>Edwardem Tellerem</a:t>
            </a:r>
            <a:endParaRPr lang="cs-CZ" dirty="0" smtClean="0"/>
          </a:p>
          <a:p>
            <a:r>
              <a:rPr lang="cs-CZ" sz="1200" b="0" i="0" kern="1200" dirty="0" err="1" smtClean="0">
                <a:solidFill>
                  <a:schemeClr val="tx1"/>
                </a:solidFill>
                <a:effectLst/>
                <a:latin typeface="+mn-lt"/>
                <a:ea typeface="+mn-ea"/>
                <a:cs typeface="+mn-cs"/>
              </a:rPr>
              <a:t>Meitnerová</a:t>
            </a:r>
            <a:r>
              <a:rPr lang="cs-CZ" sz="1200" b="0" i="0" kern="1200" dirty="0" smtClean="0">
                <a:solidFill>
                  <a:schemeClr val="tx1"/>
                </a:solidFill>
                <a:effectLst/>
                <a:latin typeface="+mn-lt"/>
                <a:ea typeface="+mn-ea"/>
                <a:cs typeface="+mn-cs"/>
              </a:rPr>
              <a:t> </a:t>
            </a:r>
            <a:r>
              <a:rPr lang="pt-BR" sz="1200" b="0" i="0" kern="1200" dirty="0" smtClean="0">
                <a:solidFill>
                  <a:schemeClr val="tx1"/>
                </a:solidFill>
                <a:effectLst/>
                <a:latin typeface="+mn-lt"/>
                <a:ea typeface="+mn-ea"/>
                <a:cs typeface="+mn-cs"/>
              </a:rPr>
              <a:t>uprchla 13. července 1938 do Holandska</a:t>
            </a:r>
            <a:r>
              <a:rPr lang="cs-CZ" sz="1200" b="0" i="0" kern="1200" dirty="0" smtClean="0">
                <a:solidFill>
                  <a:schemeClr val="tx1"/>
                </a:solidFill>
                <a:effectLst/>
                <a:latin typeface="+mn-lt"/>
                <a:ea typeface="+mn-ea"/>
                <a:cs typeface="+mn-cs"/>
              </a:rPr>
              <a:t>.  Hahn 22. prosince článek do odborného časopisu Naturwissenschaften. </a:t>
            </a:r>
          </a:p>
          <a:p>
            <a:r>
              <a:rPr lang="cs-CZ" sz="1200" b="0" i="0" kern="1200" dirty="0" smtClean="0">
                <a:solidFill>
                  <a:schemeClr val="tx1"/>
                </a:solidFill>
                <a:effectLst/>
                <a:latin typeface="+mn-lt"/>
                <a:ea typeface="+mn-ea"/>
                <a:cs typeface="+mn-cs"/>
              </a:rPr>
              <a:t>O baryu napsal až na konci článku, a to „s váháním“. Současně však neváhal podepsat práci jen svým jménem. Straßmannovo jméno chybí, Meitnerové také.</a:t>
            </a:r>
          </a:p>
          <a:p>
            <a:r>
              <a:rPr lang="cs-CZ" sz="1200" b="0" i="0" kern="1200" dirty="0" smtClean="0">
                <a:solidFill>
                  <a:schemeClr val="tx1"/>
                </a:solidFill>
                <a:effectLst/>
                <a:latin typeface="+mn-lt"/>
                <a:ea typeface="+mn-ea"/>
                <a:cs typeface="+mn-cs"/>
              </a:rPr>
              <a:t>Válka skončila pro prof. Hahna internací v Anglii, ovšem již roku 1944 dostal Nobelovu cenu za objev štěpení uranu. </a:t>
            </a:r>
          </a:p>
          <a:p>
            <a:r>
              <a:rPr lang="cs-CZ" sz="1200" b="0" i="0" kern="1200" dirty="0" smtClean="0">
                <a:solidFill>
                  <a:schemeClr val="tx1"/>
                </a:solidFill>
                <a:effectLst/>
                <a:latin typeface="+mn-lt"/>
                <a:ea typeface="+mn-ea"/>
                <a:cs typeface="+mn-cs"/>
              </a:rPr>
              <a:t>Tehdy potají, ale věděl o tom. Po válce opět korespondoval s Meitnerovou, stěžoval si na bídu v Německu, takže mu jeho někdejší spolupracovnice posílala balíčky, jak nejvíc mohla. Setkali se ve Stockholmu, když si Hahn přijel pro Nobelovu cenu. Ve svém projevu nemohl vynechat Meitnerovou, ale nijak neuvedl jejich týmovou práci. Už to nebyla „publikace ve třech“, zmizel i Straßmann … Ten v roce 1978 napsal: „Jaký význam má, že Lise Meitnerová se nezúčastnila přímo ‘objevu‘? </a:t>
            </a:r>
          </a:p>
          <a:p>
            <a:r>
              <a:rPr lang="cs-CZ" sz="1200" b="0" i="0" kern="1200" dirty="0" smtClean="0">
                <a:solidFill>
                  <a:schemeClr val="tx1"/>
                </a:solidFill>
                <a:effectLst/>
                <a:latin typeface="+mn-lt"/>
                <a:ea typeface="+mn-ea"/>
                <a:cs typeface="+mn-cs"/>
              </a:rPr>
              <a:t>To jejímu podnětu se musí připsat začátek společné cesty s Hahnem - 4 roky Lise Meitnerová byla v našem týmu vůdčím duchem, a proto k nám patřila - i když nebyla přítomna ‚objevu jaderného štěpení‘.“</a:t>
            </a:r>
          </a:p>
          <a:p>
            <a:r>
              <a:rPr lang="cs-CZ" sz="1200" b="0" i="0" kern="1200" dirty="0" smtClean="0">
                <a:solidFill>
                  <a:schemeClr val="tx1"/>
                </a:solidFill>
                <a:effectLst/>
                <a:latin typeface="+mn-lt"/>
                <a:ea typeface="+mn-ea"/>
                <a:cs typeface="+mn-cs"/>
              </a:rPr>
              <a:t>Je to nepovzbudivý konec; vědci jsou jen lidé, se všemi přednostmi i nedostatky. Objev štěpení uranu se odehrál v Německu ve velmi vyhrocené době, kdy se Hahn mohl sotva otevřeně hlásit k tehdy již uprchlé židovské kolegyni. Ale jeho poválečné chování se těžko ospravedlňuje. Posléze vedl spory s dalšími kolegy, byl popudlivý, vznětlivý. Když ho dr. Noddacková pokárala, že necitoval její práci z roku 1934, kde uvedla jasně, že se uran nejspíš štěpí, Hahn jí odmítl odpovědět … Ještě dlouho mělo proslulé Deutsches Museum v Mnichově jako exponát „pracovní stůl Otto Hahna“, na boku bylo jméno Straßmann, Meitnerová tam nebyla uvedena. Přitom na tomto stole z její někdejší laboratoře stála její aparatura, kterou tehdy zkoumala uran. Až na jaře 1989 se objevila tabulka s trojicí jmen.</a:t>
            </a:r>
          </a:p>
          <a:p>
            <a:r>
              <a:rPr lang="cs-CZ" sz="1200" b="0" i="0" kern="1200" dirty="0" smtClean="0">
                <a:solidFill>
                  <a:schemeClr val="tx1"/>
                </a:solidFill>
                <a:effectLst/>
                <a:latin typeface="+mn-lt"/>
                <a:ea typeface="+mn-ea"/>
                <a:cs typeface="+mn-cs"/>
              </a:rPr>
              <a:t>A tím končí krátká procházka dlouhým příběhem. Dokládá, co se může odehrát, jak totalitní systém doslova drtí lidi. </a:t>
            </a:r>
          </a:p>
          <a:p>
            <a:r>
              <a:rPr lang="cs-CZ" sz="1200" b="0" i="0" kern="1200" dirty="0" smtClean="0">
                <a:solidFill>
                  <a:schemeClr val="tx1"/>
                </a:solidFill>
                <a:effectLst/>
                <a:latin typeface="+mn-lt"/>
                <a:ea typeface="+mn-ea"/>
                <a:cs typeface="+mn-cs"/>
              </a:rPr>
              <a:t>Osmička v roce 1938 byla opravdu osudová, a to pro celé lidstvo. Štěpení uranu poskytlo nový zdroj energie, ale nejdřív také do té doby nejničivější zbraň.</a:t>
            </a:r>
          </a:p>
          <a:p>
            <a:endParaRPr lang="cs-CZ" dirty="0" smtClean="0"/>
          </a:p>
        </p:txBody>
      </p:sp>
      <p:sp>
        <p:nvSpPr>
          <p:cNvPr id="4" name="Slide Number Placeholder 3"/>
          <p:cNvSpPr>
            <a:spLocks noGrp="1"/>
          </p:cNvSpPr>
          <p:nvPr>
            <p:ph type="sldNum" sz="quarter" idx="10"/>
          </p:nvPr>
        </p:nvSpPr>
        <p:spPr/>
        <p:txBody>
          <a:bodyPr/>
          <a:lstStyle/>
          <a:p>
            <a:fld id="{B3A019F3-8596-4028-9847-CBD3A185B07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00499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normAutofit fontScale="85000" lnSpcReduction="20000"/>
          </a:bodyPr>
          <a:lstStyle>
            <a:extLst/>
          </a:lstStyle>
          <a:p>
            <a:r>
              <a:rPr lang="cs-CZ" dirty="0" smtClean="0"/>
              <a:t>Veřejnost je častěji upozorňována na hrozby, které až tak zásadní nejsou. Ačkoli  pandemie nebo přírodní katastrofy mohou způsobit strašlivé škody, lidstvo je přežije, protože to náš druh zvládá dlouhodobě. Je potřeba si uvědomit, že 90 procent druhů, které kdy na Zemi existovaly, vyhynuly, zatímco lidé jako druh přečkali tisíce let epidemií, hladomorů, potop, zemětřesení a klimatických změn.</a:t>
            </a:r>
          </a:p>
          <a:p>
            <a:r>
              <a:rPr lang="cs-CZ" sz="1200" b="0" i="0" kern="1200" dirty="0" smtClean="0">
                <a:solidFill>
                  <a:schemeClr val="tx1"/>
                </a:solidFill>
                <a:effectLst/>
                <a:latin typeface="+mn-lt"/>
                <a:ea typeface="+mn-ea"/>
                <a:cs typeface="+mn-cs"/>
              </a:rPr>
              <a:t>Problém je však v tom, že nikdo nemůže přijímat rozhodnutí pro </a:t>
            </a:r>
            <a:r>
              <a:rPr lang="cs-CZ" sz="1200" b="1" i="0" kern="1200" dirty="0" smtClean="0">
                <a:solidFill>
                  <a:schemeClr val="tx1"/>
                </a:solidFill>
                <a:effectLst/>
                <a:latin typeface="+mn-lt"/>
                <a:ea typeface="+mn-ea"/>
                <a:cs typeface="+mn-cs"/>
              </a:rPr>
              <a:t>budoucnost</a:t>
            </a:r>
            <a:r>
              <a:rPr lang="cs-CZ" sz="1200" b="0" i="0" kern="1200" dirty="0" smtClean="0">
                <a:solidFill>
                  <a:schemeClr val="tx1"/>
                </a:solidFill>
                <a:effectLst/>
                <a:latin typeface="+mn-lt"/>
                <a:ea typeface="+mn-ea"/>
                <a:cs typeface="+mn-cs"/>
              </a:rPr>
              <a:t>. Rozhodovat znamená angažovat se pro nějaká konkrétní opatření. A konkrétní opatření v přítomnosti nemohou plně eliminovat budoucí </a:t>
            </a:r>
            <a:r>
              <a:rPr lang="cs-CZ" sz="1200" b="1" i="0" kern="1200" dirty="0" smtClean="0">
                <a:solidFill>
                  <a:schemeClr val="tx1"/>
                </a:solidFill>
                <a:effectLst/>
                <a:latin typeface="+mn-lt"/>
                <a:ea typeface="+mn-ea"/>
                <a:cs typeface="+mn-cs"/>
              </a:rPr>
              <a:t>hrozby</a:t>
            </a:r>
            <a:r>
              <a:rPr lang="cs-CZ" sz="1200" b="0" i="0" kern="1200" dirty="0" smtClean="0">
                <a:solidFill>
                  <a:schemeClr val="tx1"/>
                </a:solidFill>
                <a:effectLst/>
                <a:latin typeface="+mn-lt"/>
                <a:ea typeface="+mn-ea"/>
                <a:cs typeface="+mn-cs"/>
              </a:rPr>
              <a:t>, jsou však zároveň jediným nástrojem vytváření </a:t>
            </a:r>
            <a:r>
              <a:rPr lang="cs-CZ" sz="1200" b="1" i="0" kern="1200" dirty="0" smtClean="0">
                <a:solidFill>
                  <a:schemeClr val="tx1"/>
                </a:solidFill>
                <a:effectLst/>
                <a:latin typeface="+mn-lt"/>
                <a:ea typeface="+mn-ea"/>
                <a:cs typeface="+mn-cs"/>
              </a:rPr>
              <a:t>budoucnosti</a:t>
            </a:r>
            <a:r>
              <a:rPr lang="cs-CZ" sz="1200" b="0" i="0" kern="1200" dirty="0" smtClean="0">
                <a:solidFill>
                  <a:schemeClr val="tx1"/>
                </a:solidFill>
                <a:effectLst/>
                <a:latin typeface="+mn-lt"/>
                <a:ea typeface="+mn-ea"/>
                <a:cs typeface="+mn-cs"/>
              </a:rPr>
              <a:t>. Vzniká tak jistý začarovaný kruh.</a:t>
            </a:r>
            <a:endParaRPr lang="cs-CZ" dirty="0" smtClean="0"/>
          </a:p>
          <a:p>
            <a:endParaRPr lang="cs-CZ" dirty="0" smtClean="0"/>
          </a:p>
          <a:p>
            <a:r>
              <a:rPr lang="en-US" dirty="0" err="1" smtClean="0"/>
              <a:t>Asi</a:t>
            </a:r>
            <a:r>
              <a:rPr lang="en-US" dirty="0" smtClean="0"/>
              <a:t>  30 </a:t>
            </a:r>
            <a:r>
              <a:rPr lang="en-US" dirty="0" err="1" smtClean="0"/>
              <a:t>druhů</a:t>
            </a:r>
            <a:r>
              <a:rPr lang="en-US" dirty="0" smtClean="0"/>
              <a:t> </a:t>
            </a:r>
            <a:r>
              <a:rPr lang="en-US" dirty="0" err="1" smtClean="0"/>
              <a:t>rostlin</a:t>
            </a:r>
            <a:r>
              <a:rPr lang="en-US" dirty="0" smtClean="0"/>
              <a:t> </a:t>
            </a:r>
            <a:r>
              <a:rPr lang="en-US" dirty="0" err="1" smtClean="0"/>
              <a:t>zajišťuje</a:t>
            </a:r>
            <a:r>
              <a:rPr lang="en-US" dirty="0" smtClean="0"/>
              <a:t> 90 </a:t>
            </a:r>
            <a:r>
              <a:rPr lang="en-US" dirty="0" err="1" smtClean="0"/>
              <a:t>procent</a:t>
            </a:r>
            <a:r>
              <a:rPr lang="en-US" dirty="0" smtClean="0"/>
              <a:t> </a:t>
            </a:r>
            <a:r>
              <a:rPr lang="en-US" dirty="0" err="1" smtClean="0"/>
              <a:t>naší</a:t>
            </a:r>
            <a:r>
              <a:rPr lang="en-US" dirty="0" smtClean="0"/>
              <a:t> </a:t>
            </a:r>
            <a:r>
              <a:rPr lang="en-US" dirty="0" err="1" smtClean="0"/>
              <a:t>výživy</a:t>
            </a:r>
            <a:r>
              <a:rPr lang="en-US" dirty="0" smtClean="0"/>
              <a:t>. </a:t>
            </a:r>
            <a:r>
              <a:rPr lang="en-US" dirty="0" err="1" smtClean="0"/>
              <a:t>Navíc</a:t>
            </a:r>
            <a:r>
              <a:rPr lang="en-US" dirty="0" smtClean="0"/>
              <a:t> </a:t>
            </a:r>
            <a:r>
              <a:rPr lang="cs-CZ" dirty="0" smtClean="0"/>
              <a:t>2/3</a:t>
            </a:r>
            <a:r>
              <a:rPr lang="en-US" dirty="0" smtClean="0"/>
              <a:t> </a:t>
            </a:r>
            <a:r>
              <a:rPr lang="en-US" dirty="0" err="1" smtClean="0"/>
              <a:t>energie</a:t>
            </a:r>
            <a:r>
              <a:rPr lang="en-US" dirty="0" smtClean="0"/>
              <a:t> </a:t>
            </a:r>
            <a:r>
              <a:rPr lang="en-US" dirty="0" err="1" smtClean="0"/>
              <a:t>získává</a:t>
            </a:r>
            <a:r>
              <a:rPr lang="en-US" dirty="0" smtClean="0"/>
              <a:t> </a:t>
            </a:r>
            <a:r>
              <a:rPr lang="en-US" dirty="0" err="1" smtClean="0"/>
              <a:t>lidstvo</a:t>
            </a:r>
            <a:r>
              <a:rPr lang="en-US" dirty="0" smtClean="0"/>
              <a:t> z </a:t>
            </a:r>
            <a:r>
              <a:rPr lang="en-US" dirty="0" err="1" smtClean="0"/>
              <a:t>pouhých</a:t>
            </a:r>
            <a:r>
              <a:rPr lang="en-US" dirty="0" smtClean="0"/>
              <a:t> </a:t>
            </a:r>
            <a:r>
              <a:rPr lang="en-US" dirty="0" err="1" smtClean="0"/>
              <a:t>čtyř</a:t>
            </a:r>
            <a:r>
              <a:rPr lang="en-US" dirty="0" smtClean="0"/>
              <a:t> </a:t>
            </a:r>
            <a:r>
              <a:rPr lang="en-US" dirty="0" err="1" smtClean="0"/>
              <a:t>plodin</a:t>
            </a:r>
            <a:r>
              <a:rPr lang="en-US" dirty="0" smtClean="0"/>
              <a:t> – je to </a:t>
            </a:r>
            <a:r>
              <a:rPr lang="en-US" dirty="0" err="1" smtClean="0"/>
              <a:t>pšenice</a:t>
            </a:r>
            <a:r>
              <a:rPr lang="en-US" dirty="0" smtClean="0"/>
              <a:t>, </a:t>
            </a:r>
            <a:r>
              <a:rPr lang="en-US" dirty="0" err="1" smtClean="0"/>
              <a:t>rýže</a:t>
            </a:r>
            <a:r>
              <a:rPr lang="en-US" dirty="0" smtClean="0"/>
              <a:t>, </a:t>
            </a:r>
            <a:r>
              <a:rPr lang="en-US" dirty="0" err="1" smtClean="0"/>
              <a:t>kukuřice</a:t>
            </a:r>
            <a:r>
              <a:rPr lang="en-US" dirty="0" smtClean="0"/>
              <a:t> a </a:t>
            </a:r>
            <a:r>
              <a:rPr lang="en-US" dirty="0" err="1" smtClean="0"/>
              <a:t>sója</a:t>
            </a:r>
            <a:r>
              <a:rPr lang="en-US" dirty="0" smtClean="0"/>
              <a:t>. </a:t>
            </a:r>
            <a:endParaRPr lang="cs-CZ" dirty="0" smtClean="0"/>
          </a:p>
          <a:p>
            <a:r>
              <a:rPr lang="en-US" dirty="0" err="1" smtClean="0"/>
              <a:t>Dnes</a:t>
            </a:r>
            <a:r>
              <a:rPr lang="en-US" dirty="0" smtClean="0"/>
              <a:t> </a:t>
            </a:r>
            <a:r>
              <a:rPr lang="en-US" dirty="0" err="1" smtClean="0"/>
              <a:t>na</a:t>
            </a:r>
            <a:r>
              <a:rPr lang="en-US" dirty="0" smtClean="0"/>
              <a:t> </a:t>
            </a:r>
            <a:r>
              <a:rPr lang="en-US" dirty="0" err="1" smtClean="0"/>
              <a:t>planetě</a:t>
            </a:r>
            <a:r>
              <a:rPr lang="en-US" dirty="0" smtClean="0"/>
              <a:t> </a:t>
            </a:r>
            <a:r>
              <a:rPr lang="en-US" dirty="0" err="1" smtClean="0"/>
              <a:t>žije</a:t>
            </a:r>
            <a:r>
              <a:rPr lang="en-US" dirty="0" smtClean="0"/>
              <a:t> 7,3 </a:t>
            </a:r>
            <a:r>
              <a:rPr lang="en-US" dirty="0" err="1" smtClean="0"/>
              <a:t>miliardy</a:t>
            </a:r>
            <a:r>
              <a:rPr lang="en-US" dirty="0" smtClean="0"/>
              <a:t> </a:t>
            </a:r>
            <a:r>
              <a:rPr lang="en-US" dirty="0" err="1" smtClean="0"/>
              <a:t>lidí</a:t>
            </a:r>
            <a:r>
              <a:rPr lang="en-US" dirty="0" smtClean="0"/>
              <a:t>, v </a:t>
            </a:r>
            <a:r>
              <a:rPr lang="en-US" dirty="0" err="1" smtClean="0"/>
              <a:t>roce</a:t>
            </a:r>
            <a:r>
              <a:rPr lang="en-US" dirty="0" smtClean="0"/>
              <a:t> 2050 to </a:t>
            </a:r>
            <a:r>
              <a:rPr lang="en-US" dirty="0" err="1" smtClean="0"/>
              <a:t>bude</a:t>
            </a:r>
            <a:r>
              <a:rPr lang="en-US" dirty="0" smtClean="0"/>
              <a:t> </a:t>
            </a:r>
            <a:r>
              <a:rPr lang="en-US" dirty="0" err="1" smtClean="0"/>
              <a:t>podle</a:t>
            </a:r>
            <a:r>
              <a:rPr lang="en-US" dirty="0" smtClean="0"/>
              <a:t> </a:t>
            </a:r>
            <a:r>
              <a:rPr lang="en-US" dirty="0" err="1" smtClean="0"/>
              <a:t>odhadů</a:t>
            </a:r>
            <a:r>
              <a:rPr lang="en-US" dirty="0" smtClean="0"/>
              <a:t> OSN </a:t>
            </a:r>
            <a:r>
              <a:rPr lang="en-US" dirty="0" err="1" smtClean="0"/>
              <a:t>skoro</a:t>
            </a:r>
            <a:r>
              <a:rPr lang="en-US" dirty="0" smtClean="0"/>
              <a:t> 10 </a:t>
            </a:r>
            <a:r>
              <a:rPr lang="en-US" dirty="0" err="1" smtClean="0"/>
              <a:t>miliard</a:t>
            </a:r>
            <a:r>
              <a:rPr lang="en-US" dirty="0" smtClean="0"/>
              <a:t>. </a:t>
            </a:r>
            <a:r>
              <a:rPr lang="en-US" dirty="0" err="1" smtClean="0"/>
              <a:t>Jak</a:t>
            </a:r>
            <a:r>
              <a:rPr lang="en-US" dirty="0" smtClean="0"/>
              <a:t> </a:t>
            </a:r>
            <a:r>
              <a:rPr lang="en-US" dirty="0" err="1" smtClean="0"/>
              <a:t>zajistit</a:t>
            </a:r>
            <a:r>
              <a:rPr lang="en-US" dirty="0" smtClean="0"/>
              <a:t> </a:t>
            </a:r>
            <a:r>
              <a:rPr lang="en-US" dirty="0" err="1" smtClean="0"/>
              <a:t>dostatek</a:t>
            </a:r>
            <a:r>
              <a:rPr lang="en-US" dirty="0" smtClean="0"/>
              <a:t> </a:t>
            </a:r>
            <a:r>
              <a:rPr lang="en-US" dirty="0" err="1" smtClean="0"/>
              <a:t>potravin</a:t>
            </a:r>
            <a:endParaRPr lang="cs-CZ" dirty="0" smtClean="0"/>
          </a:p>
          <a:p>
            <a:endParaRPr lang="cs-CZ" dirty="0" smtClean="0"/>
          </a:p>
          <a:p>
            <a:r>
              <a:rPr lang="cs-CZ" sz="1200" b="0" i="0" kern="1200" dirty="0" smtClean="0">
                <a:solidFill>
                  <a:schemeClr val="tx1"/>
                </a:solidFill>
                <a:effectLst/>
                <a:latin typeface="+mn-lt"/>
                <a:ea typeface="+mn-ea"/>
                <a:cs typeface="+mn-cs"/>
              </a:rPr>
              <a:t>Drtivá většina forem života na naší planetě je stále neobjevena a jejich význam pro náš vlastní druh zůstává neznámý. Tato mezera v našich znalostech je vážná věc, kvůli které nemůžeme nikdy zcela pochopit a zachovat svět žijící kolem nás. Kdyby zmizelo celé lidstvo, Země by se zregenerovala zpět do svého bohatého rovnovážného stavu, který existoval před deseti tisíci lety. Kdyby zmizel hmyz, životní prostředí by se zhroutilo do chaosu.</a:t>
            </a:r>
            <a:r>
              <a:rPr lang="cs-CZ" dirty="0" smtClean="0"/>
              <a:t/>
            </a:r>
            <a:br>
              <a:rPr lang="cs-CZ" dirty="0" smtClean="0"/>
            </a:br>
            <a:endParaRPr lang="cs-CZ" dirty="0" smtClean="0"/>
          </a:p>
          <a:p>
            <a:r>
              <a:rPr lang="cs-CZ" dirty="0" smtClean="0"/>
              <a:t>Běžný člověk přijímá nejraději takové soubory poznatků, které vedou k okamžitému využití, usnadňují a zpříjemňují mu život. </a:t>
            </a:r>
          </a:p>
          <a:p>
            <a:r>
              <a:rPr lang="cs-CZ" dirty="0" smtClean="0"/>
              <a:t>Ostatní poznatky nevyhovující těmto podmínkám zavrhuje. </a:t>
            </a:r>
          </a:p>
          <a:p>
            <a:r>
              <a:rPr lang="cs-CZ" dirty="0" smtClean="0"/>
              <a:t>Za zásadní problém považuji fakt, že občan upřednostní na první pohled líbivou teorii s později velmi negativními následky, namísto teorie méně sympatické, ale dlouhodobě</a:t>
            </a:r>
          </a:p>
          <a:p>
            <a:r>
              <a:rPr lang="cs-CZ" dirty="0" smtClean="0"/>
              <a:t>perspektivní. To ilustruje samotný mechanismus volby vlády v zastupitelské demokracii, kde jednotlivé strany nemůžou předkládat veřejnosti jakékoliv politické ideje, i kdyby byly</a:t>
            </a:r>
          </a:p>
          <a:p>
            <a:r>
              <a:rPr lang="cs-CZ" dirty="0" smtClean="0"/>
              <a:t>sebelepší a jejich zavedením by se v dlouhodobé perspektivě zvýšila životní úroveň obyvatel, ale musí zaujmout voliče jednoduchými koncepty řešícími okamžité problémy nějaké široké vrstvy společnosti s dostatečným voličským potenciálem danou stranu do vlády prosadit. </a:t>
            </a:r>
          </a:p>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Oba cíle jsou dnes chápány jako legitimní a zdůrazňují nezávislost na ideologických cílech (směr </a:t>
            </a:r>
            <a:r>
              <a:rPr lang="cs-CZ" sz="1200" dirty="0" smtClean="0"/>
              <a:t>Morálka - experimenty prováděné s lidmi často</a:t>
            </a:r>
          </a:p>
          <a:p>
            <a:r>
              <a:rPr lang="cs-CZ" sz="1200" dirty="0" smtClean="0"/>
              <a:t>balancují na okraji morální přípustnosti naší západní civilizace </a:t>
            </a:r>
            <a:r>
              <a:rPr lang="cs-CZ" dirty="0" err="1" smtClean="0"/>
              <a:t>em</a:t>
            </a:r>
            <a:r>
              <a:rPr lang="cs-CZ" dirty="0" smtClean="0"/>
              <a:t> k vnějšku).</a:t>
            </a:r>
          </a:p>
          <a:p>
            <a:endParaRPr lang="cs-CZ" dirty="0" smtClean="0"/>
          </a:p>
          <a:p>
            <a:r>
              <a:rPr lang="en-US" sz="1200" b="0" i="0" kern="1200" dirty="0" err="1" smtClean="0">
                <a:solidFill>
                  <a:schemeClr val="tx1"/>
                </a:solidFill>
                <a:effectLst/>
                <a:latin typeface="+mn-lt"/>
                <a:ea typeface="+mn-ea"/>
                <a:cs typeface="+mn-cs"/>
              </a:rPr>
              <a:t>velký</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apel</a:t>
            </a:r>
            <a:r>
              <a:rPr lang="en-US" sz="1200" b="0" i="0" kern="1200" dirty="0" smtClean="0">
                <a:solidFill>
                  <a:schemeClr val="tx1"/>
                </a:solidFill>
                <a:effectLst/>
                <a:latin typeface="+mn-lt"/>
                <a:ea typeface="+mn-ea"/>
                <a:cs typeface="+mn-cs"/>
              </a:rPr>
              <a:t> v </a:t>
            </a:r>
            <a:r>
              <a:rPr lang="en-US" sz="1200" b="0" i="0" kern="1200" dirty="0" err="1" smtClean="0">
                <a:solidFill>
                  <a:schemeClr val="tx1"/>
                </a:solidFill>
                <a:effectLst/>
                <a:latin typeface="+mn-lt"/>
                <a:ea typeface="+mn-ea"/>
                <a:cs typeface="+mn-cs"/>
              </a:rPr>
              <a:t>dnešní</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době</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podivné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jistoty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lidstva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informačního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vzepětí</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pocitu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neměnnosti</a:t>
            </a:r>
            <a:r>
              <a:rPr lang="en-US" sz="1200" b="0" i="0" kern="1200" dirty="0" smtClean="0">
                <a:solidFill>
                  <a:schemeClr val="tx1"/>
                </a:solidFill>
                <a:effectLst/>
                <a:latin typeface="+mn-lt"/>
                <a:ea typeface="+mn-ea"/>
                <a:cs typeface="+mn-cs"/>
              </a:rPr>
              <a:t> a omnipotence je </a:t>
            </a:r>
            <a:r>
              <a:rPr lang="en-US" sz="1200" b="0" i="0" kern="1200" dirty="0" err="1" smtClean="0">
                <a:solidFill>
                  <a:schemeClr val="tx1"/>
                </a:solidFill>
                <a:effectLst/>
                <a:latin typeface="+mn-lt"/>
                <a:ea typeface="+mn-ea"/>
                <a:cs typeface="+mn-cs"/>
              </a:rPr>
              <a:t>odkaz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Friedricha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Nietzscheho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který</a:t>
            </a:r>
            <a:r>
              <a:rPr lang="en-US" sz="1200" b="0" i="0" kern="1200" dirty="0" smtClean="0">
                <a:solidFill>
                  <a:schemeClr val="tx1"/>
                </a:solidFill>
                <a:effectLst/>
                <a:latin typeface="+mn-lt"/>
                <a:ea typeface="+mn-ea"/>
                <a:cs typeface="+mn-cs"/>
              </a:rPr>
              <a:t> je </a:t>
            </a:r>
            <a:r>
              <a:rPr lang="en-US" sz="1200" b="0" i="0" kern="1200" dirty="0" err="1" smtClean="0">
                <a:solidFill>
                  <a:schemeClr val="tx1"/>
                </a:solidFill>
                <a:effectLst/>
                <a:latin typeface="+mn-lt"/>
                <a:ea typeface="+mn-ea"/>
                <a:cs typeface="+mn-cs"/>
              </a:rPr>
              <a:t>radno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brát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vážně</a:t>
            </a:r>
            <a:r>
              <a:rPr lang="en-US" sz="1200" b="0" i="0" kern="1200" dirty="0" smtClean="0">
                <a:solidFill>
                  <a:schemeClr val="tx1"/>
                </a:solidFill>
                <a:effectLst/>
                <a:latin typeface="+mn-lt"/>
                <a:ea typeface="+mn-ea"/>
                <a:cs typeface="+mn-cs"/>
              </a:rPr>
              <a:t>: </a:t>
            </a:r>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 </a:t>
            </a:r>
            <a:r>
              <a:rPr lang="en-US" sz="1200" b="0" i="0" kern="1200" dirty="0" err="1" smtClean="0">
                <a:solidFill>
                  <a:schemeClr val="tx1"/>
                </a:solidFill>
                <a:effectLst/>
                <a:latin typeface="+mn-lt"/>
                <a:ea typeface="+mn-ea"/>
                <a:cs typeface="+mn-cs"/>
              </a:rPr>
              <a:t>všichni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vědí</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všichni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zapomenou</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kdyby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nebyla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žádná</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noc</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kdo</a:t>
            </a:r>
            <a:r>
              <a:rPr lang="en-US" sz="1200" b="0" i="0" kern="1200" dirty="0" smtClean="0">
                <a:solidFill>
                  <a:schemeClr val="tx1"/>
                </a:solidFill>
                <a:effectLst/>
                <a:latin typeface="+mn-lt"/>
                <a:ea typeface="+mn-ea"/>
                <a:cs typeface="+mn-cs"/>
              </a:rPr>
              <a:t> by </a:t>
            </a:r>
            <a:r>
              <a:rPr lang="en-US" sz="1200" b="0" i="0" kern="1200" dirty="0" err="1" smtClean="0">
                <a:solidFill>
                  <a:schemeClr val="tx1"/>
                </a:solidFill>
                <a:effectLst/>
                <a:latin typeface="+mn-lt"/>
                <a:ea typeface="+mn-ea"/>
                <a:cs typeface="+mn-cs"/>
              </a:rPr>
              <a:t>ještě</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věděl</a:t>
            </a:r>
            <a:r>
              <a:rPr lang="en-US" sz="1200" b="0" i="0" kern="1200" dirty="0" smtClean="0">
                <a:solidFill>
                  <a:schemeClr val="tx1"/>
                </a:solidFill>
                <a:effectLst/>
                <a:latin typeface="+mn-lt"/>
                <a:ea typeface="+mn-ea"/>
                <a:cs typeface="+mn-cs"/>
              </a:rPr>
              <a:t>, co je </a:t>
            </a:r>
            <a:r>
              <a:rPr lang="en-US" sz="1200" b="0" i="0" kern="1200" dirty="0" err="1" smtClean="0">
                <a:solidFill>
                  <a:schemeClr val="tx1"/>
                </a:solidFill>
                <a:effectLst/>
                <a:latin typeface="+mn-lt"/>
                <a:ea typeface="+mn-ea"/>
                <a:cs typeface="+mn-cs"/>
              </a:rPr>
              <a:t>světlo</a:t>
            </a:r>
            <a:r>
              <a:rPr lang="en-US" sz="1200" b="0" i="0" kern="1200" dirty="0" smtClean="0">
                <a:solidFill>
                  <a:schemeClr val="tx1"/>
                </a:solidFill>
                <a:effectLst/>
                <a:latin typeface="+mn-lt"/>
                <a:ea typeface="+mn-ea"/>
                <a:cs typeface="+mn-cs"/>
              </a:rPr>
              <a:t>!</a:t>
            </a:r>
            <a:r>
              <a:rPr lang="cs-CZ" sz="1200" b="0" i="0" kern="1200" dirty="0" smtClean="0">
                <a:solidFill>
                  <a:schemeClr val="tx1"/>
                </a:solidFill>
                <a:effectLst/>
                <a:latin typeface="+mn-lt"/>
                <a:ea typeface="+mn-ea"/>
                <a:cs typeface="+mn-cs"/>
              </a:rPr>
              <a:t>“</a:t>
            </a:r>
            <a:endParaRPr lang="cs-CZ" b="0" i="0" dirty="0"/>
          </a:p>
        </p:txBody>
      </p:sp>
      <p:sp>
        <p:nvSpPr>
          <p:cNvPr id="4" name="Slide Number Placeholder 3"/>
          <p:cNvSpPr>
            <a:spLocks noGrp="1"/>
          </p:cNvSpPr>
          <p:nvPr>
            <p:ph type="sldNum" sz="quarter" idx="10"/>
          </p:nvPr>
        </p:nvSpPr>
        <p:spPr/>
        <p:txBody>
          <a:bodyPr/>
          <a:lstStyle/>
          <a:p>
            <a:fld id="{B3A019F3-8596-4028-9847-CBD3A185B07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40241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McCarthy Era: Einsteinova rada Frauenglass:</a:t>
            </a:r>
          </a:p>
          <a:p>
            <a:r>
              <a:rPr lang="cs-CZ" dirty="0" smtClean="0"/>
              <a:t> </a:t>
            </a:r>
          </a:p>
          <a:p>
            <a:r>
              <a:rPr lang="cs-CZ" dirty="0" smtClean="0"/>
              <a:t>V odpovědi na žádost o radu od Williama Frauenglassa, Brooklynského středoškolského učitele, který vyšetřuje podvýbor Senátu pro vnitřní bezpečnost, </a:t>
            </a:r>
          </a:p>
          <a:p>
            <a:r>
              <a:rPr lang="cs-CZ" dirty="0" smtClean="0"/>
              <a:t>napsal Einstein dopis, který byl publikován v New York Times dne 12. června 1953. Částečně četl:</a:t>
            </a:r>
          </a:p>
          <a:p>
            <a:r>
              <a:rPr lang="cs-CZ" dirty="0" smtClean="0"/>
              <a:t>"Problém, s nímž jsou konfrontováni intelektuálové této země, je velmi vážný," napsal Einstein. </a:t>
            </a:r>
          </a:p>
          <a:p>
            <a:r>
              <a:rPr lang="cs-CZ" dirty="0" smtClean="0"/>
              <a:t>"</a:t>
            </a:r>
            <a:r>
              <a:rPr lang="cs-CZ" smtClean="0"/>
              <a:t>Reakcionářským politikům </a:t>
            </a:r>
            <a:r>
              <a:rPr lang="cs-CZ" dirty="0" smtClean="0"/>
              <a:t>se podařilo podnítit podezření na veškeré intelektuální úsilí veřejnosti tím, že jim před očima viseli nebezpečí zvenčí ... Nyní se snaží potlačit svobodu učení a zbavit své pozice všechny submisivní.</a:t>
            </a:r>
          </a:p>
          <a:p>
            <a:r>
              <a:rPr lang="cs-CZ" dirty="0" smtClean="0"/>
              <a:t>Co by mělo dělat proti tomuto zlu menšina intelektuálů? Vidím jen revoluční způsob nekooperace v Gandhiově smyslu. </a:t>
            </a:r>
          </a:p>
          <a:p>
            <a:r>
              <a:rPr lang="cs-CZ" dirty="0" smtClean="0"/>
              <a:t>Každý intelektuál, který je povolán před některým z výborů, by měl odmítnout svědčit, tj. Musí být připraven k vězení a ekonomické zkáze, zkrátka pro obět jeho osobního blahobytu v zájmu kulturního blahobytu své země ... vycházel z tvrzení, že je hanebné, že se bezúhonný občan podřídí takovou inkvizici .... </a:t>
            </a:r>
          </a:p>
          <a:p>
            <a:r>
              <a:rPr lang="cs-CZ" dirty="0" smtClean="0"/>
              <a:t>Pokud je dost lidí připravených podniknout tento závažný krok, budou úspěšní. </a:t>
            </a:r>
          </a:p>
          <a:p>
            <a:r>
              <a:rPr lang="cs-CZ" dirty="0" smtClean="0"/>
              <a:t>Pokud ne, intelektuálové této země si zaslouží nic lepšího než otroctví, které je pro ně určeno. "</a:t>
            </a:r>
            <a:endParaRPr lang="cs-CZ" dirty="0"/>
          </a:p>
        </p:txBody>
      </p:sp>
      <p:sp>
        <p:nvSpPr>
          <p:cNvPr id="4" name="Slide Number Placeholder 3"/>
          <p:cNvSpPr>
            <a:spLocks noGrp="1"/>
          </p:cNvSpPr>
          <p:nvPr>
            <p:ph type="sldNum" sz="quarter" idx="10"/>
          </p:nvPr>
        </p:nvSpPr>
        <p:spPr/>
        <p:txBody>
          <a:bodyPr/>
          <a:lstStyle/>
          <a:p>
            <a:fld id="{B3A019F3-8596-4028-9847-CBD3A185B07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52719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dirty="0" smtClean="0"/>
              <a:t>Náhled do obsahu knihy</a:t>
            </a:r>
          </a:p>
          <a:p>
            <a:r>
              <a:rPr lang="cs-CZ" dirty="0" smtClean="0"/>
              <a:t>Definice vědy a její problematika demarkace - Organizovaný způsob znalostí a klasifikace (E. </a:t>
            </a:r>
            <a:r>
              <a:rPr lang="cs-CZ" dirty="0" err="1" smtClean="0"/>
              <a:t>Nagel</a:t>
            </a:r>
            <a:r>
              <a:rPr lang="cs-CZ" dirty="0" smtClean="0"/>
              <a:t>).</a:t>
            </a:r>
          </a:p>
          <a:p>
            <a:r>
              <a:rPr lang="cs-CZ" dirty="0" smtClean="0"/>
              <a:t>- Způsob pochopení, jak si počínat, aby se věci dělaly lépe (technika – jak to udělat –J. </a:t>
            </a:r>
            <a:r>
              <a:rPr lang="cs-CZ" dirty="0" err="1" smtClean="0"/>
              <a:t>Bernal</a:t>
            </a:r>
            <a:r>
              <a:rPr lang="cs-CZ" dirty="0" smtClean="0"/>
              <a:t>).</a:t>
            </a:r>
          </a:p>
          <a:p>
            <a:r>
              <a:rPr lang="cs-CZ" dirty="0" smtClean="0"/>
              <a:t>- Proces systematického a metodického poznávání, který je zaměřen určitým </a:t>
            </a:r>
            <a:r>
              <a:rPr lang="cs-CZ" dirty="0" err="1" smtClean="0"/>
              <a:t>směrem,tj</a:t>
            </a:r>
            <a:r>
              <a:rPr lang="cs-CZ" dirty="0" smtClean="0"/>
              <a:t>. jehož cílem je poznání daného předmětu, proces, jemuž jsou vlastní metody poznávání předmětu i verifikace získaných poznatků </a:t>
            </a:r>
          </a:p>
          <a:p>
            <a:r>
              <a:rPr lang="cs-CZ" dirty="0" smtClean="0"/>
              <a:t>---</a:t>
            </a:r>
          </a:p>
          <a:p>
            <a:r>
              <a:rPr lang="en-US" sz="1200" b="0" i="0" kern="1200" dirty="0" smtClean="0">
                <a:solidFill>
                  <a:schemeClr val="tx1"/>
                </a:solidFill>
                <a:effectLst/>
                <a:latin typeface="+mn-lt"/>
                <a:ea typeface="+mn-ea"/>
                <a:cs typeface="+mn-cs"/>
              </a:rPr>
              <a:t>Jan </a:t>
            </a:r>
            <a:r>
              <a:rPr lang="en-US" sz="1200" b="0" i="0" kern="1200" dirty="0" err="1" smtClean="0">
                <a:solidFill>
                  <a:schemeClr val="tx1"/>
                </a:solidFill>
                <a:effectLst/>
                <a:latin typeface="+mn-lt"/>
                <a:ea typeface="+mn-ea"/>
                <a:cs typeface="+mn-cs"/>
              </a:rPr>
              <a:t>Sokol</a:t>
            </a:r>
            <a:r>
              <a:rPr lang="en-US" sz="1200" b="0" i="0" kern="1200" dirty="0" smtClean="0">
                <a:solidFill>
                  <a:schemeClr val="tx1"/>
                </a:solidFill>
                <a:effectLst/>
                <a:latin typeface="+mn-lt"/>
                <a:ea typeface="+mn-ea"/>
                <a:cs typeface="+mn-cs"/>
              </a:rPr>
              <a:t> v </a:t>
            </a:r>
            <a:r>
              <a:rPr lang="en-US" sz="1200" b="0" i="0" kern="1200" dirty="0" err="1" smtClean="0">
                <a:solidFill>
                  <a:schemeClr val="tx1"/>
                </a:solidFill>
                <a:effectLst/>
                <a:latin typeface="+mn-lt"/>
                <a:ea typeface="+mn-ea"/>
                <a:cs typeface="+mn-cs"/>
              </a:rPr>
              <a:t>šestém</a:t>
            </a:r>
            <a:r>
              <a:rPr lang="cs-CZ"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vydání</a:t>
            </a:r>
            <a:r>
              <a:rPr lang="en-US" sz="1200" b="0" i="0" kern="1200" dirty="0" smtClean="0">
                <a:solidFill>
                  <a:schemeClr val="tx1"/>
                </a:solidFill>
                <a:effectLst/>
                <a:latin typeface="+mn-lt"/>
                <a:ea typeface="+mn-ea"/>
                <a:cs typeface="+mn-cs"/>
              </a:rPr>
              <a:t> </a:t>
            </a:r>
            <a:r>
              <a:rPr lang="cs-CZ" sz="1200" b="0" i="0" kern="1200" dirty="0" smtClean="0">
                <a:solidFill>
                  <a:schemeClr val="tx1"/>
                </a:solidFill>
                <a:effectLst/>
                <a:latin typeface="+mn-lt"/>
                <a:ea typeface="+mn-ea"/>
                <a:cs typeface="+mn-cs"/>
              </a:rPr>
              <a:t>k</a:t>
            </a:r>
            <a:r>
              <a:rPr lang="en-US" sz="1200" b="0" i="0" kern="1200" dirty="0" err="1" smtClean="0">
                <a:solidFill>
                  <a:schemeClr val="tx1"/>
                </a:solidFill>
                <a:effectLst/>
                <a:latin typeface="+mn-lt"/>
                <a:ea typeface="+mn-ea"/>
                <a:cs typeface="+mn-cs"/>
              </a:rPr>
              <a:t>nihy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a:t>
            </a:r>
            <a:r>
              <a:rPr lang="en-US" sz="1200" b="0" i="1" kern="1200" dirty="0" err="1" smtClean="0">
                <a:solidFill>
                  <a:schemeClr val="tx1"/>
                </a:solidFill>
                <a:effectLst/>
                <a:latin typeface="+mn-lt"/>
                <a:ea typeface="+mn-ea"/>
                <a:cs typeface="+mn-cs"/>
              </a:rPr>
              <a:t>Malá</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filosofie</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člověka</a:t>
            </a:r>
            <a:r>
              <a:rPr lang="en-US" sz="1200" b="0" i="1" kern="1200" dirty="0" smtClean="0">
                <a:solidFill>
                  <a:schemeClr val="tx1"/>
                </a:solidFill>
                <a:effectLst/>
                <a:latin typeface="+mn-lt"/>
                <a:ea typeface="+mn-ea"/>
                <a:cs typeface="+mn-cs"/>
              </a:rPr>
              <a:t> a </a:t>
            </a:r>
            <a:r>
              <a:rPr lang="en-US" sz="1200" b="0" i="1" kern="1200" dirty="0" err="1" smtClean="0">
                <a:solidFill>
                  <a:schemeClr val="tx1"/>
                </a:solidFill>
                <a:effectLst/>
                <a:latin typeface="+mn-lt"/>
                <a:ea typeface="+mn-ea"/>
                <a:cs typeface="+mn-cs"/>
              </a:rPr>
              <a:t>slovník</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filosofických</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pojmů</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definuje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vědu</a:t>
            </a:r>
            <a:r>
              <a:rPr lang="en-US" sz="1200" b="0" i="0" kern="1200" dirty="0" smtClean="0">
                <a:solidFill>
                  <a:schemeClr val="tx1"/>
                </a:solidFill>
                <a:effectLst/>
                <a:latin typeface="+mn-lt"/>
                <a:ea typeface="+mn-ea"/>
                <a:cs typeface="+mn-cs"/>
              </a:rPr>
              <a:t>: </a:t>
            </a:r>
            <a:endParaRPr lang="cs-CZ"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Věda</a:t>
            </a:r>
            <a:r>
              <a:rPr lang="en-US" sz="1200" b="0" i="0" kern="1200" dirty="0" smtClean="0">
                <a:solidFill>
                  <a:schemeClr val="tx1"/>
                </a:solidFill>
                <a:effectLst/>
                <a:latin typeface="+mn-lt"/>
                <a:ea typeface="+mn-ea"/>
                <a:cs typeface="+mn-cs"/>
              </a:rPr>
              <a:t> je </a:t>
            </a:r>
            <a:r>
              <a:rPr lang="en-US" sz="1200" b="0" i="0" kern="1200" dirty="0" err="1" smtClean="0">
                <a:solidFill>
                  <a:schemeClr val="tx1"/>
                </a:solidFill>
                <a:effectLst/>
                <a:latin typeface="+mn-lt"/>
                <a:ea typeface="+mn-ea"/>
                <a:cs typeface="+mn-cs"/>
              </a:rPr>
              <a:t>soustavná</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kritická</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metodická</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snaha</a:t>
            </a:r>
            <a:r>
              <a:rPr lang="en-US" sz="1200" b="0" i="0" kern="1200" dirty="0" smtClean="0">
                <a:solidFill>
                  <a:schemeClr val="tx1"/>
                </a:solidFill>
                <a:effectLst/>
                <a:latin typeface="+mn-lt"/>
                <a:ea typeface="+mn-ea"/>
                <a:cs typeface="+mn-cs"/>
              </a:rPr>
              <a:t> o </a:t>
            </a:r>
            <a:r>
              <a:rPr lang="en-US" sz="1200" b="0" i="0" kern="1200" dirty="0" err="1" smtClean="0">
                <a:solidFill>
                  <a:schemeClr val="tx1"/>
                </a:solidFill>
                <a:effectLst/>
                <a:latin typeface="+mn-lt"/>
                <a:ea typeface="+mn-ea"/>
                <a:cs typeface="+mn-cs"/>
              </a:rPr>
              <a:t>pravdivé</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obecné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poznání</a:t>
            </a:r>
            <a:r>
              <a:rPr lang="en-US" sz="1200" b="0" i="0" kern="1200" dirty="0" smtClean="0">
                <a:solidFill>
                  <a:schemeClr val="tx1"/>
                </a:solidFill>
                <a:effectLst/>
                <a:latin typeface="+mn-lt"/>
                <a:ea typeface="+mn-ea"/>
                <a:cs typeface="+mn-cs"/>
              </a:rPr>
              <a:t> v </a:t>
            </a:r>
            <a:r>
              <a:rPr lang="en-US" sz="1200" b="0" i="0" kern="1200" dirty="0" err="1" smtClean="0">
                <a:solidFill>
                  <a:schemeClr val="tx1"/>
                </a:solidFill>
                <a:effectLst/>
                <a:latin typeface="+mn-lt"/>
                <a:ea typeface="+mn-ea"/>
                <a:cs typeface="+mn-cs"/>
              </a:rPr>
              <a:t>určité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vymezené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oblasti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skutečnosti</a:t>
            </a:r>
            <a:r>
              <a:rPr lang="en-US" sz="1200" b="0" i="0" kern="1200" dirty="0" smtClean="0">
                <a:solidFill>
                  <a:schemeClr val="tx1"/>
                </a:solidFill>
                <a:effectLst/>
                <a:latin typeface="+mn-lt"/>
                <a:ea typeface="+mn-ea"/>
                <a:cs typeface="+mn-cs"/>
              </a:rPr>
              <a:t>, je to </a:t>
            </a:r>
            <a:r>
              <a:rPr lang="en-US" sz="1200" b="0" i="0" kern="1200" dirty="0" err="1" smtClean="0">
                <a:solidFill>
                  <a:schemeClr val="tx1"/>
                </a:solidFill>
                <a:effectLst/>
                <a:latin typeface="+mn-lt"/>
                <a:ea typeface="+mn-ea"/>
                <a:cs typeface="+mn-cs"/>
              </a:rPr>
              <a:t>kultivovaná</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zvídavost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Věda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není</a:t>
            </a:r>
            <a:r>
              <a:rPr lang="en-US" sz="1200" b="0" i="0" kern="1200" dirty="0" smtClean="0">
                <a:solidFill>
                  <a:schemeClr val="tx1"/>
                </a:solidFill>
                <a:effectLst/>
                <a:latin typeface="+mn-lt"/>
                <a:ea typeface="+mn-ea"/>
                <a:cs typeface="+mn-cs"/>
              </a:rPr>
              <a:t> o </a:t>
            </a:r>
            <a:r>
              <a:rPr lang="en-US" sz="1200" b="0" i="0" kern="1200" dirty="0" err="1" smtClean="0">
                <a:solidFill>
                  <a:schemeClr val="tx1"/>
                </a:solidFill>
                <a:effectLst/>
                <a:latin typeface="+mn-lt"/>
                <a:ea typeface="+mn-ea"/>
                <a:cs typeface="+mn-cs"/>
              </a:rPr>
              <a:t>jednotlivém</a:t>
            </a:r>
            <a:r>
              <a:rPr lang="en-US" sz="1200" b="0" i="0" kern="1200" dirty="0" smtClean="0">
                <a:solidFill>
                  <a:schemeClr val="tx1"/>
                </a:solidFill>
                <a:effectLst/>
                <a:latin typeface="+mn-lt"/>
                <a:ea typeface="+mn-ea"/>
                <a:cs typeface="+mn-cs"/>
              </a:rPr>
              <a:t> (</a:t>
            </a:r>
            <a:r>
              <a:rPr lang="en-US" sz="800" b="0" i="1" kern="1200" dirty="0" err="1" smtClean="0">
                <a:solidFill>
                  <a:schemeClr val="tx1"/>
                </a:solidFill>
                <a:effectLst/>
                <a:latin typeface="+mn-lt"/>
                <a:ea typeface="+mn-ea"/>
                <a:cs typeface="+mn-cs"/>
              </a:rPr>
              <a:t>Aristoteles</a:t>
            </a:r>
            <a:r>
              <a:rPr lang="en-US" sz="1200" b="0" i="0" kern="1200" dirty="0" smtClean="0">
                <a:solidFill>
                  <a:schemeClr val="tx1"/>
                </a:solidFill>
                <a:effectLst/>
                <a:latin typeface="+mn-lt"/>
                <a:ea typeface="+mn-ea"/>
                <a:cs typeface="+mn-cs"/>
              </a:rPr>
              <a:t>). </a:t>
            </a:r>
            <a:endParaRPr lang="cs-CZ"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Vědy</a:t>
            </a:r>
            <a:r>
              <a:rPr lang="en-US" sz="1200" b="0" i="0" kern="1200" dirty="0" smtClean="0">
                <a:solidFill>
                  <a:schemeClr val="tx1"/>
                </a:solidFill>
                <a:effectLst/>
                <a:latin typeface="+mn-lt"/>
                <a:ea typeface="+mn-ea"/>
                <a:cs typeface="+mn-cs"/>
              </a:rPr>
              <a:t> se </a:t>
            </a:r>
            <a:r>
              <a:rPr lang="en-US" sz="1200" b="0" i="0" kern="1200" dirty="0" err="1" smtClean="0">
                <a:solidFill>
                  <a:schemeClr val="tx1"/>
                </a:solidFill>
                <a:effectLst/>
                <a:latin typeface="+mn-lt"/>
                <a:ea typeface="+mn-ea"/>
                <a:cs typeface="+mn-cs"/>
              </a:rPr>
              <a:t>navzájem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liší</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předmětem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nebo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metodou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Věda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jako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jediný</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celek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zůstává</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nedostižným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ideálem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snaha</a:t>
            </a:r>
            <a:r>
              <a:rPr lang="en-US" sz="1200" b="0" i="0" kern="1200" dirty="0" smtClean="0">
                <a:solidFill>
                  <a:schemeClr val="tx1"/>
                </a:solidFill>
                <a:effectLst/>
                <a:latin typeface="+mn-lt"/>
                <a:ea typeface="+mn-ea"/>
                <a:cs typeface="+mn-cs"/>
              </a:rPr>
              <a:t> o </a:t>
            </a:r>
            <a:r>
              <a:rPr lang="en-US" sz="1200" b="0" i="0" kern="1200" dirty="0" err="1" smtClean="0">
                <a:solidFill>
                  <a:schemeClr val="tx1"/>
                </a:solidFill>
                <a:effectLst/>
                <a:latin typeface="+mn-lt"/>
                <a:ea typeface="+mn-ea"/>
                <a:cs typeface="+mn-cs"/>
              </a:rPr>
              <a:t>spolehlivé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nestranné</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všeobecné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platné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poznání</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popis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skutečnosti</a:t>
            </a:r>
            <a:r>
              <a:rPr lang="en-US" sz="1200" b="0" i="0" kern="1200" dirty="0" smtClean="0">
                <a:solidFill>
                  <a:schemeClr val="tx1"/>
                </a:solidFill>
                <a:effectLst/>
                <a:latin typeface="+mn-lt"/>
                <a:ea typeface="+mn-ea"/>
                <a:cs typeface="+mn-cs"/>
              </a:rPr>
              <a:t> je </a:t>
            </a:r>
            <a:r>
              <a:rPr lang="en-US" sz="1200" b="0" i="0" kern="1200" dirty="0" err="1" smtClean="0">
                <a:solidFill>
                  <a:schemeClr val="tx1"/>
                </a:solidFill>
                <a:effectLst/>
                <a:latin typeface="+mn-lt"/>
                <a:ea typeface="+mn-ea"/>
                <a:cs typeface="+mn-cs"/>
              </a:rPr>
              <a:t>však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všem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vědám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společná</a:t>
            </a:r>
            <a:r>
              <a:rPr lang="en-US" sz="1200" b="0" i="0" kern="1200" dirty="0" smtClean="0">
                <a:solidFill>
                  <a:schemeClr val="tx1"/>
                </a:solidFill>
                <a:effectLst/>
                <a:latin typeface="+mn-lt"/>
                <a:ea typeface="+mn-ea"/>
                <a:cs typeface="+mn-cs"/>
              </a:rPr>
              <a:t>“.</a:t>
            </a:r>
            <a:endParaRPr lang="cs-CZ" sz="1200" b="0" i="0" kern="1200" dirty="0" smtClean="0">
              <a:solidFill>
                <a:schemeClr val="tx1"/>
              </a:solidFill>
              <a:effectLst/>
              <a:latin typeface="+mn-lt"/>
              <a:ea typeface="+mn-ea"/>
              <a:cs typeface="+mn-cs"/>
            </a:endParaRPr>
          </a:p>
          <a:p>
            <a:endParaRPr lang="cs-CZ" altLang="cs-CZ"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Vědeck</a:t>
            </a:r>
            <a:r>
              <a:rPr lang="cs-CZ" sz="1200" b="0" i="0" kern="1200" dirty="0" smtClean="0">
                <a:solidFill>
                  <a:schemeClr val="tx1"/>
                </a:solidFill>
                <a:effectLst/>
                <a:latin typeface="+mn-lt"/>
                <a:ea typeface="+mn-ea"/>
                <a:cs typeface="+mn-cs"/>
              </a:rPr>
              <a:t>á</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fakta</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poznatky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získané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uvedenými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empirickými</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logickými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metodami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netvoří</a:t>
            </a:r>
            <a:r>
              <a:rPr lang="en-US" sz="1200" b="0" i="0" kern="1200" dirty="0" smtClean="0">
                <a:solidFill>
                  <a:schemeClr val="tx1"/>
                </a:solidFill>
                <a:effectLst/>
                <a:latin typeface="+mn-lt"/>
                <a:ea typeface="+mn-ea"/>
                <a:cs typeface="+mn-cs"/>
              </a:rPr>
              <a:t> </a:t>
            </a:r>
            <a:r>
              <a:rPr lang="cs-CZ" sz="1200" b="0" i="0" kern="1200" dirty="0" smtClean="0">
                <a:solidFill>
                  <a:schemeClr val="tx1"/>
                </a:solidFill>
                <a:effectLst/>
                <a:latin typeface="+mn-lt"/>
                <a:ea typeface="+mn-ea"/>
                <a:cs typeface="+mn-cs"/>
              </a:rPr>
              <a:t>v</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souhrnu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vědu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Každá</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věda</a:t>
            </a:r>
            <a:r>
              <a:rPr lang="en-US" sz="1200" b="0" i="0" kern="1200" dirty="0" smtClean="0">
                <a:solidFill>
                  <a:schemeClr val="tx1"/>
                </a:solidFill>
                <a:effectLst/>
                <a:latin typeface="+mn-lt"/>
                <a:ea typeface="+mn-ea"/>
                <a:cs typeface="+mn-cs"/>
              </a:rPr>
              <a:t> z</a:t>
            </a:r>
            <a:r>
              <a:rPr lang="cs-CZ" sz="1200" b="0" i="0" kern="1200" dirty="0" smtClean="0">
                <a:solidFill>
                  <a:schemeClr val="tx1"/>
                </a:solidFill>
                <a:effectLst/>
                <a:latin typeface="+mn-lt"/>
                <a:ea typeface="+mn-ea"/>
                <a:cs typeface="+mn-cs"/>
              </a:rPr>
              <a:t>á</a:t>
            </a:r>
            <a:r>
              <a:rPr lang="en-US" sz="1200" b="0" i="0" kern="1200" dirty="0" err="1" smtClean="0">
                <a:solidFill>
                  <a:schemeClr val="tx1"/>
                </a:solidFill>
                <a:effectLst/>
                <a:latin typeface="+mn-lt"/>
                <a:ea typeface="+mn-ea"/>
                <a:cs typeface="+mn-cs"/>
              </a:rPr>
              <a:t>sobu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fakt</a:t>
            </a:r>
            <a:r>
              <a:rPr lang="cs-CZ" sz="1200" b="0" i="0" kern="1200" dirty="0" smtClean="0">
                <a:solidFill>
                  <a:schemeClr val="tx1"/>
                </a:solidFill>
                <a:effectLst/>
                <a:latin typeface="+mn-lt"/>
                <a:ea typeface="+mn-ea"/>
                <a:cs typeface="+mn-cs"/>
              </a:rPr>
              <a:t>a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poznatké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třídí</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vysvětluje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tj</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podřizuje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ur</a:t>
            </a:r>
            <a:r>
              <a:rPr lang="cs-CZ" sz="1200" b="0" i="0" kern="1200" dirty="0" smtClean="0">
                <a:solidFill>
                  <a:schemeClr val="tx1"/>
                </a:solidFill>
                <a:effectLst/>
                <a:latin typeface="+mn-lt"/>
                <a:ea typeface="+mn-ea"/>
                <a:cs typeface="+mn-cs"/>
              </a:rPr>
              <a:t>č</a:t>
            </a:r>
            <a:r>
              <a:rPr lang="en-US" sz="1200" b="0" i="0" kern="1200" dirty="0" err="1" smtClean="0">
                <a:solidFill>
                  <a:schemeClr val="tx1"/>
                </a:solidFill>
                <a:effectLst/>
                <a:latin typeface="+mn-lt"/>
                <a:ea typeface="+mn-ea"/>
                <a:cs typeface="+mn-cs"/>
              </a:rPr>
              <a:t>itému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systému</a:t>
            </a:r>
            <a:r>
              <a:rPr lang="en-US" sz="1200" b="0" i="0" kern="1200" dirty="0" smtClean="0">
                <a:solidFill>
                  <a:schemeClr val="tx1"/>
                </a:solidFill>
                <a:effectLst/>
                <a:latin typeface="+mn-lt"/>
                <a:ea typeface="+mn-ea"/>
                <a:cs typeface="+mn-cs"/>
              </a:rPr>
              <a:t>. Proto</a:t>
            </a:r>
            <a:r>
              <a:rPr lang="cs-CZ"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také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pouze</a:t>
            </a:r>
            <a:r>
              <a:rPr lang="en-US" sz="1200" b="0" i="0" kern="1200" dirty="0" smtClean="0">
                <a:solidFill>
                  <a:schemeClr val="tx1"/>
                </a:solidFill>
                <a:effectLst/>
                <a:latin typeface="+mn-lt"/>
                <a:ea typeface="+mn-ea"/>
                <a:cs typeface="+mn-cs"/>
              </a:rPr>
              <a:t> ta </a:t>
            </a:r>
            <a:r>
              <a:rPr lang="en-US" sz="1200" b="0" i="0" kern="1200" dirty="0" err="1" smtClean="0">
                <a:solidFill>
                  <a:schemeClr val="tx1"/>
                </a:solidFill>
                <a:effectLst/>
                <a:latin typeface="+mn-lt"/>
                <a:ea typeface="+mn-ea"/>
                <a:cs typeface="+mn-cs"/>
              </a:rPr>
              <a:t>fakta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jež</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lze</a:t>
            </a:r>
            <a:r>
              <a:rPr lang="en-US" sz="1200" b="0" i="0" kern="1200" dirty="0" smtClean="0">
                <a:solidFill>
                  <a:schemeClr val="tx1"/>
                </a:solidFill>
                <a:effectLst/>
                <a:latin typeface="+mn-lt"/>
                <a:ea typeface="+mn-ea"/>
                <a:cs typeface="+mn-cs"/>
              </a:rPr>
              <a:t> v </a:t>
            </a:r>
            <a:r>
              <a:rPr lang="en-US" sz="1200" b="0" i="0" kern="1200" dirty="0" err="1" smtClean="0">
                <a:solidFill>
                  <a:schemeClr val="tx1"/>
                </a:solidFill>
                <a:effectLst/>
                <a:latin typeface="+mn-lt"/>
                <a:ea typeface="+mn-ea"/>
                <a:cs typeface="+mn-cs"/>
              </a:rPr>
              <a:t>tomto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procesu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systematizace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využít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mají</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pro </a:t>
            </a:r>
            <a:r>
              <a:rPr lang="en-US" sz="1200" b="0" i="0" kern="1200" dirty="0" err="1" smtClean="0">
                <a:solidFill>
                  <a:schemeClr val="tx1"/>
                </a:solidFill>
                <a:effectLst/>
                <a:latin typeface="+mn-lt"/>
                <a:ea typeface="+mn-ea"/>
                <a:cs typeface="+mn-cs"/>
              </a:rPr>
              <a:t>vědu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význam</a:t>
            </a:r>
            <a:r>
              <a:rPr lang="en-US" sz="1200" b="0" i="0" kern="1200" dirty="0" smtClean="0">
                <a:solidFill>
                  <a:schemeClr val="tx1"/>
                </a:solidFill>
                <a:effectLst/>
                <a:latin typeface="+mn-lt"/>
                <a:ea typeface="+mn-ea"/>
                <a:cs typeface="+mn-cs"/>
              </a:rPr>
              <a:t>. </a:t>
            </a:r>
            <a:endParaRPr lang="cs-CZ"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Fakta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kter</a:t>
            </a:r>
            <a:r>
              <a:rPr lang="cs-CZ" sz="1200" b="0" i="0" kern="1200" dirty="0" smtClean="0">
                <a:solidFill>
                  <a:schemeClr val="tx1"/>
                </a:solidFill>
                <a:effectLst/>
                <a:latin typeface="+mn-lt"/>
                <a:ea typeface="+mn-ea"/>
                <a:cs typeface="+mn-cs"/>
              </a:rPr>
              <a:t>á </a:t>
            </a:r>
            <a:r>
              <a:rPr lang="en-US" sz="1200" b="0" i="0" kern="1200" dirty="0" err="1" smtClean="0">
                <a:solidFill>
                  <a:schemeClr val="tx1"/>
                </a:solidFill>
                <a:effectLst/>
                <a:latin typeface="+mn-lt"/>
                <a:ea typeface="+mn-ea"/>
                <a:cs typeface="+mn-cs"/>
              </a:rPr>
              <a:t>zařadit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nelze</a:t>
            </a:r>
            <a:r>
              <a:rPr lang="en-US" sz="1200" b="0" i="0" kern="1200" dirty="0" smtClean="0">
                <a:solidFill>
                  <a:schemeClr val="tx1"/>
                </a:solidFill>
                <a:effectLst/>
                <a:latin typeface="+mn-lt"/>
                <a:ea typeface="+mn-ea"/>
                <a:cs typeface="+mn-cs"/>
              </a:rPr>
              <a:t>, z</a:t>
            </a:r>
            <a:r>
              <a:rPr lang="cs-CZ" sz="1200" b="0" i="0" kern="1200" dirty="0" err="1" smtClean="0">
                <a:solidFill>
                  <a:schemeClr val="tx1"/>
                </a:solidFill>
                <a:effectLst/>
                <a:latin typeface="+mn-lt"/>
                <a:ea typeface="+mn-ea"/>
                <a:cs typeface="+mn-cs"/>
              </a:rPr>
              <a:t>ůstáva</a:t>
            </a:r>
            <a:r>
              <a:rPr lang="en-US" sz="1200" b="0" i="0" kern="1200" dirty="0" err="1" smtClean="0">
                <a:solidFill>
                  <a:schemeClr val="tx1"/>
                </a:solidFill>
                <a:effectLst/>
                <a:latin typeface="+mn-lt"/>
                <a:ea typeface="+mn-ea"/>
                <a:cs typeface="+mn-cs"/>
              </a:rPr>
              <a:t>jí</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okraji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pozornosti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jsou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před</a:t>
            </a:r>
            <a:r>
              <a:rPr lang="cs-CZ" sz="1200" b="0" i="0" kern="1200" dirty="0" smtClean="0">
                <a:solidFill>
                  <a:schemeClr val="tx1"/>
                </a:solidFill>
                <a:effectLst/>
                <a:latin typeface="+mn-lt"/>
                <a:ea typeface="+mn-ea"/>
                <a:cs typeface="+mn-cs"/>
              </a:rPr>
              <a:t>č</a:t>
            </a:r>
            <a:r>
              <a:rPr lang="en-US" sz="1200" b="0" i="0" kern="1200" dirty="0" err="1" smtClean="0">
                <a:solidFill>
                  <a:schemeClr val="tx1"/>
                </a:solidFill>
                <a:effectLst/>
                <a:latin typeface="+mn-lt"/>
                <a:ea typeface="+mn-ea"/>
                <a:cs typeface="+mn-cs"/>
              </a:rPr>
              <a:t>asn</a:t>
            </a:r>
            <a:r>
              <a:rPr lang="cs-CZ" sz="1200" b="0" i="0" kern="1200" dirty="0" smtClean="0">
                <a:solidFill>
                  <a:schemeClr val="tx1"/>
                </a:solidFill>
                <a:effectLst/>
                <a:latin typeface="+mn-lt"/>
                <a:ea typeface="+mn-ea"/>
                <a:cs typeface="+mn-cs"/>
              </a:rPr>
              <a:t>á</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Anglický</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přírodovědec</a:t>
            </a:r>
            <a:r>
              <a:rPr lang="en-US" sz="1200" b="0" i="0" kern="1200" dirty="0" smtClean="0">
                <a:solidFill>
                  <a:schemeClr val="tx1"/>
                </a:solidFill>
                <a:effectLst/>
                <a:latin typeface="+mn-lt"/>
                <a:ea typeface="+mn-ea"/>
                <a:cs typeface="+mn-cs"/>
              </a:rPr>
              <a:t> John Desmond Bernal</a:t>
            </a:r>
            <a:br>
              <a:rPr lang="en-US" sz="1200" b="0" i="0" kern="1200" dirty="0" smtClean="0">
                <a:solidFill>
                  <a:schemeClr val="tx1"/>
                </a:solidFill>
                <a:effectLst/>
                <a:latin typeface="+mn-lt"/>
                <a:ea typeface="+mn-ea"/>
                <a:cs typeface="+mn-cs"/>
              </a:rPr>
            </a:br>
            <a:r>
              <a:rPr lang="en-US" sz="1200" b="0" i="0" kern="1200" dirty="0" err="1" smtClean="0">
                <a:solidFill>
                  <a:schemeClr val="tx1"/>
                </a:solidFill>
                <a:effectLst/>
                <a:latin typeface="+mn-lt"/>
                <a:ea typeface="+mn-ea"/>
                <a:cs typeface="+mn-cs"/>
              </a:rPr>
              <a:t>přirovn</a:t>
            </a:r>
            <a:r>
              <a:rPr lang="cs-CZ" sz="1200" b="0" i="0" kern="1200" dirty="0" smtClean="0">
                <a:solidFill>
                  <a:schemeClr val="tx1"/>
                </a:solidFill>
                <a:effectLst/>
                <a:latin typeface="+mn-lt"/>
                <a:ea typeface="+mn-ea"/>
                <a:cs typeface="+mn-cs"/>
              </a:rPr>
              <a:t>al v</a:t>
            </a:r>
            <a:r>
              <a:rPr lang="en-US" sz="1200" b="0" i="0" kern="1200" dirty="0" err="1" smtClean="0">
                <a:solidFill>
                  <a:schemeClr val="tx1"/>
                </a:solidFill>
                <a:effectLst/>
                <a:latin typeface="+mn-lt"/>
                <a:ea typeface="+mn-ea"/>
                <a:cs typeface="+mn-cs"/>
              </a:rPr>
              <a:t>ědu</a:t>
            </a:r>
            <a:r>
              <a:rPr lang="en-US" sz="1200" b="0" i="0" kern="1200" dirty="0" smtClean="0">
                <a:solidFill>
                  <a:schemeClr val="tx1"/>
                </a:solidFill>
                <a:effectLst/>
                <a:latin typeface="+mn-lt"/>
                <a:ea typeface="+mn-ea"/>
                <a:cs typeface="+mn-cs"/>
              </a:rPr>
              <a:t> k </a:t>
            </a:r>
            <a:r>
              <a:rPr lang="en-US" sz="1200" b="0" i="0" kern="1200" dirty="0" err="1" smtClean="0">
                <a:solidFill>
                  <a:schemeClr val="tx1"/>
                </a:solidFill>
                <a:effectLst/>
                <a:latin typeface="+mn-lt"/>
                <a:ea typeface="+mn-ea"/>
                <a:cs typeface="+mn-cs"/>
              </a:rPr>
              <a:t>obrovské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budově</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kter</a:t>
            </a:r>
            <a:r>
              <a:rPr lang="cs-CZ" sz="1200" b="0" i="0" kern="1200" dirty="0" smtClean="0">
                <a:solidFill>
                  <a:schemeClr val="tx1"/>
                </a:solidFill>
                <a:effectLst/>
                <a:latin typeface="+mn-lt"/>
                <a:ea typeface="+mn-ea"/>
                <a:cs typeface="+mn-cs"/>
              </a:rPr>
              <a:t>á</a:t>
            </a:r>
            <a:r>
              <a:rPr lang="en-US" sz="1200" b="0" i="0" kern="1200" dirty="0" smtClean="0">
                <a:solidFill>
                  <a:schemeClr val="tx1"/>
                </a:solidFill>
                <a:effectLst/>
                <a:latin typeface="+mn-lt"/>
                <a:ea typeface="+mn-ea"/>
                <a:cs typeface="+mn-cs"/>
              </a:rPr>
              <a:t> je </a:t>
            </a:r>
            <a:r>
              <a:rPr lang="en-US" sz="1200" b="0" i="0" kern="1200" dirty="0" err="1" smtClean="0">
                <a:solidFill>
                  <a:schemeClr val="tx1"/>
                </a:solidFill>
                <a:effectLst/>
                <a:latin typeface="+mn-lt"/>
                <a:ea typeface="+mn-ea"/>
                <a:cs typeface="+mn-cs"/>
              </a:rPr>
              <a:t>permanentně</a:t>
            </a:r>
            <a:r>
              <a:rPr lang="en-US" sz="1200" b="0" i="0" kern="1200" dirty="0" smtClean="0">
                <a:solidFill>
                  <a:schemeClr val="tx1"/>
                </a:solidFill>
                <a:effectLst/>
                <a:latin typeface="+mn-lt"/>
                <a:ea typeface="+mn-ea"/>
                <a:cs typeface="+mn-cs"/>
              </a:rPr>
              <a:t> v </a:t>
            </a:r>
            <a:r>
              <a:rPr lang="en-US" sz="1200" b="0" i="0" kern="1200" dirty="0" err="1" smtClean="0">
                <a:solidFill>
                  <a:schemeClr val="tx1"/>
                </a:solidFill>
                <a:effectLst/>
                <a:latin typeface="+mn-lt"/>
                <a:ea typeface="+mn-ea"/>
                <a:cs typeface="+mn-cs"/>
              </a:rPr>
              <a:t>opravě</a:t>
            </a:r>
            <a:r>
              <a:rPr lang="en-US" sz="1200" b="0" i="0" kern="1200" dirty="0" smtClean="0">
                <a:solidFill>
                  <a:schemeClr val="tx1"/>
                </a:solidFill>
                <a:effectLst/>
                <a:latin typeface="+mn-lt"/>
                <a:ea typeface="+mn-ea"/>
                <a:cs typeface="+mn-cs"/>
              </a:rPr>
              <a:t>.</a:t>
            </a:r>
            <a:br>
              <a:rPr lang="en-US" sz="1200" b="0" i="0" kern="1200" dirty="0" smtClean="0">
                <a:solidFill>
                  <a:schemeClr val="tx1"/>
                </a:solidFill>
                <a:effectLst/>
                <a:latin typeface="+mn-lt"/>
                <a:ea typeface="+mn-ea"/>
                <a:cs typeface="+mn-cs"/>
              </a:rPr>
            </a:br>
            <a:r>
              <a:rPr lang="en-US" sz="1200" b="0" i="0" kern="1200" dirty="0" err="1" smtClean="0">
                <a:solidFill>
                  <a:schemeClr val="tx1"/>
                </a:solidFill>
                <a:effectLst/>
                <a:latin typeface="+mn-lt"/>
                <a:ea typeface="+mn-ea"/>
                <a:cs typeface="+mn-cs"/>
              </a:rPr>
              <a:t>Neust</a:t>
            </a:r>
            <a:r>
              <a:rPr lang="cs-CZ" sz="1200" b="0" i="0" kern="1200" dirty="0" smtClean="0">
                <a:solidFill>
                  <a:schemeClr val="tx1"/>
                </a:solidFill>
                <a:effectLst/>
                <a:latin typeface="+mn-lt"/>
                <a:ea typeface="+mn-ea"/>
                <a:cs typeface="+mn-cs"/>
              </a:rPr>
              <a:t>á</a:t>
            </a:r>
            <a:r>
              <a:rPr lang="en-US" sz="1200" b="0" i="0" kern="1200" dirty="0" smtClean="0">
                <a:solidFill>
                  <a:schemeClr val="tx1"/>
                </a:solidFill>
                <a:effectLst/>
                <a:latin typeface="+mn-lt"/>
                <a:ea typeface="+mn-ea"/>
                <a:cs typeface="+mn-cs"/>
              </a:rPr>
              <a:t>le </a:t>
            </a:r>
            <a:r>
              <a:rPr lang="en-US" sz="1200" b="0" i="0" kern="1200" dirty="0" err="1" smtClean="0">
                <a:solidFill>
                  <a:schemeClr val="tx1"/>
                </a:solidFill>
                <a:effectLst/>
                <a:latin typeface="+mn-lt"/>
                <a:ea typeface="+mn-ea"/>
                <a:cs typeface="+mn-cs"/>
              </a:rPr>
              <a:t>jsou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některé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její</a:t>
            </a:r>
            <a:r>
              <a:rPr lang="en-US"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čá</a:t>
            </a:r>
            <a:r>
              <a:rPr lang="en-US" sz="1200" b="0" i="0" kern="1200" dirty="0" err="1" smtClean="0">
                <a:solidFill>
                  <a:schemeClr val="tx1"/>
                </a:solidFill>
                <a:effectLst/>
                <a:latin typeface="+mn-lt"/>
                <a:ea typeface="+mn-ea"/>
                <a:cs typeface="+mn-cs"/>
              </a:rPr>
              <a:t>sti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bořeny</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znovu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stavěny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jinak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přitom</a:t>
            </a:r>
            <a:r>
              <a:rPr lang="en-US" sz="1200" b="0" i="0" kern="1200" dirty="0" smtClean="0">
                <a:solidFill>
                  <a:schemeClr val="tx1"/>
                </a:solidFill>
                <a:effectLst/>
                <a:latin typeface="+mn-lt"/>
                <a:ea typeface="+mn-ea"/>
                <a:cs typeface="+mn-cs"/>
              </a:rPr>
              <a:t> se</a:t>
            </a:r>
            <a:r>
              <a:rPr lang="cs-CZ"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budova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zvět</a:t>
            </a:r>
            <a:r>
              <a:rPr lang="cs-CZ" sz="1200" b="0" i="0" kern="1200" dirty="0" smtClean="0">
                <a:solidFill>
                  <a:schemeClr val="tx1"/>
                </a:solidFill>
                <a:effectLst/>
                <a:latin typeface="+mn-lt"/>
                <a:ea typeface="+mn-ea"/>
                <a:cs typeface="+mn-cs"/>
              </a:rPr>
              <a:t>š</a:t>
            </a:r>
            <a:r>
              <a:rPr lang="en-US" sz="1200" b="0" i="0" kern="1200" dirty="0" err="1" smtClean="0">
                <a:solidFill>
                  <a:schemeClr val="tx1"/>
                </a:solidFill>
                <a:effectLst/>
                <a:latin typeface="+mn-lt"/>
                <a:ea typeface="+mn-ea"/>
                <a:cs typeface="+mn-cs"/>
              </a:rPr>
              <a:t>uje</a:t>
            </a:r>
            <a:r>
              <a:rPr lang="en-US" sz="1200" b="0" i="0" kern="1200" dirty="0" smtClean="0">
                <a:solidFill>
                  <a:schemeClr val="tx1"/>
                </a:solidFill>
                <a:effectLst/>
                <a:latin typeface="+mn-lt"/>
                <a:ea typeface="+mn-ea"/>
                <a:cs typeface="+mn-cs"/>
              </a:rPr>
              <a:t> do „</a:t>
            </a:r>
            <a:r>
              <a:rPr lang="cs-CZ" sz="1200" b="0" i="0" kern="1200" dirty="0" smtClean="0">
                <a:solidFill>
                  <a:schemeClr val="tx1"/>
                </a:solidFill>
                <a:effectLst/>
                <a:latin typeface="+mn-lt"/>
                <a:ea typeface="+mn-ea"/>
                <a:cs typeface="+mn-cs"/>
              </a:rPr>
              <a:t>š</a:t>
            </a:r>
            <a:r>
              <a:rPr lang="en-US" sz="1200" b="0" i="0" kern="1200" dirty="0" err="1" smtClean="0">
                <a:solidFill>
                  <a:schemeClr val="tx1"/>
                </a:solidFill>
                <a:effectLst/>
                <a:latin typeface="+mn-lt"/>
                <a:ea typeface="+mn-ea"/>
                <a:cs typeface="+mn-cs"/>
              </a:rPr>
              <a:t>ířky</a:t>
            </a:r>
            <a:r>
              <a:rPr lang="en-US" sz="1200" b="0" i="0" kern="1200" dirty="0" smtClean="0">
                <a:solidFill>
                  <a:schemeClr val="tx1"/>
                </a:solidFill>
                <a:effectLst/>
                <a:latin typeface="+mn-lt"/>
                <a:ea typeface="+mn-ea"/>
                <a:cs typeface="+mn-cs"/>
              </a:rPr>
              <a:t> i </a:t>
            </a:r>
            <a:r>
              <a:rPr lang="en-US" sz="1200" b="0" i="0" kern="1200" dirty="0" err="1" smtClean="0">
                <a:solidFill>
                  <a:schemeClr val="tx1"/>
                </a:solidFill>
                <a:effectLst/>
                <a:latin typeface="+mn-lt"/>
                <a:ea typeface="+mn-ea"/>
                <a:cs typeface="+mn-cs"/>
              </a:rPr>
              <a:t>vý</a:t>
            </a:r>
            <a:r>
              <a:rPr lang="cs-CZ" sz="1200" b="0" i="0" kern="1200" dirty="0" smtClean="0">
                <a:solidFill>
                  <a:schemeClr val="tx1"/>
                </a:solidFill>
                <a:effectLst/>
                <a:latin typeface="+mn-lt"/>
                <a:ea typeface="+mn-ea"/>
                <a:cs typeface="+mn-cs"/>
              </a:rPr>
              <a:t>š</a:t>
            </a:r>
            <a:r>
              <a:rPr lang="en-US" sz="1200" b="0" i="0" kern="1200" dirty="0" err="1" smtClean="0">
                <a:solidFill>
                  <a:schemeClr val="tx1"/>
                </a:solidFill>
                <a:effectLst/>
                <a:latin typeface="+mn-lt"/>
                <a:ea typeface="+mn-ea"/>
                <a:cs typeface="+mn-cs"/>
              </a:rPr>
              <a:t>ky.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Hlavními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prostředky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které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věda</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err="1" smtClean="0">
                <a:solidFill>
                  <a:schemeClr val="tx1"/>
                </a:solidFill>
                <a:effectLst/>
                <a:latin typeface="+mn-lt"/>
                <a:ea typeface="+mn-ea"/>
                <a:cs typeface="+mn-cs"/>
              </a:rPr>
              <a:t>při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výstavbě</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svého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systému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použív</a:t>
            </a:r>
            <a:r>
              <a:rPr lang="cs-CZ" sz="1200" b="0" i="0" kern="1200" dirty="0" smtClean="0">
                <a:solidFill>
                  <a:schemeClr val="tx1"/>
                </a:solidFill>
                <a:effectLst/>
                <a:latin typeface="+mn-lt"/>
                <a:ea typeface="+mn-ea"/>
                <a:cs typeface="+mn-cs"/>
              </a:rPr>
              <a:t>á</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jsou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klasifikace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hypotéza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teorie</a:t>
            </a:r>
            <a:r>
              <a:rPr lang="en-US" sz="1200" b="0" i="0" kern="1200" dirty="0" smtClean="0">
                <a:solidFill>
                  <a:schemeClr val="tx1"/>
                </a:solidFill>
                <a:effectLst/>
                <a:latin typeface="+mn-lt"/>
                <a:ea typeface="+mn-ea"/>
                <a:cs typeface="+mn-cs"/>
              </a:rPr>
              <a:t> a</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z</a:t>
            </a:r>
            <a:r>
              <a:rPr lang="cs-CZ" sz="1200" b="0" i="0" kern="1200" dirty="0" smtClean="0">
                <a:solidFill>
                  <a:schemeClr val="tx1"/>
                </a:solidFill>
                <a:effectLst/>
                <a:latin typeface="+mn-lt"/>
                <a:ea typeface="+mn-ea"/>
                <a:cs typeface="+mn-cs"/>
              </a:rPr>
              <a:t>á</a:t>
            </a:r>
            <a:r>
              <a:rPr lang="en-US" sz="1200" b="0" i="0" kern="1200" dirty="0" err="1" smtClean="0">
                <a:solidFill>
                  <a:schemeClr val="tx1"/>
                </a:solidFill>
                <a:effectLst/>
                <a:latin typeface="+mn-lt"/>
                <a:ea typeface="+mn-ea"/>
                <a:cs typeface="+mn-cs"/>
              </a:rPr>
              <a:t>kon</a:t>
            </a:r>
            <a:r>
              <a:rPr lang="en-US" sz="1200" b="0" i="0" kern="1200" dirty="0" smtClean="0">
                <a:solidFill>
                  <a:schemeClr val="tx1"/>
                </a:solidFill>
                <a:effectLst/>
                <a:latin typeface="+mn-lt"/>
                <a:ea typeface="+mn-ea"/>
                <a:cs typeface="+mn-cs"/>
              </a:rPr>
              <a:t>. </a:t>
            </a:r>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Z</a:t>
            </a:r>
            <a:r>
              <a:rPr lang="cs-CZ" sz="1200" b="0" i="0" kern="1200" dirty="0" smtClean="0">
                <a:solidFill>
                  <a:schemeClr val="tx1"/>
                </a:solidFill>
                <a:effectLst/>
                <a:latin typeface="+mn-lt"/>
                <a:ea typeface="+mn-ea"/>
                <a:cs typeface="+mn-cs"/>
              </a:rPr>
              <a:t>á</a:t>
            </a:r>
            <a:r>
              <a:rPr lang="en-US" sz="1200" b="0" i="0" kern="1200" dirty="0" err="1" smtClean="0">
                <a:solidFill>
                  <a:schemeClr val="tx1"/>
                </a:solidFill>
                <a:effectLst/>
                <a:latin typeface="+mn-lt"/>
                <a:ea typeface="+mn-ea"/>
                <a:cs typeface="+mn-cs"/>
              </a:rPr>
              <a:t>roveň</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jsou</a:t>
            </a:r>
            <a:r>
              <a:rPr lang="en-US" sz="1200" b="0" i="0" kern="1200" dirty="0" smtClean="0">
                <a:solidFill>
                  <a:schemeClr val="tx1"/>
                </a:solidFill>
                <a:effectLst/>
                <a:latin typeface="+mn-lt"/>
                <a:ea typeface="+mn-ea"/>
                <a:cs typeface="+mn-cs"/>
              </a:rPr>
              <a:t> to i </a:t>
            </a:r>
            <a:r>
              <a:rPr lang="en-US" sz="1200" b="0" i="0" kern="1200" dirty="0" err="1" smtClean="0">
                <a:solidFill>
                  <a:schemeClr val="tx1"/>
                </a:solidFill>
                <a:effectLst/>
                <a:latin typeface="+mn-lt"/>
                <a:ea typeface="+mn-ea"/>
                <a:cs typeface="+mn-cs"/>
              </a:rPr>
              <a:t>formy</a:t>
            </a:r>
            <a:r>
              <a:rPr lang="en-US" sz="1200" b="0" i="0" kern="1200" dirty="0" smtClean="0">
                <a:solidFill>
                  <a:schemeClr val="tx1"/>
                </a:solidFill>
                <a:effectLst/>
                <a:latin typeface="+mn-lt"/>
                <a:ea typeface="+mn-ea"/>
                <a:cs typeface="+mn-cs"/>
              </a:rPr>
              <a:t>, v </a:t>
            </a:r>
            <a:r>
              <a:rPr lang="en-US" sz="1200" b="0" i="0" kern="1200" dirty="0" err="1" smtClean="0">
                <a:solidFill>
                  <a:schemeClr val="tx1"/>
                </a:solidFill>
                <a:effectLst/>
                <a:latin typeface="+mn-lt"/>
                <a:ea typeface="+mn-ea"/>
                <a:cs typeface="+mn-cs"/>
              </a:rPr>
              <a:t>nichž</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výsledky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vědeckého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pozn</a:t>
            </a:r>
            <a:r>
              <a:rPr lang="cs-CZ" sz="1200" b="0" i="0" kern="1200" dirty="0" smtClean="0">
                <a:solidFill>
                  <a:schemeClr val="tx1"/>
                </a:solidFill>
                <a:effectLst/>
                <a:latin typeface="+mn-lt"/>
                <a:ea typeface="+mn-ea"/>
                <a:cs typeface="+mn-cs"/>
              </a:rPr>
              <a:t>á</a:t>
            </a:r>
            <a:r>
              <a:rPr lang="en-US" sz="1200" b="0" i="0" kern="1200" dirty="0" err="1" smtClean="0">
                <a:solidFill>
                  <a:schemeClr val="tx1"/>
                </a:solidFill>
                <a:effectLst/>
                <a:latin typeface="+mn-lt"/>
                <a:ea typeface="+mn-ea"/>
                <a:cs typeface="+mn-cs"/>
              </a:rPr>
              <a:t>ní</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vystupují</a:t>
            </a:r>
            <a:r>
              <a:rPr lang="en-US" sz="1200" b="0" i="0" kern="1200" dirty="0" smtClean="0">
                <a:solidFill>
                  <a:schemeClr val="tx1"/>
                </a:solidFill>
                <a:effectLst/>
                <a:latin typeface="+mn-lt"/>
                <a:ea typeface="+mn-ea"/>
                <a:cs typeface="+mn-cs"/>
              </a:rPr>
              <a:t>. </a:t>
            </a:r>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a:t>
            </a:r>
            <a:r>
              <a:rPr lang="cs-CZ" sz="1200" b="0" i="0" kern="1200" dirty="0" smtClean="0">
                <a:solidFill>
                  <a:schemeClr val="tx1"/>
                </a:solidFill>
                <a:effectLst/>
                <a:latin typeface="+mn-lt"/>
                <a:ea typeface="+mn-ea"/>
                <a:cs typeface="+mn-cs"/>
              </a:rPr>
              <a:t>ů</a:t>
            </a:r>
            <a:r>
              <a:rPr lang="en-US" sz="1200" b="0" i="0" kern="1200" dirty="0" err="1" smtClean="0">
                <a:solidFill>
                  <a:schemeClr val="tx1"/>
                </a:solidFill>
                <a:effectLst/>
                <a:latin typeface="+mn-lt"/>
                <a:ea typeface="+mn-ea"/>
                <a:cs typeface="+mn-cs"/>
              </a:rPr>
              <a:t>ležitou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roli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hrají</a:t>
            </a:r>
            <a:r>
              <a:rPr lang="en-US" sz="1200" b="0" i="0" kern="1200" dirty="0" smtClean="0">
                <a:solidFill>
                  <a:schemeClr val="tx1"/>
                </a:solidFill>
                <a:effectLst/>
                <a:latin typeface="+mn-lt"/>
                <a:ea typeface="+mn-ea"/>
                <a:cs typeface="+mn-cs"/>
              </a:rPr>
              <a:t> i </a:t>
            </a:r>
            <a:r>
              <a:rPr lang="en-US" sz="1200" b="0" i="0" kern="1200" dirty="0" err="1" smtClean="0">
                <a:solidFill>
                  <a:schemeClr val="tx1"/>
                </a:solidFill>
                <a:effectLst/>
                <a:latin typeface="+mn-lt"/>
                <a:ea typeface="+mn-ea"/>
                <a:cs typeface="+mn-cs"/>
              </a:rPr>
              <a:t>metody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zach</a:t>
            </a:r>
            <a:r>
              <a:rPr lang="cs-CZ" sz="1200" b="0" i="0" kern="1200" dirty="0" smtClean="0">
                <a:solidFill>
                  <a:schemeClr val="tx1"/>
                </a:solidFill>
                <a:effectLst/>
                <a:latin typeface="+mn-lt"/>
                <a:ea typeface="+mn-ea"/>
                <a:cs typeface="+mn-cs"/>
              </a:rPr>
              <a:t>á</a:t>
            </a:r>
            <a:r>
              <a:rPr lang="en-US" sz="1200" b="0" i="0" kern="1200" dirty="0" err="1" smtClean="0">
                <a:solidFill>
                  <a:schemeClr val="tx1"/>
                </a:solidFill>
                <a:effectLst/>
                <a:latin typeface="+mn-lt"/>
                <a:ea typeface="+mn-ea"/>
                <a:cs typeface="+mn-cs"/>
              </a:rPr>
              <a:t>zení</a:t>
            </a:r>
            <a:r>
              <a:rPr lang="en-US" sz="1200" b="0" i="0" kern="1200" dirty="0" smtClean="0">
                <a:solidFill>
                  <a:schemeClr val="tx1"/>
                </a:solidFill>
                <a:effectLst/>
                <a:latin typeface="+mn-lt"/>
                <a:ea typeface="+mn-ea"/>
                <a:cs typeface="+mn-cs"/>
              </a:rPr>
              <a:t> s </a:t>
            </a:r>
            <a:r>
              <a:rPr lang="en-US" sz="1200" b="0" i="0" kern="1200" dirty="0" err="1" smtClean="0">
                <a:solidFill>
                  <a:schemeClr val="tx1"/>
                </a:solidFill>
                <a:effectLst/>
                <a:latin typeface="+mn-lt"/>
                <a:ea typeface="+mn-ea"/>
                <a:cs typeface="+mn-cs"/>
              </a:rPr>
              <a:t>poznatky</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vyvozov</a:t>
            </a:r>
            <a:r>
              <a:rPr lang="cs-CZ" sz="1200" b="0" i="0" kern="1200" dirty="0" smtClean="0">
                <a:solidFill>
                  <a:schemeClr val="tx1"/>
                </a:solidFill>
                <a:effectLst/>
                <a:latin typeface="+mn-lt"/>
                <a:ea typeface="+mn-ea"/>
                <a:cs typeface="+mn-cs"/>
              </a:rPr>
              <a:t>á</a:t>
            </a:r>
            <a:r>
              <a:rPr lang="en-US" sz="1200" b="0" i="0" kern="1200" dirty="0" err="1" smtClean="0">
                <a:solidFill>
                  <a:schemeClr val="tx1"/>
                </a:solidFill>
                <a:effectLst/>
                <a:latin typeface="+mn-lt"/>
                <a:ea typeface="+mn-ea"/>
                <a:cs typeface="+mn-cs"/>
              </a:rPr>
              <a:t>ní</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err="1" smtClean="0">
                <a:solidFill>
                  <a:schemeClr val="tx1"/>
                </a:solidFill>
                <a:effectLst/>
                <a:latin typeface="+mn-lt"/>
                <a:ea typeface="+mn-ea"/>
                <a:cs typeface="+mn-cs"/>
              </a:rPr>
              <a:t>nových</a:t>
            </a:r>
            <a:r>
              <a:rPr lang="en-US" sz="1200" b="0" i="0" kern="1200" dirty="0" smtClean="0">
                <a:solidFill>
                  <a:schemeClr val="tx1"/>
                </a:solidFill>
                <a:effectLst/>
                <a:latin typeface="+mn-lt"/>
                <a:ea typeface="+mn-ea"/>
                <a:cs typeface="+mn-cs"/>
              </a:rPr>
              <a:t> z</a:t>
            </a:r>
            <a:r>
              <a:rPr lang="cs-CZ" sz="1200" b="0" i="0" kern="1200" dirty="0" smtClean="0">
                <a:solidFill>
                  <a:schemeClr val="tx1"/>
                </a:solidFill>
                <a:effectLst/>
                <a:latin typeface="+mn-lt"/>
                <a:ea typeface="+mn-ea"/>
                <a:cs typeface="+mn-cs"/>
              </a:rPr>
              <a:t>á</a:t>
            </a:r>
            <a:r>
              <a:rPr lang="en-US" sz="1200" b="0" i="0" kern="1200" dirty="0" err="1" smtClean="0">
                <a:solidFill>
                  <a:schemeClr val="tx1"/>
                </a:solidFill>
                <a:effectLst/>
                <a:latin typeface="+mn-lt"/>
                <a:ea typeface="+mn-ea"/>
                <a:cs typeface="+mn-cs"/>
              </a:rPr>
              <a:t>věré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prostřednictvím</a:t>
            </a:r>
            <a:r>
              <a:rPr lang="en-US"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úsu</a:t>
            </a:r>
            <a:r>
              <a:rPr lang="en-US" sz="1200" b="0" i="0" kern="1200" dirty="0" err="1" smtClean="0">
                <a:solidFill>
                  <a:schemeClr val="tx1"/>
                </a:solidFill>
                <a:effectLst/>
                <a:latin typeface="+mn-lt"/>
                <a:ea typeface="+mn-ea"/>
                <a:cs typeface="+mn-cs"/>
              </a:rPr>
              <a:t>dk</a:t>
            </a:r>
            <a:r>
              <a:rPr lang="cs-CZ" sz="1200" b="0" i="0" kern="1200" dirty="0" smtClean="0">
                <a:solidFill>
                  <a:schemeClr val="tx1"/>
                </a:solidFill>
                <a:effectLst/>
                <a:latin typeface="+mn-lt"/>
                <a:ea typeface="+mn-ea"/>
                <a:cs typeface="+mn-cs"/>
              </a:rPr>
              <a:t>ů</a:t>
            </a:r>
            <a:r>
              <a:rPr lang="en-US" sz="1200" b="0" i="0" kern="1200" dirty="0" smtClean="0">
                <a:solidFill>
                  <a:schemeClr val="tx1"/>
                </a:solidFill>
                <a:effectLst/>
                <a:latin typeface="+mn-lt"/>
                <a:ea typeface="+mn-ea"/>
                <a:cs typeface="+mn-cs"/>
              </a:rPr>
              <a:t>.</a:t>
            </a:r>
            <a:r>
              <a:rPr lang="en-US" dirty="0" smtClean="0"/>
              <a:t> </a:t>
            </a:r>
            <a:br>
              <a:rPr lang="en-US" dirty="0" smtClean="0"/>
            </a:br>
            <a:endParaRPr lang="cs-CZ" altLang="cs-CZ" dirty="0" smtClean="0"/>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Calibri" pitchFamily="34" charset="0"/>
              </a:defRPr>
            </a:lvl1pPr>
            <a:lvl2pPr marL="739310" indent="-284350">
              <a:defRPr sz="1200">
                <a:solidFill>
                  <a:schemeClr val="tx1"/>
                </a:solidFill>
                <a:latin typeface="Calibri" pitchFamily="34" charset="0"/>
              </a:defRPr>
            </a:lvl2pPr>
            <a:lvl3pPr marL="1137399" indent="-227480">
              <a:defRPr sz="1200">
                <a:solidFill>
                  <a:schemeClr val="tx1"/>
                </a:solidFill>
                <a:latin typeface="Calibri" pitchFamily="34" charset="0"/>
              </a:defRPr>
            </a:lvl3pPr>
            <a:lvl4pPr marL="1592359" indent="-227480">
              <a:defRPr sz="1200">
                <a:solidFill>
                  <a:schemeClr val="tx1"/>
                </a:solidFill>
                <a:latin typeface="Calibri" pitchFamily="34" charset="0"/>
              </a:defRPr>
            </a:lvl4pPr>
            <a:lvl5pPr marL="2047319" indent="-227480">
              <a:defRPr sz="1200">
                <a:solidFill>
                  <a:schemeClr val="tx1"/>
                </a:solidFill>
                <a:latin typeface="Calibri" pitchFamily="34" charset="0"/>
              </a:defRPr>
            </a:lvl5pPr>
            <a:lvl6pPr marL="2502278" indent="-227480" eaLnBrk="0" fontAlgn="base" hangingPunct="0">
              <a:spcBef>
                <a:spcPct val="30000"/>
              </a:spcBef>
              <a:spcAft>
                <a:spcPct val="0"/>
              </a:spcAft>
              <a:defRPr sz="1200">
                <a:solidFill>
                  <a:schemeClr val="tx1"/>
                </a:solidFill>
                <a:latin typeface="Calibri" pitchFamily="34" charset="0"/>
              </a:defRPr>
            </a:lvl6pPr>
            <a:lvl7pPr marL="2957238" indent="-227480" eaLnBrk="0" fontAlgn="base" hangingPunct="0">
              <a:spcBef>
                <a:spcPct val="30000"/>
              </a:spcBef>
              <a:spcAft>
                <a:spcPct val="0"/>
              </a:spcAft>
              <a:defRPr sz="1200">
                <a:solidFill>
                  <a:schemeClr val="tx1"/>
                </a:solidFill>
                <a:latin typeface="Calibri" pitchFamily="34" charset="0"/>
              </a:defRPr>
            </a:lvl7pPr>
            <a:lvl8pPr marL="3412198" indent="-227480" eaLnBrk="0" fontAlgn="base" hangingPunct="0">
              <a:spcBef>
                <a:spcPct val="30000"/>
              </a:spcBef>
              <a:spcAft>
                <a:spcPct val="0"/>
              </a:spcAft>
              <a:defRPr sz="1200">
                <a:solidFill>
                  <a:schemeClr val="tx1"/>
                </a:solidFill>
                <a:latin typeface="Calibri" pitchFamily="34" charset="0"/>
              </a:defRPr>
            </a:lvl8pPr>
            <a:lvl9pPr marL="3867158" indent="-227480" eaLnBrk="0" fontAlgn="base" hangingPunct="0">
              <a:spcBef>
                <a:spcPct val="30000"/>
              </a:spcBef>
              <a:spcAft>
                <a:spcPct val="0"/>
              </a:spcAft>
              <a:defRPr sz="1200">
                <a:solidFill>
                  <a:schemeClr val="tx1"/>
                </a:solidFill>
                <a:latin typeface="Calibri" pitchFamily="34" charset="0"/>
              </a:defRPr>
            </a:lvl9pPr>
          </a:lstStyle>
          <a:p>
            <a:fld id="{F915FFAF-C400-442B-8B01-AED5CE8AB5C8}" type="slidenum">
              <a:rPr lang="cs-CZ" altLang="cs-CZ">
                <a:latin typeface="Arial" charset="0"/>
              </a:rPr>
              <a:pPr/>
              <a:t>4</a:t>
            </a:fld>
            <a:endParaRPr lang="cs-CZ" altLang="cs-CZ">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dirty="0" smtClean="0"/>
              <a:t>Podobně jako dnes tak v dřívějších dobách lidé počali filozofovat, že se něčemu divili. Od počátku se lidé divili záhadným jevům, které zažívali, a teprve potom:" ponenáhlu postupujíce cestou naznačenou, dospěli i k záhadám významnějším, k záhadě jednotlivých období měsíce, dráhy slunce, hvězd, a vzniku </a:t>
            </a:r>
            <a:r>
              <a:rPr lang="cs-CZ" altLang="cs-CZ" dirty="0" err="1" smtClean="0"/>
              <a:t>všehomíra</a:t>
            </a:r>
            <a:r>
              <a:rPr lang="cs-CZ" altLang="cs-CZ" dirty="0" smtClean="0"/>
              <a:t>. </a:t>
            </a:r>
          </a:p>
          <a:p>
            <a:r>
              <a:rPr lang="cs-CZ" altLang="cs-CZ" dirty="0" smtClean="0"/>
              <a:t>Ten pak, kdo pochybuje a diví se, má vědomí nevědomosti - proto také milovník vymyšleného výkladu  (</a:t>
            </a:r>
            <a:r>
              <a:rPr lang="cs-CZ" altLang="cs-CZ" dirty="0" err="1" smtClean="0"/>
              <a:t>filomýthos</a:t>
            </a:r>
            <a:r>
              <a:rPr lang="cs-CZ" altLang="cs-CZ" dirty="0" smtClean="0"/>
              <a:t>) jest v jistém smyslu milovníkem moudrosti (</a:t>
            </a:r>
            <a:r>
              <a:rPr lang="cs-CZ" altLang="cs-CZ" dirty="0" err="1" smtClean="0"/>
              <a:t>filosofos</a:t>
            </a:r>
            <a:r>
              <a:rPr lang="cs-CZ" altLang="cs-CZ" dirty="0" smtClean="0"/>
              <a:t>), neboť obsahem bájí jsou zjevy hodné údivu. Lidé tedy filozofovali, aby unikli nevědomosti ... ARISTOTELÉS (Met. I, 2, 982 b) </a:t>
            </a:r>
          </a:p>
          <a:p>
            <a:endParaRPr lang="cs-CZ" altLang="cs-CZ" dirty="0" smtClean="0"/>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Calibri" pitchFamily="34" charset="0"/>
              </a:defRPr>
            </a:lvl1pPr>
            <a:lvl2pPr marL="739310" indent="-284350">
              <a:defRPr sz="1200">
                <a:solidFill>
                  <a:schemeClr val="tx1"/>
                </a:solidFill>
                <a:latin typeface="Calibri" pitchFamily="34" charset="0"/>
              </a:defRPr>
            </a:lvl2pPr>
            <a:lvl3pPr marL="1137399" indent="-227480">
              <a:defRPr sz="1200">
                <a:solidFill>
                  <a:schemeClr val="tx1"/>
                </a:solidFill>
                <a:latin typeface="Calibri" pitchFamily="34" charset="0"/>
              </a:defRPr>
            </a:lvl3pPr>
            <a:lvl4pPr marL="1592359" indent="-227480">
              <a:defRPr sz="1200">
                <a:solidFill>
                  <a:schemeClr val="tx1"/>
                </a:solidFill>
                <a:latin typeface="Calibri" pitchFamily="34" charset="0"/>
              </a:defRPr>
            </a:lvl4pPr>
            <a:lvl5pPr marL="2047319" indent="-227480">
              <a:defRPr sz="1200">
                <a:solidFill>
                  <a:schemeClr val="tx1"/>
                </a:solidFill>
                <a:latin typeface="Calibri" pitchFamily="34" charset="0"/>
              </a:defRPr>
            </a:lvl5pPr>
            <a:lvl6pPr marL="2502278" indent="-227480" eaLnBrk="0" fontAlgn="base" hangingPunct="0">
              <a:spcBef>
                <a:spcPct val="30000"/>
              </a:spcBef>
              <a:spcAft>
                <a:spcPct val="0"/>
              </a:spcAft>
              <a:defRPr sz="1200">
                <a:solidFill>
                  <a:schemeClr val="tx1"/>
                </a:solidFill>
                <a:latin typeface="Calibri" pitchFamily="34" charset="0"/>
              </a:defRPr>
            </a:lvl6pPr>
            <a:lvl7pPr marL="2957238" indent="-227480" eaLnBrk="0" fontAlgn="base" hangingPunct="0">
              <a:spcBef>
                <a:spcPct val="30000"/>
              </a:spcBef>
              <a:spcAft>
                <a:spcPct val="0"/>
              </a:spcAft>
              <a:defRPr sz="1200">
                <a:solidFill>
                  <a:schemeClr val="tx1"/>
                </a:solidFill>
                <a:latin typeface="Calibri" pitchFamily="34" charset="0"/>
              </a:defRPr>
            </a:lvl7pPr>
            <a:lvl8pPr marL="3412198" indent="-227480" eaLnBrk="0" fontAlgn="base" hangingPunct="0">
              <a:spcBef>
                <a:spcPct val="30000"/>
              </a:spcBef>
              <a:spcAft>
                <a:spcPct val="0"/>
              </a:spcAft>
              <a:defRPr sz="1200">
                <a:solidFill>
                  <a:schemeClr val="tx1"/>
                </a:solidFill>
                <a:latin typeface="Calibri" pitchFamily="34" charset="0"/>
              </a:defRPr>
            </a:lvl8pPr>
            <a:lvl9pPr marL="3867158" indent="-227480" eaLnBrk="0" fontAlgn="base" hangingPunct="0">
              <a:spcBef>
                <a:spcPct val="30000"/>
              </a:spcBef>
              <a:spcAft>
                <a:spcPct val="0"/>
              </a:spcAft>
              <a:defRPr sz="1200">
                <a:solidFill>
                  <a:schemeClr val="tx1"/>
                </a:solidFill>
                <a:latin typeface="Calibri" pitchFamily="34" charset="0"/>
              </a:defRPr>
            </a:lvl9pPr>
          </a:lstStyle>
          <a:p>
            <a:fld id="{D9094661-C6E0-4C89-91D8-141DF673C429}" type="slidenum">
              <a:rPr lang="cs-CZ" altLang="cs-CZ">
                <a:latin typeface="Arial" charset="0"/>
              </a:rPr>
              <a:pPr/>
              <a:t>5</a:t>
            </a:fld>
            <a:endParaRPr lang="cs-CZ" altLang="cs-CZ">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r>
              <a:rPr lang="en-US" dirty="0" err="1" smtClean="0"/>
              <a:t>Cíle</a:t>
            </a:r>
            <a:r>
              <a:rPr lang="en-US" dirty="0" smtClean="0"/>
              <a:t> </a:t>
            </a:r>
            <a:r>
              <a:rPr lang="cs-CZ" dirty="0" smtClean="0"/>
              <a:t>bádání </a:t>
            </a:r>
            <a:r>
              <a:rPr lang="en-US" dirty="0" smtClean="0"/>
              <a:t>se v </a:t>
            </a:r>
            <a:r>
              <a:rPr lang="en-US" dirty="0" err="1" smtClean="0"/>
              <a:t>historii</a:t>
            </a:r>
            <a:r>
              <a:rPr lang="en-US" dirty="0" smtClean="0"/>
              <a:t> </a:t>
            </a:r>
            <a:r>
              <a:rPr lang="en-US" dirty="0" err="1" smtClean="0"/>
              <a:t>poznání</a:t>
            </a:r>
            <a:r>
              <a:rPr lang="en-US" dirty="0" smtClean="0"/>
              <a:t> </a:t>
            </a:r>
            <a:r>
              <a:rPr lang="en-US" dirty="0" err="1" smtClean="0"/>
              <a:t>měnily</a:t>
            </a:r>
            <a:r>
              <a:rPr lang="en-US" dirty="0" smtClean="0"/>
              <a:t>:</a:t>
            </a:r>
          </a:p>
          <a:p>
            <a:r>
              <a:rPr lang="en-US" dirty="0" err="1" smtClean="0"/>
              <a:t>antika</a:t>
            </a:r>
            <a:r>
              <a:rPr lang="en-US" dirty="0" smtClean="0"/>
              <a:t> – </a:t>
            </a:r>
            <a:r>
              <a:rPr lang="en-US" dirty="0" err="1" smtClean="0"/>
              <a:t>vědění</a:t>
            </a:r>
            <a:r>
              <a:rPr lang="en-US" dirty="0" smtClean="0"/>
              <a:t> </a:t>
            </a:r>
            <a:r>
              <a:rPr lang="en-US" dirty="0" err="1" smtClean="0"/>
              <a:t>autonomní</a:t>
            </a:r>
            <a:r>
              <a:rPr lang="en-US" dirty="0" smtClean="0"/>
              <a:t>, </a:t>
            </a:r>
            <a:r>
              <a:rPr lang="en-US" dirty="0" err="1" smtClean="0"/>
              <a:t>poznání</a:t>
            </a:r>
            <a:r>
              <a:rPr lang="en-US" dirty="0" smtClean="0"/>
              <a:t> pro </a:t>
            </a:r>
            <a:r>
              <a:rPr lang="en-US" dirty="0" err="1" smtClean="0"/>
              <a:t>poznání</a:t>
            </a:r>
            <a:r>
              <a:rPr lang="en-US" dirty="0" smtClean="0"/>
              <a:t>, </a:t>
            </a:r>
            <a:r>
              <a:rPr lang="en-US" dirty="0" err="1" smtClean="0"/>
              <a:t>zdokonalení</a:t>
            </a:r>
            <a:r>
              <a:rPr lang="en-US" dirty="0" smtClean="0"/>
              <a:t> </a:t>
            </a:r>
            <a:r>
              <a:rPr lang="en-US" dirty="0" err="1" smtClean="0"/>
              <a:t>toho</a:t>
            </a:r>
            <a:r>
              <a:rPr lang="en-US" dirty="0" smtClean="0"/>
              <a:t>, </a:t>
            </a:r>
            <a:r>
              <a:rPr lang="en-US" dirty="0" err="1" smtClean="0"/>
              <a:t>kdo</a:t>
            </a:r>
            <a:r>
              <a:rPr lang="en-US" dirty="0" smtClean="0"/>
              <a:t> </a:t>
            </a:r>
            <a:r>
              <a:rPr lang="en-US" dirty="0" err="1" smtClean="0"/>
              <a:t>poznává</a:t>
            </a:r>
            <a:endParaRPr lang="en-US" dirty="0" smtClean="0"/>
          </a:p>
          <a:p>
            <a:r>
              <a:rPr lang="en-US" dirty="0" err="1" smtClean="0"/>
              <a:t>středověk</a:t>
            </a:r>
            <a:r>
              <a:rPr lang="en-US" dirty="0" smtClean="0"/>
              <a:t> – </a:t>
            </a:r>
            <a:r>
              <a:rPr lang="en-US" dirty="0" err="1" smtClean="0"/>
              <a:t>cíle</a:t>
            </a:r>
            <a:r>
              <a:rPr lang="en-US" dirty="0" smtClean="0"/>
              <a:t> </a:t>
            </a:r>
            <a:r>
              <a:rPr lang="en-US" dirty="0" err="1" smtClean="0"/>
              <a:t>vědy</a:t>
            </a:r>
            <a:r>
              <a:rPr lang="en-US" dirty="0" smtClean="0"/>
              <a:t> a </a:t>
            </a:r>
            <a:r>
              <a:rPr lang="en-US" dirty="0" err="1" smtClean="0"/>
              <a:t>celé</a:t>
            </a:r>
            <a:r>
              <a:rPr lang="en-US" dirty="0" smtClean="0"/>
              <a:t> </a:t>
            </a:r>
            <a:r>
              <a:rPr lang="en-US" dirty="0" err="1" smtClean="0"/>
              <a:t>vědění</a:t>
            </a:r>
            <a:r>
              <a:rPr lang="en-US" dirty="0" smtClean="0"/>
              <a:t> </a:t>
            </a:r>
            <a:r>
              <a:rPr lang="en-US" dirty="0" err="1" smtClean="0"/>
              <a:t>podřízeno</a:t>
            </a:r>
            <a:r>
              <a:rPr lang="en-US" dirty="0" smtClean="0"/>
              <a:t> </a:t>
            </a:r>
            <a:r>
              <a:rPr lang="en-US" dirty="0" err="1" smtClean="0"/>
              <a:t>víře</a:t>
            </a:r>
            <a:r>
              <a:rPr lang="en-US" dirty="0" smtClean="0"/>
              <a:t>, </a:t>
            </a:r>
            <a:r>
              <a:rPr lang="en-US" dirty="0" err="1" smtClean="0"/>
              <a:t>potvrzování</a:t>
            </a:r>
            <a:r>
              <a:rPr lang="en-US" dirty="0" smtClean="0"/>
              <a:t> </a:t>
            </a:r>
            <a:r>
              <a:rPr lang="en-US" dirty="0" err="1" smtClean="0"/>
              <a:t>víry</a:t>
            </a:r>
            <a:r>
              <a:rPr lang="en-US" dirty="0" smtClean="0"/>
              <a:t>, </a:t>
            </a:r>
            <a:r>
              <a:rPr lang="en-US" dirty="0" err="1" smtClean="0"/>
              <a:t>poznání</a:t>
            </a:r>
            <a:r>
              <a:rPr lang="en-US" dirty="0" smtClean="0"/>
              <a:t> </a:t>
            </a:r>
            <a:r>
              <a:rPr lang="en-US" dirty="0" err="1" smtClean="0"/>
              <a:t>světa</a:t>
            </a:r>
            <a:r>
              <a:rPr lang="en-US" dirty="0" smtClean="0"/>
              <a:t> =</a:t>
            </a:r>
            <a:r>
              <a:rPr lang="cs-CZ" dirty="0" smtClean="0"/>
              <a:t>p</a:t>
            </a:r>
            <a:r>
              <a:rPr lang="en-US" dirty="0" err="1" smtClean="0"/>
              <a:t>oznání</a:t>
            </a:r>
            <a:r>
              <a:rPr lang="en-US" dirty="0" smtClean="0"/>
              <a:t> </a:t>
            </a:r>
            <a:r>
              <a:rPr lang="en-US" dirty="0" err="1" smtClean="0"/>
              <a:t>tvůrčího</a:t>
            </a:r>
            <a:r>
              <a:rPr lang="en-US" dirty="0" smtClean="0"/>
              <a:t> </a:t>
            </a:r>
            <a:r>
              <a:rPr lang="en-US" dirty="0" err="1" smtClean="0"/>
              <a:t>aktu</a:t>
            </a:r>
            <a:r>
              <a:rPr lang="en-US" dirty="0" smtClean="0"/>
              <a:t> </a:t>
            </a:r>
            <a:r>
              <a:rPr lang="en-US" dirty="0" err="1" smtClean="0"/>
              <a:t>Boha</a:t>
            </a:r>
            <a:r>
              <a:rPr lang="en-US" dirty="0" smtClean="0"/>
              <a:t>. </a:t>
            </a:r>
            <a:endParaRPr lang="cs-CZ" dirty="0" smtClean="0"/>
          </a:p>
          <a:p>
            <a:r>
              <a:rPr lang="en-US" dirty="0" err="1" smtClean="0"/>
              <a:t>Vše</a:t>
            </a:r>
            <a:r>
              <a:rPr lang="en-US" dirty="0" smtClean="0"/>
              <a:t> co se </a:t>
            </a:r>
            <a:r>
              <a:rPr lang="en-US" dirty="0" err="1" smtClean="0"/>
              <a:t>vymykalo</a:t>
            </a:r>
            <a:r>
              <a:rPr lang="en-US" dirty="0" smtClean="0"/>
              <a:t>, </a:t>
            </a:r>
            <a:r>
              <a:rPr lang="en-US" dirty="0" err="1" smtClean="0"/>
              <a:t>podléhalo</a:t>
            </a:r>
            <a:r>
              <a:rPr lang="en-US" dirty="0" smtClean="0"/>
              <a:t> </a:t>
            </a:r>
            <a:r>
              <a:rPr lang="en-US" dirty="0" err="1" smtClean="0"/>
              <a:t>inkvizici</a:t>
            </a:r>
            <a:r>
              <a:rPr lang="en-US" dirty="0" smtClean="0"/>
              <a:t>.</a:t>
            </a:r>
          </a:p>
          <a:p>
            <a:r>
              <a:rPr lang="en-US" dirty="0" err="1" smtClean="0"/>
              <a:t>novověk</a:t>
            </a:r>
            <a:r>
              <a:rPr lang="en-US" dirty="0" smtClean="0"/>
              <a:t> - </a:t>
            </a:r>
            <a:r>
              <a:rPr lang="en-US" dirty="0" err="1" smtClean="0"/>
              <a:t>návrat</a:t>
            </a:r>
            <a:r>
              <a:rPr lang="en-US" dirty="0" smtClean="0"/>
              <a:t> k </a:t>
            </a:r>
            <a:r>
              <a:rPr lang="en-US" dirty="0" err="1" smtClean="0"/>
              <a:t>antickému</a:t>
            </a:r>
            <a:r>
              <a:rPr lang="en-US" dirty="0" smtClean="0"/>
              <a:t> </a:t>
            </a:r>
            <a:r>
              <a:rPr lang="en-US" dirty="0" err="1" smtClean="0"/>
              <a:t>pojetí</a:t>
            </a:r>
            <a:r>
              <a:rPr lang="en-US" dirty="0" smtClean="0"/>
              <a:t> (</a:t>
            </a:r>
            <a:r>
              <a:rPr lang="en-US" dirty="0" err="1" smtClean="0"/>
              <a:t>zdokonalení</a:t>
            </a:r>
            <a:r>
              <a:rPr lang="en-US" dirty="0" smtClean="0"/>
              <a:t> </a:t>
            </a:r>
            <a:r>
              <a:rPr lang="en-US" dirty="0" err="1" smtClean="0"/>
              <a:t>poznávajícího</a:t>
            </a:r>
            <a:r>
              <a:rPr lang="en-US" dirty="0" smtClean="0"/>
              <a:t>, </a:t>
            </a:r>
            <a:r>
              <a:rPr lang="en-US" dirty="0" err="1" smtClean="0"/>
              <a:t>tj</a:t>
            </a:r>
            <a:r>
              <a:rPr lang="en-US" dirty="0" smtClean="0"/>
              <a:t>. </a:t>
            </a:r>
            <a:r>
              <a:rPr lang="en-US" dirty="0" err="1" smtClean="0"/>
              <a:t>člověka</a:t>
            </a:r>
            <a:r>
              <a:rPr lang="en-US" dirty="0" smtClean="0"/>
              <a:t>)</a:t>
            </a:r>
            <a:r>
              <a:rPr lang="cs-CZ" dirty="0" smtClean="0"/>
              <a:t> </a:t>
            </a:r>
            <a:r>
              <a:rPr lang="en-US" dirty="0" smtClean="0"/>
              <a:t>+ </a:t>
            </a:r>
            <a:r>
              <a:rPr lang="en-US" dirty="0" err="1" smtClean="0"/>
              <a:t>praktický</a:t>
            </a:r>
            <a:r>
              <a:rPr lang="en-US" dirty="0" smtClean="0"/>
              <a:t> </a:t>
            </a:r>
            <a:r>
              <a:rPr lang="en-US" dirty="0" err="1" smtClean="0"/>
              <a:t>ohled</a:t>
            </a:r>
            <a:r>
              <a:rPr lang="en-US" dirty="0" smtClean="0"/>
              <a:t> </a:t>
            </a:r>
            <a:r>
              <a:rPr lang="en-US" dirty="0" err="1" smtClean="0"/>
              <a:t>směřující</a:t>
            </a:r>
            <a:r>
              <a:rPr lang="en-US" dirty="0" smtClean="0"/>
              <a:t> k </a:t>
            </a:r>
            <a:r>
              <a:rPr lang="en-US" dirty="0" err="1" smtClean="0"/>
              <a:t>využití</a:t>
            </a:r>
            <a:r>
              <a:rPr lang="en-US" dirty="0" smtClean="0"/>
              <a:t> </a:t>
            </a:r>
            <a:r>
              <a:rPr lang="en-US" dirty="0" err="1" smtClean="0"/>
              <a:t>poznání</a:t>
            </a:r>
            <a:r>
              <a:rPr lang="en-US" dirty="0" smtClean="0"/>
              <a:t> </a:t>
            </a:r>
            <a:r>
              <a:rPr lang="en-US" dirty="0" err="1" smtClean="0"/>
              <a:t>ke</a:t>
            </a:r>
            <a:r>
              <a:rPr lang="en-US" dirty="0" smtClean="0"/>
              <a:t> </a:t>
            </a:r>
            <a:r>
              <a:rPr lang="en-US" dirty="0" err="1" smtClean="0"/>
              <a:t>zlepšení</a:t>
            </a:r>
            <a:r>
              <a:rPr lang="en-US" dirty="0" smtClean="0"/>
              <a:t> </a:t>
            </a:r>
            <a:r>
              <a:rPr lang="en-US" dirty="0" err="1" smtClean="0"/>
              <a:t>osudu</a:t>
            </a:r>
            <a:r>
              <a:rPr lang="en-US" dirty="0" smtClean="0"/>
              <a:t> </a:t>
            </a:r>
            <a:r>
              <a:rPr lang="en-US" dirty="0" err="1" smtClean="0"/>
              <a:t>lidstva</a:t>
            </a:r>
            <a:r>
              <a:rPr lang="en-US" dirty="0" smtClean="0"/>
              <a:t>.</a:t>
            </a:r>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r>
              <a:rPr lang="en-US" dirty="0" smtClean="0"/>
              <a:t>To se </a:t>
            </a:r>
            <a:r>
              <a:rPr lang="en-US" dirty="0" err="1" smtClean="0"/>
              <a:t>stalo</a:t>
            </a:r>
            <a:r>
              <a:rPr lang="en-US" dirty="0" smtClean="0"/>
              <a:t> </a:t>
            </a:r>
            <a:r>
              <a:rPr lang="en-US" dirty="0" err="1" smtClean="0"/>
              <a:t>např</a:t>
            </a:r>
            <a:r>
              <a:rPr lang="en-US" dirty="0" smtClean="0"/>
              <a:t>. </a:t>
            </a:r>
            <a:r>
              <a:rPr lang="cs-CZ" dirty="0" smtClean="0"/>
              <a:t> </a:t>
            </a:r>
            <a:r>
              <a:rPr lang="en-US" dirty="0" smtClean="0"/>
              <a:t>v </a:t>
            </a:r>
            <a:r>
              <a:rPr lang="en-US" dirty="0" err="1" smtClean="0"/>
              <a:t>nacistickém</a:t>
            </a:r>
            <a:r>
              <a:rPr lang="en-US" dirty="0" smtClean="0"/>
              <a:t> </a:t>
            </a:r>
            <a:r>
              <a:rPr lang="en-US" dirty="0" err="1" smtClean="0"/>
              <a:t>Německu</a:t>
            </a:r>
            <a:r>
              <a:rPr lang="en-US" dirty="0" smtClean="0"/>
              <a:t>,  </a:t>
            </a:r>
            <a:r>
              <a:rPr lang="en-US" dirty="0" err="1" smtClean="0"/>
              <a:t>otázky</a:t>
            </a:r>
            <a:r>
              <a:rPr lang="en-US" dirty="0" smtClean="0"/>
              <a:t> </a:t>
            </a:r>
            <a:r>
              <a:rPr lang="en-US" dirty="0" err="1" smtClean="0"/>
              <a:t>spojené</a:t>
            </a:r>
            <a:r>
              <a:rPr lang="en-US" dirty="0" smtClean="0"/>
              <a:t> s </a:t>
            </a:r>
            <a:r>
              <a:rPr lang="en-US" dirty="0" err="1" smtClean="0"/>
              <a:t>problémem</a:t>
            </a:r>
            <a:r>
              <a:rPr lang="en-US" dirty="0" smtClean="0"/>
              <a:t> </a:t>
            </a:r>
            <a:r>
              <a:rPr lang="en-US" dirty="0" err="1" smtClean="0"/>
              <a:t>čisté</a:t>
            </a:r>
            <a:r>
              <a:rPr lang="en-US" dirty="0" smtClean="0"/>
              <a:t> </a:t>
            </a:r>
            <a:r>
              <a:rPr lang="en-US" dirty="0" err="1" smtClean="0"/>
              <a:t>rasy</a:t>
            </a:r>
            <a:r>
              <a:rPr lang="en-US" dirty="0" smtClean="0"/>
              <a:t> </a:t>
            </a:r>
            <a:r>
              <a:rPr lang="en-US" dirty="0" err="1" smtClean="0"/>
              <a:t>byly</a:t>
            </a:r>
            <a:r>
              <a:rPr lang="en-US" dirty="0" smtClean="0"/>
              <a:t> </a:t>
            </a:r>
            <a:r>
              <a:rPr lang="en-US" dirty="0" err="1" smtClean="0"/>
              <a:t>řešeny</a:t>
            </a:r>
            <a:r>
              <a:rPr lang="en-US" dirty="0" smtClean="0"/>
              <a:t> </a:t>
            </a:r>
            <a:r>
              <a:rPr lang="en-US" dirty="0" err="1" smtClean="0"/>
              <a:t>dle</a:t>
            </a:r>
            <a:r>
              <a:rPr lang="en-US" dirty="0" smtClean="0"/>
              <a:t> </a:t>
            </a:r>
            <a:r>
              <a:rPr lang="en-US" dirty="0" err="1" smtClean="0"/>
              <a:t>mnoha</a:t>
            </a:r>
            <a:r>
              <a:rPr lang="en-US" dirty="0" smtClean="0"/>
              <a:t> </a:t>
            </a:r>
            <a:r>
              <a:rPr lang="en-US" dirty="0" err="1" smtClean="0"/>
              <a:t>odborníků</a:t>
            </a:r>
            <a:r>
              <a:rPr lang="en-US" dirty="0" smtClean="0"/>
              <a:t> </a:t>
            </a:r>
            <a:r>
              <a:rPr lang="en-US" dirty="0" err="1" smtClean="0"/>
              <a:t>ryze</a:t>
            </a:r>
            <a:r>
              <a:rPr lang="en-US" dirty="0" smtClean="0"/>
              <a:t> </a:t>
            </a:r>
            <a:r>
              <a:rPr lang="en-US" dirty="0" err="1" smtClean="0"/>
              <a:t>vědeckými</a:t>
            </a:r>
            <a:r>
              <a:rPr lang="en-US" dirty="0" smtClean="0"/>
              <a:t> </a:t>
            </a:r>
            <a:r>
              <a:rPr lang="en-US" dirty="0" err="1" smtClean="0"/>
              <a:t>prostředky</a:t>
            </a:r>
            <a:r>
              <a:rPr lang="en-US" dirty="0" smtClean="0"/>
              <a:t>.</a:t>
            </a:r>
          </a:p>
          <a:p>
            <a:endParaRPr lang="en-US" dirty="0" smtClean="0"/>
          </a:p>
          <a:p>
            <a:r>
              <a:rPr lang="cs-CZ" dirty="0" smtClean="0"/>
              <a:t>I</a:t>
            </a:r>
            <a:r>
              <a:rPr lang="en-US" dirty="0" err="1" smtClean="0"/>
              <a:t>deologi</a:t>
            </a:r>
            <a:r>
              <a:rPr lang="cs-CZ" dirty="0" smtClean="0"/>
              <a:t>e</a:t>
            </a:r>
            <a:r>
              <a:rPr lang="en-US" dirty="0" smtClean="0"/>
              <a:t> </a:t>
            </a:r>
            <a:r>
              <a:rPr lang="en-US" dirty="0" err="1" smtClean="0"/>
              <a:t>marxismu-lenismu</a:t>
            </a:r>
            <a:r>
              <a:rPr lang="cs-CZ" dirty="0" smtClean="0"/>
              <a:t> byla</a:t>
            </a:r>
            <a:r>
              <a:rPr lang="en-US" dirty="0" smtClean="0"/>
              <a:t> </a:t>
            </a:r>
            <a:r>
              <a:rPr lang="en-US" dirty="0" err="1" smtClean="0"/>
              <a:t>zaštítěn</a:t>
            </a:r>
            <a:r>
              <a:rPr lang="cs-CZ" dirty="0" smtClean="0"/>
              <a:t>a</a:t>
            </a:r>
            <a:r>
              <a:rPr lang="en-US" dirty="0" smtClean="0"/>
              <a:t> </a:t>
            </a:r>
            <a:r>
              <a:rPr lang="en-US" dirty="0" err="1" smtClean="0"/>
              <a:t>vědeckým</a:t>
            </a:r>
            <a:r>
              <a:rPr lang="en-US" dirty="0" smtClean="0"/>
              <a:t> </a:t>
            </a:r>
            <a:r>
              <a:rPr lang="en-US" dirty="0" err="1" smtClean="0"/>
              <a:t>názorem</a:t>
            </a:r>
            <a:r>
              <a:rPr lang="en-US" dirty="0" smtClean="0"/>
              <a:t>, a </a:t>
            </a:r>
            <a:r>
              <a:rPr lang="en-US" dirty="0" err="1" smtClean="0"/>
              <a:t>určoval</a:t>
            </a:r>
            <a:r>
              <a:rPr lang="cs-CZ" dirty="0" smtClean="0"/>
              <a:t>a</a:t>
            </a:r>
            <a:r>
              <a:rPr lang="en-US" dirty="0" smtClean="0"/>
              <a:t> </a:t>
            </a:r>
            <a:r>
              <a:rPr lang="en-US" dirty="0" err="1" smtClean="0"/>
              <a:t>tak</a:t>
            </a:r>
            <a:r>
              <a:rPr lang="en-US" dirty="0" smtClean="0"/>
              <a:t>, co je a co </a:t>
            </a:r>
            <a:r>
              <a:rPr lang="en-US" dirty="0" err="1" smtClean="0"/>
              <a:t>není</a:t>
            </a:r>
            <a:r>
              <a:rPr lang="en-US" dirty="0" smtClean="0"/>
              <a:t> </a:t>
            </a:r>
            <a:r>
              <a:rPr lang="en-US" dirty="0" err="1" smtClean="0"/>
              <a:t>správnou</a:t>
            </a:r>
            <a:r>
              <a:rPr lang="en-US" dirty="0" smtClean="0"/>
              <a:t> </a:t>
            </a:r>
            <a:r>
              <a:rPr lang="en-US" dirty="0" err="1" smtClean="0"/>
              <a:t>vědou</a:t>
            </a:r>
            <a:r>
              <a:rPr lang="en-US" dirty="0" smtClean="0"/>
              <a:t>. </a:t>
            </a:r>
            <a:r>
              <a:rPr lang="en-US" dirty="0" err="1" smtClean="0"/>
              <a:t>Takovéto</a:t>
            </a:r>
            <a:r>
              <a:rPr lang="en-US" dirty="0" smtClean="0"/>
              <a:t> </a:t>
            </a:r>
            <a:r>
              <a:rPr lang="en-US" dirty="0" err="1" smtClean="0"/>
              <a:t>zneužití</a:t>
            </a:r>
            <a:r>
              <a:rPr lang="en-US" dirty="0" smtClean="0"/>
              <a:t> </a:t>
            </a:r>
            <a:r>
              <a:rPr lang="en-US" dirty="0" err="1" smtClean="0"/>
              <a:t>vědy</a:t>
            </a:r>
            <a:r>
              <a:rPr lang="en-US" dirty="0" smtClean="0"/>
              <a:t> </a:t>
            </a:r>
            <a:r>
              <a:rPr lang="en-US" dirty="0" err="1" smtClean="0"/>
              <a:t>považuji</a:t>
            </a:r>
            <a:r>
              <a:rPr lang="en-US" dirty="0" smtClean="0"/>
              <a:t> </a:t>
            </a:r>
            <a:r>
              <a:rPr lang="en-US" dirty="0" err="1" smtClean="0"/>
              <a:t>za</a:t>
            </a:r>
            <a:r>
              <a:rPr lang="en-US" dirty="0" smtClean="0"/>
              <a:t> Lysenko </a:t>
            </a:r>
          </a:p>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A019F3-8596-4028-9847-CBD3A185B07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8784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r>
              <a:rPr lang="en-US" dirty="0" smtClean="0"/>
              <a:t>Einstein se </a:t>
            </a:r>
            <a:r>
              <a:rPr lang="en-US" dirty="0" err="1" smtClean="0"/>
              <a:t>považoval</a:t>
            </a:r>
            <a:r>
              <a:rPr lang="en-US" dirty="0" smtClean="0"/>
              <a:t> </a:t>
            </a:r>
            <a:r>
              <a:rPr lang="en-US" dirty="0" err="1" smtClean="0"/>
              <a:t>za</a:t>
            </a:r>
            <a:r>
              <a:rPr lang="en-US" dirty="0" smtClean="0"/>
              <a:t> </a:t>
            </a:r>
            <a:r>
              <a:rPr lang="en-US" dirty="0" err="1" smtClean="0"/>
              <a:t>pacifistu</a:t>
            </a:r>
            <a:r>
              <a:rPr lang="en-US" dirty="0" smtClean="0"/>
              <a:t> a v </a:t>
            </a:r>
            <a:r>
              <a:rPr lang="en-US" dirty="0" err="1" smtClean="0"/>
              <a:t>pozdějších</a:t>
            </a:r>
            <a:r>
              <a:rPr lang="en-US" dirty="0" smtClean="0"/>
              <a:t> </a:t>
            </a:r>
            <a:r>
              <a:rPr lang="en-US" dirty="0" err="1" smtClean="0"/>
              <a:t>letech</a:t>
            </a:r>
            <a:r>
              <a:rPr lang="en-US" dirty="0" smtClean="0"/>
              <a:t> </a:t>
            </a:r>
            <a:r>
              <a:rPr lang="en-US" dirty="0" err="1" smtClean="0"/>
              <a:t>za</a:t>
            </a:r>
            <a:r>
              <a:rPr lang="en-US" dirty="0" smtClean="0"/>
              <a:t> </a:t>
            </a:r>
            <a:r>
              <a:rPr lang="en-US" dirty="0" err="1" smtClean="0"/>
              <a:t>socialistu</a:t>
            </a:r>
            <a:r>
              <a:rPr lang="en-US" dirty="0" smtClean="0"/>
              <a:t>. </a:t>
            </a:r>
            <a:r>
              <a:rPr lang="en-US" dirty="0" err="1" smtClean="0"/>
              <a:t>Jednou</a:t>
            </a:r>
            <a:r>
              <a:rPr lang="en-US" dirty="0" smtClean="0"/>
              <a:t> </a:t>
            </a:r>
            <a:r>
              <a:rPr lang="en-US" dirty="0" err="1" smtClean="0"/>
              <a:t>řekl</a:t>
            </a:r>
            <a:r>
              <a:rPr lang="en-US" dirty="0" smtClean="0"/>
              <a:t>: „</a:t>
            </a:r>
            <a:r>
              <a:rPr lang="en-US" dirty="0" err="1" smtClean="0"/>
              <a:t>Věřím</a:t>
            </a:r>
            <a:r>
              <a:rPr lang="en-US" dirty="0" smtClean="0"/>
              <a:t>, </a:t>
            </a:r>
            <a:r>
              <a:rPr lang="en-US" dirty="0" err="1" smtClean="0"/>
              <a:t>že</a:t>
            </a:r>
            <a:r>
              <a:rPr lang="en-US" dirty="0" smtClean="0"/>
              <a:t> </a:t>
            </a:r>
            <a:r>
              <a:rPr lang="en-US" dirty="0" err="1" smtClean="0"/>
              <a:t>Gándhího</a:t>
            </a:r>
            <a:r>
              <a:rPr lang="en-US" dirty="0" smtClean="0"/>
              <a:t> </a:t>
            </a:r>
            <a:r>
              <a:rPr lang="en-US" dirty="0" err="1" smtClean="0"/>
              <a:t>názory</a:t>
            </a:r>
            <a:r>
              <a:rPr lang="en-US" dirty="0" smtClean="0"/>
              <a:t> </a:t>
            </a:r>
            <a:r>
              <a:rPr lang="en-US" dirty="0" err="1" smtClean="0"/>
              <a:t>byly</a:t>
            </a:r>
            <a:r>
              <a:rPr lang="en-US" dirty="0" smtClean="0"/>
              <a:t> </a:t>
            </a:r>
            <a:r>
              <a:rPr lang="en-US" dirty="0" err="1" smtClean="0"/>
              <a:t>ty</a:t>
            </a:r>
            <a:r>
              <a:rPr lang="en-US" dirty="0" smtClean="0"/>
              <a:t> </a:t>
            </a:r>
            <a:r>
              <a:rPr lang="en-US" dirty="0" err="1" smtClean="0"/>
              <a:t>nejosvícenější</a:t>
            </a:r>
            <a:r>
              <a:rPr lang="en-US" dirty="0" smtClean="0"/>
              <a:t> z </a:t>
            </a:r>
            <a:r>
              <a:rPr lang="en-US" dirty="0" err="1" smtClean="0"/>
              <a:t>názorů</a:t>
            </a:r>
            <a:r>
              <a:rPr lang="en-US" dirty="0" smtClean="0"/>
              <a:t> </a:t>
            </a:r>
            <a:r>
              <a:rPr lang="en-US" dirty="0" err="1" smtClean="0"/>
              <a:t>všech</a:t>
            </a:r>
            <a:r>
              <a:rPr lang="en-US" dirty="0" smtClean="0"/>
              <a:t> </a:t>
            </a:r>
            <a:r>
              <a:rPr lang="en-US" dirty="0" err="1" smtClean="0"/>
              <a:t>politiků</a:t>
            </a:r>
            <a:r>
              <a:rPr lang="en-US" dirty="0" smtClean="0"/>
              <a:t> </a:t>
            </a:r>
            <a:r>
              <a:rPr lang="en-US" dirty="0" err="1" smtClean="0"/>
              <a:t>naší</a:t>
            </a:r>
            <a:r>
              <a:rPr lang="en-US" dirty="0" smtClean="0"/>
              <a:t> </a:t>
            </a:r>
            <a:r>
              <a:rPr lang="en-US" dirty="0" err="1" smtClean="0"/>
              <a:t>doby</a:t>
            </a:r>
            <a:r>
              <a:rPr lang="en-US" dirty="0" smtClean="0"/>
              <a:t>. </a:t>
            </a:r>
            <a:r>
              <a:rPr lang="en-US" dirty="0" err="1" smtClean="0"/>
              <a:t>Měli</a:t>
            </a:r>
            <a:r>
              <a:rPr lang="en-US" dirty="0" smtClean="0"/>
              <a:t> </a:t>
            </a:r>
            <a:r>
              <a:rPr lang="en-US" dirty="0" err="1" smtClean="0"/>
              <a:t>bychom</a:t>
            </a:r>
            <a:r>
              <a:rPr lang="en-US" dirty="0" smtClean="0"/>
              <a:t> se </a:t>
            </a:r>
            <a:r>
              <a:rPr lang="en-US" dirty="0" err="1" smtClean="0"/>
              <a:t>pokoušet</a:t>
            </a:r>
            <a:r>
              <a:rPr lang="en-US" dirty="0" smtClean="0"/>
              <a:t> </a:t>
            </a:r>
            <a:r>
              <a:rPr lang="en-US" dirty="0" err="1" smtClean="0"/>
              <a:t>dělat</a:t>
            </a:r>
            <a:r>
              <a:rPr lang="en-US" dirty="0" smtClean="0"/>
              <a:t> </a:t>
            </a:r>
            <a:r>
              <a:rPr lang="en-US" dirty="0" err="1" smtClean="0"/>
              <a:t>věci</a:t>
            </a:r>
            <a:r>
              <a:rPr lang="en-US" dirty="0" smtClean="0"/>
              <a:t> v </a:t>
            </a:r>
            <a:r>
              <a:rPr lang="en-US" dirty="0" err="1" smtClean="0"/>
              <a:t>jeho</a:t>
            </a:r>
            <a:r>
              <a:rPr lang="en-US" dirty="0" smtClean="0"/>
              <a:t> </a:t>
            </a:r>
            <a:r>
              <a:rPr lang="en-US" dirty="0" err="1" smtClean="0"/>
              <a:t>duchu</a:t>
            </a:r>
            <a:r>
              <a:rPr lang="en-US" dirty="0" smtClean="0"/>
              <a:t>: </a:t>
            </a:r>
            <a:r>
              <a:rPr lang="en-US" dirty="0" err="1" smtClean="0"/>
              <a:t>nepoužívat</a:t>
            </a:r>
            <a:r>
              <a:rPr lang="en-US" dirty="0" smtClean="0"/>
              <a:t> </a:t>
            </a:r>
            <a:r>
              <a:rPr lang="en-US" dirty="0" err="1" smtClean="0"/>
              <a:t>násilí</a:t>
            </a:r>
            <a:r>
              <a:rPr lang="en-US" dirty="0" smtClean="0"/>
              <a:t> v </a:t>
            </a:r>
            <a:r>
              <a:rPr lang="en-US" dirty="0" err="1" smtClean="0"/>
              <a:t>boji</a:t>
            </a:r>
            <a:r>
              <a:rPr lang="en-US" dirty="0" smtClean="0"/>
              <a:t> </a:t>
            </a:r>
            <a:r>
              <a:rPr lang="en-US" dirty="0" err="1" smtClean="0"/>
              <a:t>za</a:t>
            </a:r>
            <a:r>
              <a:rPr lang="en-US" dirty="0" smtClean="0"/>
              <a:t> </a:t>
            </a:r>
            <a:r>
              <a:rPr lang="en-US" dirty="0" err="1" smtClean="0"/>
              <a:t>naši</a:t>
            </a:r>
            <a:r>
              <a:rPr lang="en-US" dirty="0" smtClean="0"/>
              <a:t> </a:t>
            </a:r>
            <a:r>
              <a:rPr lang="en-US" dirty="0" err="1" smtClean="0"/>
              <a:t>věc</a:t>
            </a:r>
            <a:r>
              <a:rPr lang="en-US" dirty="0" smtClean="0"/>
              <a:t>, ale </a:t>
            </a:r>
            <a:r>
              <a:rPr lang="en-US" dirty="0" err="1" smtClean="0"/>
              <a:t>neúčastnit</a:t>
            </a:r>
            <a:r>
              <a:rPr lang="en-US" dirty="0" smtClean="0"/>
              <a:t> se </a:t>
            </a:r>
            <a:r>
              <a:rPr lang="en-US" dirty="0" err="1" smtClean="0"/>
              <a:t>ničeho</a:t>
            </a:r>
            <a:r>
              <a:rPr lang="en-US" dirty="0" smtClean="0"/>
              <a:t>, o </a:t>
            </a:r>
            <a:r>
              <a:rPr lang="en-US" dirty="0" err="1" smtClean="0"/>
              <a:t>čem</a:t>
            </a:r>
            <a:r>
              <a:rPr lang="en-US" dirty="0" smtClean="0"/>
              <a:t> </a:t>
            </a:r>
            <a:r>
              <a:rPr lang="en-US" dirty="0" err="1" smtClean="0"/>
              <a:t>si</a:t>
            </a:r>
            <a:r>
              <a:rPr lang="en-US" dirty="0" smtClean="0"/>
              <a:t> </a:t>
            </a:r>
            <a:r>
              <a:rPr lang="en-US" dirty="0" err="1" smtClean="0"/>
              <a:t>myslíme</a:t>
            </a:r>
            <a:r>
              <a:rPr lang="en-US" dirty="0" smtClean="0"/>
              <a:t>, </a:t>
            </a:r>
            <a:r>
              <a:rPr lang="en-US" dirty="0" err="1" smtClean="0"/>
              <a:t>že</a:t>
            </a:r>
            <a:r>
              <a:rPr lang="en-US" dirty="0" smtClean="0"/>
              <a:t> je </a:t>
            </a:r>
            <a:r>
              <a:rPr lang="en-US" dirty="0" err="1" smtClean="0"/>
              <a:t>zlé</a:t>
            </a:r>
            <a:r>
              <a:rPr lang="en-US" dirty="0" smtClean="0"/>
              <a:t>.“ </a:t>
            </a:r>
            <a:r>
              <a:rPr lang="en-US" dirty="0" err="1" smtClean="0"/>
              <a:t>Einsteinovy</a:t>
            </a:r>
            <a:r>
              <a:rPr lang="en-US" dirty="0" smtClean="0"/>
              <a:t> </a:t>
            </a:r>
            <a:r>
              <a:rPr lang="en-US" dirty="0" err="1" smtClean="0"/>
              <a:t>názory</a:t>
            </a:r>
            <a:r>
              <a:rPr lang="en-US" dirty="0" smtClean="0"/>
              <a:t> </a:t>
            </a:r>
            <a:r>
              <a:rPr lang="en-US" dirty="0" err="1" smtClean="0"/>
              <a:t>na</a:t>
            </a:r>
            <a:r>
              <a:rPr lang="en-US" dirty="0" smtClean="0"/>
              <a:t> </a:t>
            </a:r>
            <a:r>
              <a:rPr lang="en-US" dirty="0" err="1" smtClean="0"/>
              <a:t>další</a:t>
            </a:r>
            <a:r>
              <a:rPr lang="en-US" dirty="0" smtClean="0"/>
              <a:t> </a:t>
            </a:r>
            <a:r>
              <a:rPr lang="en-US" dirty="0" err="1" smtClean="0"/>
              <a:t>otázky</a:t>
            </a:r>
            <a:r>
              <a:rPr lang="en-US" dirty="0" smtClean="0"/>
              <a:t> </a:t>
            </a:r>
            <a:r>
              <a:rPr lang="en-US" dirty="0" err="1" smtClean="0"/>
              <a:t>včetně</a:t>
            </a:r>
            <a:r>
              <a:rPr lang="en-US" dirty="0" smtClean="0"/>
              <a:t> </a:t>
            </a:r>
            <a:r>
              <a:rPr lang="en-US" dirty="0" err="1" smtClean="0"/>
              <a:t>socialismu</a:t>
            </a:r>
            <a:r>
              <a:rPr lang="en-US" dirty="0" smtClean="0"/>
              <a:t>, </a:t>
            </a:r>
            <a:r>
              <a:rPr lang="en-US" dirty="0" err="1" smtClean="0"/>
              <a:t>mccarthismu</a:t>
            </a:r>
            <a:r>
              <a:rPr lang="en-US" dirty="0" smtClean="0"/>
              <a:t> a </a:t>
            </a:r>
            <a:r>
              <a:rPr lang="en-US" dirty="0" err="1" smtClean="0"/>
              <a:t>rasismu</a:t>
            </a:r>
            <a:r>
              <a:rPr lang="en-US" dirty="0" smtClean="0"/>
              <a:t> </a:t>
            </a:r>
            <a:r>
              <a:rPr lang="en-US" dirty="0" err="1" smtClean="0"/>
              <a:t>byly</a:t>
            </a:r>
            <a:r>
              <a:rPr lang="en-US" dirty="0" smtClean="0"/>
              <a:t> </a:t>
            </a:r>
            <a:r>
              <a:rPr lang="en-US" dirty="0" err="1" smtClean="0"/>
              <a:t>totalitními</a:t>
            </a:r>
            <a:r>
              <a:rPr lang="en-US" dirty="0" smtClean="0"/>
              <a:t> </a:t>
            </a:r>
            <a:r>
              <a:rPr lang="en-US" dirty="0" err="1" smtClean="0"/>
              <a:t>režimy</a:t>
            </a:r>
            <a:r>
              <a:rPr lang="en-US" dirty="0" smtClean="0"/>
              <a:t> </a:t>
            </a:r>
            <a:r>
              <a:rPr lang="en-US" dirty="0" err="1" smtClean="0"/>
              <a:t>zatajovány</a:t>
            </a:r>
            <a:r>
              <a:rPr lang="en-US" dirty="0" smtClean="0"/>
              <a:t>, </a:t>
            </a:r>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r>
              <a:rPr lang="en-US" dirty="0" err="1" smtClean="0"/>
              <a:t>Významně</a:t>
            </a:r>
            <a:r>
              <a:rPr lang="en-US" dirty="0" smtClean="0"/>
              <a:t> se </a:t>
            </a:r>
            <a:r>
              <a:rPr lang="en-US" dirty="0" err="1" smtClean="0"/>
              <a:t>zasadil</a:t>
            </a:r>
            <a:r>
              <a:rPr lang="en-US" dirty="0" smtClean="0"/>
              <a:t> o </a:t>
            </a:r>
            <a:r>
              <a:rPr lang="en-US" dirty="0" err="1" smtClean="0"/>
              <a:t>podepsání</a:t>
            </a:r>
            <a:r>
              <a:rPr lang="en-US" dirty="0" smtClean="0"/>
              <a:t> </a:t>
            </a:r>
            <a:r>
              <a:rPr lang="en-US" dirty="0" err="1" smtClean="0"/>
              <a:t>smlouvy</a:t>
            </a:r>
            <a:r>
              <a:rPr lang="en-US" dirty="0" smtClean="0"/>
              <a:t> o </a:t>
            </a:r>
            <a:r>
              <a:rPr lang="en-US" dirty="0" err="1" smtClean="0"/>
              <a:t>omezení</a:t>
            </a:r>
            <a:r>
              <a:rPr lang="en-US" dirty="0" smtClean="0"/>
              <a:t> </a:t>
            </a:r>
            <a:r>
              <a:rPr lang="en-US" dirty="0" err="1" smtClean="0"/>
              <a:t>jaderných</a:t>
            </a:r>
            <a:r>
              <a:rPr lang="en-US" dirty="0" smtClean="0"/>
              <a:t> </a:t>
            </a:r>
            <a:r>
              <a:rPr lang="en-US" dirty="0" err="1" smtClean="0"/>
              <a:t>testů</a:t>
            </a:r>
            <a:r>
              <a:rPr lang="en-US" dirty="0" smtClean="0"/>
              <a:t> a </a:t>
            </a:r>
            <a:r>
              <a:rPr lang="en-US" dirty="0" err="1" smtClean="0"/>
              <a:t>ve</a:t>
            </a:r>
            <a:r>
              <a:rPr lang="en-US" dirty="0" smtClean="0"/>
              <a:t> </a:t>
            </a:r>
            <a:r>
              <a:rPr lang="en-US" dirty="0" err="1" smtClean="0"/>
              <a:t>Washingtonu</a:t>
            </a:r>
            <a:r>
              <a:rPr lang="en-US" dirty="0" smtClean="0"/>
              <a:t> se </a:t>
            </a:r>
            <a:r>
              <a:rPr lang="en-US" dirty="0" err="1" smtClean="0"/>
              <a:t>zúčastnil</a:t>
            </a:r>
            <a:r>
              <a:rPr lang="en-US" dirty="0" smtClean="0"/>
              <a:t> </a:t>
            </a:r>
            <a:r>
              <a:rPr lang="en-US" dirty="0" err="1" smtClean="0"/>
              <a:t>podepsání</a:t>
            </a:r>
            <a:r>
              <a:rPr lang="en-US" dirty="0" smtClean="0"/>
              <a:t> </a:t>
            </a:r>
            <a:r>
              <a:rPr lang="en-US" dirty="0" err="1" smtClean="0"/>
              <a:t>protokolu</a:t>
            </a:r>
            <a:r>
              <a:rPr lang="en-US" dirty="0" smtClean="0"/>
              <a:t> o </a:t>
            </a:r>
            <a:r>
              <a:rPr lang="en-US" dirty="0" err="1" smtClean="0"/>
              <a:t>ratifikaci</a:t>
            </a:r>
            <a:r>
              <a:rPr lang="en-US" dirty="0" smtClean="0"/>
              <a:t> </a:t>
            </a:r>
            <a:r>
              <a:rPr lang="en-US" dirty="0" err="1" smtClean="0"/>
              <a:t>této</a:t>
            </a:r>
            <a:r>
              <a:rPr lang="en-US" dirty="0" smtClean="0"/>
              <a:t> </a:t>
            </a:r>
            <a:r>
              <a:rPr lang="en-US" dirty="0" err="1" smtClean="0"/>
              <a:t>smlouvy</a:t>
            </a:r>
            <a:r>
              <a:rPr lang="en-US" dirty="0" smtClean="0"/>
              <a:t> (10. </a:t>
            </a:r>
            <a:r>
              <a:rPr lang="en-US" dirty="0" err="1" smtClean="0"/>
              <a:t>října</a:t>
            </a:r>
            <a:r>
              <a:rPr lang="en-US" dirty="0" smtClean="0"/>
              <a:t> 1963). </a:t>
            </a:r>
            <a:endParaRPr lang="cs-CZ" dirty="0" smtClean="0"/>
          </a:p>
          <a:p>
            <a:r>
              <a:rPr lang="en-US" dirty="0" err="1" smtClean="0"/>
              <a:t>Téhož</a:t>
            </a:r>
            <a:r>
              <a:rPr lang="en-US" dirty="0" smtClean="0"/>
              <a:t> </a:t>
            </a:r>
            <a:r>
              <a:rPr lang="en-US" dirty="0" err="1" smtClean="0"/>
              <a:t>roku</a:t>
            </a:r>
            <a:r>
              <a:rPr lang="en-US" dirty="0" smtClean="0"/>
              <a:t> se mu </a:t>
            </a:r>
            <a:r>
              <a:rPr lang="en-US" dirty="0" err="1" smtClean="0"/>
              <a:t>podařilo</a:t>
            </a:r>
            <a:r>
              <a:rPr lang="en-US" dirty="0" smtClean="0"/>
              <a:t> </a:t>
            </a:r>
            <a:r>
              <a:rPr lang="en-US" dirty="0" err="1" smtClean="0"/>
              <a:t>přesvědčit</a:t>
            </a:r>
            <a:r>
              <a:rPr lang="en-US" dirty="0" smtClean="0"/>
              <a:t> </a:t>
            </a:r>
            <a:r>
              <a:rPr lang="en-US" dirty="0" err="1" smtClean="0"/>
              <a:t>sovětské</a:t>
            </a:r>
            <a:r>
              <a:rPr lang="en-US" dirty="0" smtClean="0"/>
              <a:t> </a:t>
            </a:r>
            <a:r>
              <a:rPr lang="en-US" dirty="0" err="1" smtClean="0"/>
              <a:t>vedení</a:t>
            </a:r>
            <a:r>
              <a:rPr lang="en-US" dirty="0" smtClean="0"/>
              <a:t>, </a:t>
            </a:r>
            <a:r>
              <a:rPr lang="en-US" dirty="0" err="1" smtClean="0"/>
              <a:t>aby</a:t>
            </a:r>
            <a:r>
              <a:rPr lang="en-US" dirty="0" smtClean="0"/>
              <a:t> </a:t>
            </a:r>
            <a:r>
              <a:rPr lang="en-US" dirty="0" err="1" smtClean="0"/>
              <a:t>přistoupilo</a:t>
            </a:r>
            <a:r>
              <a:rPr lang="en-US" dirty="0" smtClean="0"/>
              <a:t> </a:t>
            </a:r>
            <a:r>
              <a:rPr lang="en-US" dirty="0" err="1" smtClean="0"/>
              <a:t>na</a:t>
            </a:r>
            <a:r>
              <a:rPr lang="en-US" dirty="0" smtClean="0"/>
              <a:t> </a:t>
            </a:r>
            <a:r>
              <a:rPr lang="en-US" dirty="0" err="1" smtClean="0"/>
              <a:t>americký</a:t>
            </a:r>
            <a:r>
              <a:rPr lang="en-US" dirty="0" smtClean="0"/>
              <a:t> </a:t>
            </a:r>
            <a:r>
              <a:rPr lang="en-US" dirty="0" err="1" smtClean="0"/>
              <a:t>návrh</a:t>
            </a:r>
            <a:r>
              <a:rPr lang="en-US" dirty="0" smtClean="0"/>
              <a:t> </a:t>
            </a:r>
            <a:r>
              <a:rPr lang="en-US" dirty="0" err="1" smtClean="0"/>
              <a:t>na</a:t>
            </a:r>
            <a:r>
              <a:rPr lang="en-US" dirty="0" smtClean="0"/>
              <a:t> </a:t>
            </a:r>
            <a:r>
              <a:rPr lang="en-US" dirty="0" err="1" smtClean="0"/>
              <a:t>zastavení</a:t>
            </a:r>
            <a:r>
              <a:rPr lang="en-US" dirty="0" smtClean="0"/>
              <a:t> </a:t>
            </a:r>
            <a:r>
              <a:rPr lang="en-US" dirty="0" err="1" smtClean="0"/>
              <a:t>jaderných</a:t>
            </a:r>
            <a:r>
              <a:rPr lang="en-US" dirty="0" smtClean="0"/>
              <a:t> </a:t>
            </a:r>
            <a:r>
              <a:rPr lang="en-US" dirty="0" err="1" smtClean="0"/>
              <a:t>testů</a:t>
            </a:r>
            <a:r>
              <a:rPr lang="en-US" dirty="0" smtClean="0"/>
              <a:t>. </a:t>
            </a:r>
            <a:r>
              <a:rPr lang="en-US" dirty="0" err="1" smtClean="0"/>
              <a:t>Smlouva</a:t>
            </a:r>
            <a:r>
              <a:rPr lang="en-US" dirty="0" smtClean="0"/>
              <a:t> </a:t>
            </a:r>
            <a:r>
              <a:rPr lang="en-US" dirty="0" err="1" smtClean="0"/>
              <a:t>byla</a:t>
            </a:r>
            <a:r>
              <a:rPr lang="en-US" dirty="0" smtClean="0"/>
              <a:t> </a:t>
            </a:r>
            <a:r>
              <a:rPr lang="en-US" dirty="0" err="1" smtClean="0"/>
              <a:t>podepsána</a:t>
            </a:r>
            <a:r>
              <a:rPr lang="en-US" dirty="0" smtClean="0"/>
              <a:t> v </a:t>
            </a:r>
            <a:r>
              <a:rPr lang="en-US" dirty="0" err="1" smtClean="0"/>
              <a:t>Moskvě</a:t>
            </a:r>
            <a:r>
              <a:rPr lang="en-US" dirty="0" smtClean="0"/>
              <a:t> </a:t>
            </a:r>
            <a:r>
              <a:rPr lang="en-US" dirty="0" err="1" smtClean="0"/>
              <a:t>mezi</a:t>
            </a:r>
            <a:r>
              <a:rPr lang="en-US" dirty="0" smtClean="0"/>
              <a:t> </a:t>
            </a:r>
            <a:r>
              <a:rPr lang="en-US" dirty="0" err="1" smtClean="0"/>
              <a:t>Spojenými</a:t>
            </a:r>
            <a:r>
              <a:rPr lang="en-US" dirty="0" smtClean="0"/>
              <a:t> </a:t>
            </a:r>
            <a:r>
              <a:rPr lang="en-US" dirty="0" err="1" smtClean="0"/>
              <a:t>státy</a:t>
            </a:r>
            <a:r>
              <a:rPr lang="en-US" dirty="0" smtClean="0"/>
              <a:t>, </a:t>
            </a:r>
            <a:r>
              <a:rPr lang="en-US" dirty="0" err="1" smtClean="0"/>
              <a:t>Sovětským</a:t>
            </a:r>
            <a:r>
              <a:rPr lang="en-US" dirty="0" smtClean="0"/>
              <a:t> </a:t>
            </a:r>
            <a:r>
              <a:rPr lang="en-US" dirty="0" err="1" smtClean="0"/>
              <a:t>svazem</a:t>
            </a:r>
            <a:r>
              <a:rPr lang="en-US" dirty="0" smtClean="0"/>
              <a:t> a </a:t>
            </a:r>
            <a:r>
              <a:rPr lang="en-US" dirty="0" err="1" smtClean="0"/>
              <a:t>Velkou</a:t>
            </a:r>
            <a:r>
              <a:rPr lang="en-US" dirty="0" smtClean="0"/>
              <a:t> </a:t>
            </a:r>
            <a:r>
              <a:rPr lang="en-US" dirty="0" err="1" smtClean="0"/>
              <a:t>Británií</a:t>
            </a:r>
            <a:r>
              <a:rPr lang="en-US" dirty="0" smtClean="0"/>
              <a:t>. </a:t>
            </a:r>
            <a:r>
              <a:rPr lang="en-US" dirty="0" err="1" smtClean="0"/>
              <a:t>Zakazovala</a:t>
            </a:r>
            <a:r>
              <a:rPr lang="en-US" dirty="0" smtClean="0"/>
              <a:t> testy pod </a:t>
            </a:r>
            <a:r>
              <a:rPr lang="en-US" dirty="0" err="1" smtClean="0"/>
              <a:t>vodou</a:t>
            </a:r>
            <a:r>
              <a:rPr lang="en-US" dirty="0" smtClean="0"/>
              <a:t>, v </a:t>
            </a:r>
            <a:r>
              <a:rPr lang="en-US" dirty="0" err="1" smtClean="0"/>
              <a:t>kosmickém</a:t>
            </a:r>
            <a:r>
              <a:rPr lang="en-US" dirty="0" smtClean="0"/>
              <a:t> </a:t>
            </a:r>
            <a:r>
              <a:rPr lang="en-US" dirty="0" err="1" smtClean="0"/>
              <a:t>prostoru</a:t>
            </a:r>
            <a:r>
              <a:rPr lang="en-US" dirty="0" smtClean="0"/>
              <a:t> a v </a:t>
            </a:r>
            <a:r>
              <a:rPr lang="en-US" dirty="0" err="1" smtClean="0"/>
              <a:t>atmosféře</a:t>
            </a:r>
            <a:r>
              <a:rPr lang="en-US" dirty="0" smtClean="0"/>
              <a:t>. </a:t>
            </a:r>
            <a:r>
              <a:rPr lang="en-US" dirty="0" err="1" smtClean="0"/>
              <a:t>Sacharov</a:t>
            </a:r>
            <a:r>
              <a:rPr lang="en-US" dirty="0" smtClean="0"/>
              <a:t> </a:t>
            </a:r>
            <a:r>
              <a:rPr lang="en-US" dirty="0" err="1" smtClean="0"/>
              <a:t>uvedl</a:t>
            </a:r>
            <a:r>
              <a:rPr lang="en-US" dirty="0" smtClean="0"/>
              <a:t>, </a:t>
            </a:r>
            <a:r>
              <a:rPr lang="en-US" dirty="0" err="1" smtClean="0"/>
              <a:t>že</a:t>
            </a:r>
            <a:r>
              <a:rPr lang="en-US" dirty="0" smtClean="0"/>
              <a:t> </a:t>
            </a:r>
            <a:r>
              <a:rPr lang="en-US" dirty="0" err="1" smtClean="0"/>
              <a:t>tato</a:t>
            </a:r>
            <a:r>
              <a:rPr lang="en-US" dirty="0" smtClean="0"/>
              <a:t> </a:t>
            </a:r>
            <a:r>
              <a:rPr lang="en-US" dirty="0" err="1" smtClean="0"/>
              <a:t>smlouva</a:t>
            </a:r>
            <a:r>
              <a:rPr lang="en-US" dirty="0" smtClean="0"/>
              <a:t> </a:t>
            </a:r>
            <a:r>
              <a:rPr lang="en-US" dirty="0" err="1" smtClean="0"/>
              <a:t>byla</a:t>
            </a:r>
            <a:r>
              <a:rPr lang="en-US" dirty="0" smtClean="0"/>
              <a:t> </a:t>
            </a:r>
            <a:r>
              <a:rPr lang="en-US" dirty="0" err="1" smtClean="0"/>
              <a:t>prvním</a:t>
            </a:r>
            <a:r>
              <a:rPr lang="en-US" dirty="0" smtClean="0"/>
              <a:t> </a:t>
            </a:r>
            <a:r>
              <a:rPr lang="en-US" dirty="0" err="1" smtClean="0"/>
              <a:t>krokem</a:t>
            </a:r>
            <a:r>
              <a:rPr lang="en-US" dirty="0" smtClean="0"/>
              <a:t> </a:t>
            </a:r>
            <a:r>
              <a:rPr lang="en-US" dirty="0" err="1" smtClean="0"/>
              <a:t>ke</a:t>
            </a:r>
            <a:r>
              <a:rPr lang="en-US" dirty="0" smtClean="0"/>
              <a:t> </a:t>
            </a:r>
            <a:r>
              <a:rPr lang="en-US" dirty="0" err="1" smtClean="0"/>
              <a:t>snížení</a:t>
            </a:r>
            <a:r>
              <a:rPr lang="en-US" dirty="0" smtClean="0"/>
              <a:t> </a:t>
            </a:r>
            <a:r>
              <a:rPr lang="en-US" dirty="0" err="1" smtClean="0"/>
              <a:t>nebezpečí</a:t>
            </a:r>
            <a:r>
              <a:rPr lang="en-US" dirty="0" smtClean="0"/>
              <a:t> </a:t>
            </a:r>
            <a:r>
              <a:rPr lang="en-US" dirty="0" err="1" smtClean="0"/>
              <a:t>nukleární</a:t>
            </a:r>
            <a:r>
              <a:rPr lang="en-US" dirty="0" smtClean="0"/>
              <a:t> a </a:t>
            </a:r>
            <a:r>
              <a:rPr lang="en-US" dirty="0" err="1" smtClean="0"/>
              <a:t>termonukleární</a:t>
            </a:r>
            <a:r>
              <a:rPr lang="en-US" dirty="0" smtClean="0"/>
              <a:t> </a:t>
            </a:r>
            <a:r>
              <a:rPr lang="en-US" dirty="0" err="1" smtClean="0"/>
              <a:t>války</a:t>
            </a:r>
            <a:r>
              <a:rPr lang="en-US" dirty="0" smtClean="0"/>
              <a:t>.</a:t>
            </a:r>
          </a:p>
          <a:p>
            <a:endParaRPr lang="en-US" dirty="0" smtClean="0"/>
          </a:p>
          <a:p>
            <a:r>
              <a:rPr lang="en-US" dirty="0" err="1" smtClean="0"/>
              <a:t>Roku</a:t>
            </a:r>
            <a:r>
              <a:rPr lang="en-US" dirty="0" smtClean="0"/>
              <a:t> 1963 se </a:t>
            </a:r>
            <a:r>
              <a:rPr lang="en-US" dirty="0" err="1" smtClean="0"/>
              <a:t>rozhodl</a:t>
            </a:r>
            <a:r>
              <a:rPr lang="en-US" dirty="0" smtClean="0"/>
              <a:t> </a:t>
            </a:r>
            <a:r>
              <a:rPr lang="en-US" dirty="0" err="1" smtClean="0"/>
              <a:t>že</a:t>
            </a:r>
            <a:r>
              <a:rPr lang="en-US" dirty="0" smtClean="0"/>
              <a:t> se </a:t>
            </a:r>
            <a:r>
              <a:rPr lang="en-US" dirty="0" err="1" smtClean="0"/>
              <a:t>bude</a:t>
            </a:r>
            <a:r>
              <a:rPr lang="en-US" dirty="0" smtClean="0"/>
              <a:t> </a:t>
            </a:r>
            <a:r>
              <a:rPr lang="en-US" dirty="0" err="1" smtClean="0"/>
              <a:t>opět</a:t>
            </a:r>
            <a:r>
              <a:rPr lang="en-US" dirty="0" smtClean="0"/>
              <a:t> </a:t>
            </a:r>
            <a:r>
              <a:rPr lang="en-US" dirty="0" err="1" smtClean="0"/>
              <a:t>zabývat</a:t>
            </a:r>
            <a:r>
              <a:rPr lang="en-US" dirty="0" smtClean="0"/>
              <a:t> </a:t>
            </a:r>
            <a:r>
              <a:rPr lang="en-US" dirty="0" err="1" smtClean="0"/>
              <a:t>čistou</a:t>
            </a:r>
            <a:r>
              <a:rPr lang="en-US" dirty="0" smtClean="0"/>
              <a:t> </a:t>
            </a:r>
            <a:r>
              <a:rPr lang="en-US" dirty="0" err="1" smtClean="0"/>
              <a:t>vědou</a:t>
            </a:r>
            <a:r>
              <a:rPr lang="en-US" dirty="0" smtClean="0"/>
              <a:t>. Od </a:t>
            </a:r>
            <a:r>
              <a:rPr lang="en-US" dirty="0" err="1" smtClean="0"/>
              <a:t>roku</a:t>
            </a:r>
            <a:r>
              <a:rPr lang="en-US" dirty="0" smtClean="0"/>
              <a:t> 1951 se </a:t>
            </a:r>
            <a:r>
              <a:rPr lang="en-US" dirty="0" err="1" smtClean="0"/>
              <a:t>též</a:t>
            </a:r>
            <a:r>
              <a:rPr lang="en-US" dirty="0" smtClean="0"/>
              <a:t> </a:t>
            </a:r>
            <a:r>
              <a:rPr lang="en-US" dirty="0" err="1" smtClean="0"/>
              <a:t>podílel</a:t>
            </a:r>
            <a:r>
              <a:rPr lang="en-US" dirty="0" smtClean="0"/>
              <a:t> </a:t>
            </a:r>
            <a:r>
              <a:rPr lang="en-US" dirty="0" err="1" smtClean="0"/>
              <a:t>na</a:t>
            </a:r>
            <a:r>
              <a:rPr lang="en-US" dirty="0" smtClean="0"/>
              <a:t> </a:t>
            </a:r>
            <a:r>
              <a:rPr lang="en-US" dirty="0" err="1" smtClean="0"/>
              <a:t>podpoře</a:t>
            </a:r>
            <a:r>
              <a:rPr lang="en-US" dirty="0" smtClean="0"/>
              <a:t> </a:t>
            </a:r>
            <a:r>
              <a:rPr lang="en-US" dirty="0" err="1" smtClean="0"/>
              <a:t>obětí</a:t>
            </a:r>
            <a:r>
              <a:rPr lang="en-US" dirty="0" smtClean="0"/>
              <a:t> </a:t>
            </a:r>
            <a:r>
              <a:rPr lang="en-US" dirty="0" err="1" smtClean="0"/>
              <a:t>politické</a:t>
            </a:r>
            <a:r>
              <a:rPr lang="en-US" dirty="0" smtClean="0"/>
              <a:t> </a:t>
            </a:r>
            <a:r>
              <a:rPr lang="en-US" dirty="0" err="1" smtClean="0"/>
              <a:t>diskriminace</a:t>
            </a:r>
            <a:r>
              <a:rPr lang="en-US" dirty="0" smtClean="0"/>
              <a:t> a </a:t>
            </a:r>
            <a:r>
              <a:rPr lang="en-US" dirty="0" err="1" smtClean="0"/>
              <a:t>pronásledování</a:t>
            </a:r>
            <a:r>
              <a:rPr lang="en-US" dirty="0" smtClean="0"/>
              <a:t>. V </a:t>
            </a:r>
            <a:r>
              <a:rPr lang="en-US" dirty="0" err="1" smtClean="0"/>
              <a:t>té</a:t>
            </a:r>
            <a:r>
              <a:rPr lang="en-US" dirty="0" smtClean="0"/>
              <a:t> </a:t>
            </a:r>
            <a:r>
              <a:rPr lang="en-US" dirty="0" err="1" smtClean="0"/>
              <a:t>době</a:t>
            </a:r>
            <a:r>
              <a:rPr lang="en-US" dirty="0" smtClean="0"/>
              <a:t> </a:t>
            </a:r>
            <a:r>
              <a:rPr lang="en-US" dirty="0" err="1" smtClean="0"/>
              <a:t>stále</a:t>
            </a:r>
            <a:r>
              <a:rPr lang="en-US" dirty="0" smtClean="0"/>
              <a:t> </a:t>
            </a:r>
            <a:r>
              <a:rPr lang="en-US" dirty="0" err="1" smtClean="0"/>
              <a:t>pracoval</a:t>
            </a:r>
            <a:r>
              <a:rPr lang="en-US" dirty="0" smtClean="0"/>
              <a:t> </a:t>
            </a:r>
            <a:r>
              <a:rPr lang="en-US" dirty="0" err="1" smtClean="0"/>
              <a:t>na</a:t>
            </a:r>
            <a:r>
              <a:rPr lang="en-US" dirty="0" smtClean="0"/>
              <a:t> </a:t>
            </a:r>
            <a:r>
              <a:rPr lang="en-US" dirty="0" err="1" smtClean="0"/>
              <a:t>vývoji</a:t>
            </a:r>
            <a:r>
              <a:rPr lang="en-US" dirty="0" smtClean="0"/>
              <a:t> </a:t>
            </a:r>
            <a:r>
              <a:rPr lang="en-US" dirty="0" err="1" smtClean="0"/>
              <a:t>nových</a:t>
            </a:r>
            <a:r>
              <a:rPr lang="en-US" dirty="0" smtClean="0"/>
              <a:t> </a:t>
            </a:r>
            <a:r>
              <a:rPr lang="en-US" dirty="0" err="1" smtClean="0"/>
              <a:t>zbraní</a:t>
            </a:r>
            <a:r>
              <a:rPr lang="en-US" dirty="0" smtClean="0"/>
              <a:t> a </a:t>
            </a:r>
            <a:r>
              <a:rPr lang="en-US" dirty="0" err="1" smtClean="0"/>
              <a:t>pokoušel</a:t>
            </a:r>
            <a:r>
              <a:rPr lang="en-US" dirty="0" smtClean="0"/>
              <a:t> se </a:t>
            </a:r>
            <a:r>
              <a:rPr lang="en-US" dirty="0" err="1" smtClean="0"/>
              <a:t>ovlivňovat</a:t>
            </a:r>
            <a:r>
              <a:rPr lang="en-US" dirty="0" smtClean="0"/>
              <a:t> </a:t>
            </a:r>
            <a:r>
              <a:rPr lang="en-US" dirty="0" err="1" smtClean="0"/>
              <a:t>politická</a:t>
            </a:r>
            <a:r>
              <a:rPr lang="en-US" dirty="0" smtClean="0"/>
              <a:t> a </a:t>
            </a:r>
            <a:r>
              <a:rPr lang="en-US" dirty="0" err="1" smtClean="0"/>
              <a:t>strategická</a:t>
            </a:r>
            <a:r>
              <a:rPr lang="en-US" dirty="0" smtClean="0"/>
              <a:t> </a:t>
            </a:r>
            <a:r>
              <a:rPr lang="en-US" dirty="0" err="1" smtClean="0"/>
              <a:t>rozhodnutí</a:t>
            </a:r>
            <a:r>
              <a:rPr lang="en-US" dirty="0" smtClean="0"/>
              <a:t>.</a:t>
            </a:r>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normAutofit fontScale="77500" lnSpcReduction="20000"/>
          </a:bodyPr>
          <a:lstStyle>
            <a:extLst/>
          </a:lstStyle>
          <a:p>
            <a:r>
              <a:rPr lang="en-US" dirty="0" err="1" smtClean="0"/>
              <a:t>Příkladem</a:t>
            </a:r>
            <a:r>
              <a:rPr lang="en-US" dirty="0" smtClean="0"/>
              <a:t> je </a:t>
            </a:r>
            <a:r>
              <a:rPr lang="en-US" dirty="0" err="1" smtClean="0"/>
              <a:t>dopis</a:t>
            </a:r>
            <a:r>
              <a:rPr lang="en-US" dirty="0" smtClean="0"/>
              <a:t>, </a:t>
            </a:r>
            <a:r>
              <a:rPr lang="en-US" dirty="0" err="1" smtClean="0"/>
              <a:t>odeslaný</a:t>
            </a:r>
            <a:r>
              <a:rPr lang="en-US" dirty="0" smtClean="0"/>
              <a:t> 2. </a:t>
            </a:r>
            <a:r>
              <a:rPr lang="en-US" dirty="0" err="1" smtClean="0"/>
              <a:t>srpna</a:t>
            </a:r>
            <a:r>
              <a:rPr lang="en-US" dirty="0" smtClean="0"/>
              <a:t> 1939 </a:t>
            </a:r>
            <a:r>
              <a:rPr lang="en-US" dirty="0" err="1" smtClean="0"/>
              <a:t>prezidentu</a:t>
            </a:r>
            <a:r>
              <a:rPr lang="en-US" dirty="0" smtClean="0"/>
              <a:t> F. D. </a:t>
            </a:r>
            <a:r>
              <a:rPr lang="en-US" dirty="0" err="1" smtClean="0"/>
              <a:t>Rooseveltovi</a:t>
            </a:r>
            <a:r>
              <a:rPr lang="en-US" dirty="0" smtClean="0"/>
              <a:t>, v </a:t>
            </a:r>
            <a:r>
              <a:rPr lang="en-US" dirty="0" err="1" smtClean="0"/>
              <a:t>němž</a:t>
            </a:r>
            <a:r>
              <a:rPr lang="en-US" dirty="0" smtClean="0"/>
              <a:t> ho </a:t>
            </a:r>
            <a:r>
              <a:rPr lang="en-US" dirty="0" err="1" smtClean="0"/>
              <a:t>přesvědčuje</a:t>
            </a:r>
            <a:r>
              <a:rPr lang="en-US" dirty="0" smtClean="0"/>
              <a:t>, </a:t>
            </a:r>
            <a:r>
              <a:rPr lang="en-US" dirty="0" err="1" smtClean="0"/>
              <a:t>aby</a:t>
            </a:r>
            <a:r>
              <a:rPr lang="en-US" dirty="0" smtClean="0"/>
              <a:t> </a:t>
            </a:r>
            <a:r>
              <a:rPr lang="en-US" dirty="0" err="1" smtClean="0"/>
              <a:t>neváhal</a:t>
            </a:r>
            <a:r>
              <a:rPr lang="en-US" dirty="0" smtClean="0"/>
              <a:t> </a:t>
            </a:r>
            <a:r>
              <a:rPr lang="en-US" dirty="0" err="1" smtClean="0"/>
              <a:t>odstartovat</a:t>
            </a:r>
            <a:r>
              <a:rPr lang="en-US" dirty="0" smtClean="0"/>
              <a:t> program </a:t>
            </a:r>
            <a:r>
              <a:rPr lang="en-US" dirty="0" err="1" smtClean="0"/>
              <a:t>výroby</a:t>
            </a:r>
            <a:r>
              <a:rPr lang="en-US" dirty="0" smtClean="0"/>
              <a:t> </a:t>
            </a:r>
            <a:r>
              <a:rPr lang="en-US" dirty="0" err="1" smtClean="0"/>
              <a:t>jaderné</a:t>
            </a:r>
            <a:r>
              <a:rPr lang="en-US" dirty="0" smtClean="0"/>
              <a:t> </a:t>
            </a:r>
            <a:r>
              <a:rPr lang="en-US" dirty="0" err="1" smtClean="0"/>
              <a:t>bomby</a:t>
            </a:r>
            <a:r>
              <a:rPr lang="en-US" dirty="0" smtClean="0"/>
              <a:t>, </a:t>
            </a:r>
            <a:r>
              <a:rPr lang="en-US" dirty="0" err="1" smtClean="0"/>
              <a:t>dříve</a:t>
            </a:r>
            <a:r>
              <a:rPr lang="en-US" dirty="0" smtClean="0"/>
              <a:t> </a:t>
            </a:r>
            <a:r>
              <a:rPr lang="en-US" dirty="0" err="1" smtClean="0"/>
              <a:t>než</a:t>
            </a:r>
            <a:r>
              <a:rPr lang="en-US" dirty="0" smtClean="0"/>
              <a:t> </a:t>
            </a:r>
            <a:r>
              <a:rPr lang="en-US" dirty="0" err="1" smtClean="0"/>
              <a:t>na</a:t>
            </a:r>
            <a:r>
              <a:rPr lang="en-US" dirty="0" smtClean="0"/>
              <a:t> </a:t>
            </a:r>
            <a:r>
              <a:rPr lang="en-US" dirty="0" err="1" smtClean="0"/>
              <a:t>ni</a:t>
            </a:r>
            <a:r>
              <a:rPr lang="en-US" dirty="0" smtClean="0"/>
              <a:t> </a:t>
            </a:r>
            <a:r>
              <a:rPr lang="en-US" dirty="0" err="1" smtClean="0"/>
              <a:t>přijdou</a:t>
            </a:r>
            <a:r>
              <a:rPr lang="en-US" dirty="0" smtClean="0"/>
              <a:t> </a:t>
            </a:r>
            <a:r>
              <a:rPr lang="en-US" dirty="0" err="1" smtClean="0"/>
              <a:t>nacisté</a:t>
            </a:r>
            <a:r>
              <a:rPr lang="cs-CZ" dirty="0" smtClean="0"/>
              <a:t>,</a:t>
            </a:r>
            <a:r>
              <a:rPr lang="en-US" dirty="0" smtClean="0"/>
              <a:t> </a:t>
            </a:r>
            <a:r>
              <a:rPr lang="en-US" dirty="0" err="1" smtClean="0"/>
              <a:t>sepsal</a:t>
            </a:r>
            <a:r>
              <a:rPr lang="en-US" dirty="0" smtClean="0"/>
              <a:t> ho </a:t>
            </a:r>
            <a:r>
              <a:rPr lang="en-US" dirty="0" err="1" smtClean="0"/>
              <a:t>ve</a:t>
            </a:r>
            <a:r>
              <a:rPr lang="en-US" dirty="0" smtClean="0"/>
              <a:t> </a:t>
            </a:r>
            <a:r>
              <a:rPr lang="en-US" dirty="0" err="1" smtClean="0"/>
              <a:t>skutečnosti</a:t>
            </a:r>
            <a:r>
              <a:rPr lang="en-US" dirty="0" smtClean="0"/>
              <a:t> </a:t>
            </a:r>
            <a:r>
              <a:rPr lang="en-US" dirty="0" err="1" smtClean="0"/>
              <a:t>jeho</a:t>
            </a:r>
            <a:r>
              <a:rPr lang="en-US" dirty="0" smtClean="0"/>
              <a:t> </a:t>
            </a:r>
            <a:r>
              <a:rPr lang="en-US" dirty="0" err="1" smtClean="0"/>
              <a:t>kolega</a:t>
            </a:r>
            <a:r>
              <a:rPr lang="en-US" dirty="0" smtClean="0"/>
              <a:t> Leo Szilard. </a:t>
            </a:r>
            <a:endParaRPr lang="cs-CZ" dirty="0" smtClean="0"/>
          </a:p>
          <a:p>
            <a:endParaRPr lang="cs-CZ" dirty="0" smtClean="0"/>
          </a:p>
          <a:p>
            <a:r>
              <a:rPr lang="cs-CZ" sz="1200" b="0" i="0" kern="1200" dirty="0" smtClean="0">
                <a:solidFill>
                  <a:schemeClr val="tx1"/>
                </a:solidFill>
                <a:effectLst/>
                <a:latin typeface="+mn-lt"/>
                <a:ea typeface="+mn-ea"/>
                <a:cs typeface="+mn-cs"/>
              </a:rPr>
              <a:t>Znepokojovalo ho, že by se Nacisté zmocnili zásob uranu, rozhodl se upozornit amerického prezidenta na hrozící nebezpečí a doporučit mu, aby vzhledem k této situaci kontaktoval skupinou fyziků, která se v Americe zabývá řetězovou reakcí. Roosevelt ustavil tzv. Briggsovu komisi, která měla rozhodnout o jaderném programu USA. K zásadnímu rozhodnutí došlo v roce 1942, kdy byl odstartován přísně tajný projekt Manhattan, který měl za cíl vyrobení bomby.</a:t>
            </a:r>
          </a:p>
          <a:p>
            <a:r>
              <a:rPr lang="cs-CZ" sz="1200" b="0" i="0" kern="1200" dirty="0" smtClean="0">
                <a:solidFill>
                  <a:schemeClr val="tx1"/>
                </a:solidFill>
                <a:effectLst/>
                <a:latin typeface="+mn-lt"/>
                <a:ea typeface="+mn-ea"/>
                <a:cs typeface="+mn-cs"/>
              </a:rPr>
              <a:t>Einstein sám se projektu Manhattan nezúčastnil, i když byl o něm jistě informován.</a:t>
            </a:r>
          </a:p>
          <a:p>
            <a:r>
              <a:rPr lang="cs-CZ" sz="1200" b="0" i="0" kern="1200" dirty="0" smtClean="0">
                <a:solidFill>
                  <a:schemeClr val="tx1"/>
                </a:solidFill>
                <a:effectLst/>
                <a:latin typeface="+mn-lt"/>
                <a:ea typeface="+mn-ea"/>
                <a:cs typeface="+mn-cs"/>
              </a:rPr>
              <a:t>16. 7. 1945 proběhlo v Los Alamos (Nové Mexiko) odpálení první atomové pumy a 6. srpna byla atomová bomba poprvé použita v boji.</a:t>
            </a:r>
          </a:p>
          <a:p>
            <a:r>
              <a:rPr lang="cs-CZ" sz="1200" b="0" i="0" kern="1200" dirty="0" smtClean="0">
                <a:solidFill>
                  <a:schemeClr val="tx1"/>
                </a:solidFill>
                <a:effectLst/>
                <a:latin typeface="+mn-lt"/>
                <a:ea typeface="+mn-ea"/>
                <a:cs typeface="+mn-cs"/>
              </a:rPr>
              <a:t>Einstein s nasazením bomby proti Japonsku nesouhlasil a navrhoval, aby její ničivé účinky byly Japoncům nejprve předvedeny na nějakém neobydleném ostrově. </a:t>
            </a:r>
          </a:p>
          <a:p>
            <a:r>
              <a:rPr lang="cs-CZ" sz="1200" b="0" i="0" kern="1200" dirty="0" smtClean="0">
                <a:solidFill>
                  <a:schemeClr val="tx1"/>
                </a:solidFill>
                <a:effectLst/>
                <a:latin typeface="+mn-lt"/>
                <a:ea typeface="+mn-ea"/>
                <a:cs typeface="+mn-cs"/>
              </a:rPr>
              <a:t>Je ironií, že Einstein, celoživotní pacifista, byl nucen prosazovat výrobu atomové bomby ze strachu, že by ji mohli Němci vyrobit jako první.</a:t>
            </a:r>
          </a:p>
          <a:p>
            <a:r>
              <a:rPr lang="cs-CZ" sz="1200" b="0" i="0" kern="1200" dirty="0" smtClean="0">
                <a:solidFill>
                  <a:schemeClr val="tx1"/>
                </a:solidFill>
                <a:effectLst/>
                <a:latin typeface="+mn-lt"/>
                <a:ea typeface="+mn-ea"/>
                <a:cs typeface="+mn-cs"/>
              </a:rPr>
              <a:t>Po válce Einstein loboval za jaderné odzbrojení a světovou vládu: „Nevím, čím se bude bojovat ve třetí světové válce, ale ve čtvrté to budou klacky a kameny.“</a:t>
            </a:r>
          </a:p>
          <a:p>
            <a:r>
              <a:rPr lang="cs-CZ"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Alfred Nobel, Marie Curie </a:t>
            </a:r>
            <a:r>
              <a:rPr lang="en-US" sz="1200" b="0" i="0" kern="1200" dirty="0" err="1" smtClean="0">
                <a:solidFill>
                  <a:schemeClr val="tx1"/>
                </a:solidFill>
                <a:effectLst/>
                <a:latin typeface="+mn-lt"/>
                <a:ea typeface="+mn-ea"/>
                <a:cs typeface="+mn-cs"/>
              </a:rPr>
              <a:t>Sklodowská</a:t>
            </a:r>
            <a:r>
              <a:rPr lang="en-US" sz="1200" b="0" i="0" kern="1200" dirty="0" smtClean="0">
                <a:solidFill>
                  <a:schemeClr val="tx1"/>
                </a:solidFill>
                <a:effectLst/>
                <a:latin typeface="+mn-lt"/>
                <a:ea typeface="+mn-ea"/>
                <a:cs typeface="+mn-cs"/>
              </a:rPr>
              <a:t>, K.E. </a:t>
            </a:r>
            <a:r>
              <a:rPr lang="en-US" sz="1200" b="0" i="0" kern="1200" dirty="0" err="1" smtClean="0">
                <a:solidFill>
                  <a:schemeClr val="tx1"/>
                </a:solidFill>
                <a:effectLst/>
                <a:latin typeface="+mn-lt"/>
                <a:ea typeface="+mn-ea"/>
                <a:cs typeface="+mn-cs"/>
              </a:rPr>
              <a:t>Ciolkowskij</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Wernher</a:t>
            </a:r>
            <a:r>
              <a:rPr lang="en-US" sz="1200" b="0" i="0" kern="1200" dirty="0" smtClean="0">
                <a:solidFill>
                  <a:schemeClr val="tx1"/>
                </a:solidFill>
                <a:effectLst/>
                <a:latin typeface="+mn-lt"/>
                <a:ea typeface="+mn-ea"/>
                <a:cs typeface="+mn-cs"/>
              </a:rPr>
              <a:t> von Braun</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a:t>
            </a:r>
          </a:p>
          <a:p>
            <a:r>
              <a:rPr lang="cs-CZ" sz="1200" b="1" i="0" kern="1200" dirty="0" smtClean="0">
                <a:solidFill>
                  <a:schemeClr val="tx1"/>
                </a:solidFill>
                <a:effectLst/>
                <a:latin typeface="+mn-lt"/>
                <a:ea typeface="+mn-ea"/>
                <a:cs typeface="+mn-cs"/>
              </a:rPr>
              <a:t>Alfred Bernhard Nobel </a:t>
            </a:r>
            <a:r>
              <a:rPr lang="cs-CZ" sz="1200" b="0" i="0" kern="1200" dirty="0" smtClean="0">
                <a:solidFill>
                  <a:schemeClr val="tx1"/>
                </a:solidFill>
                <a:effectLst/>
                <a:latin typeface="+mn-lt"/>
                <a:ea typeface="+mn-ea"/>
                <a:cs typeface="+mn-cs"/>
              </a:rPr>
              <a:t> inženýr chemie přihlásil 53 patentů a málokdo se dožil uplatnění svých vynálezů jako právě on. Jeho vynálezy byly výsledkem práce Nobelových laboratoří v Německu, Francii, Skotsku, Itálii a Švédsku. vynález smutně proslaveného </a:t>
            </a:r>
            <a:r>
              <a:rPr lang="cs-CZ" sz="1200" b="1" i="0" kern="1200" dirty="0" smtClean="0">
                <a:solidFill>
                  <a:schemeClr val="tx1"/>
                </a:solidFill>
                <a:effectLst/>
                <a:latin typeface="+mn-lt"/>
                <a:ea typeface="+mn-ea"/>
                <a:cs typeface="+mn-cs"/>
              </a:rPr>
              <a:t>dynamitu</a:t>
            </a:r>
            <a:r>
              <a:rPr lang="cs-CZ" sz="1200" b="0" i="0" kern="1200" dirty="0" smtClean="0">
                <a:solidFill>
                  <a:schemeClr val="tx1"/>
                </a:solidFill>
                <a:effectLst/>
                <a:latin typeface="+mn-lt"/>
                <a:ea typeface="+mn-ea"/>
                <a:cs typeface="+mn-cs"/>
              </a:rPr>
              <a:t> (1867) vysvětloval (a zároveň) omlouval jako prostředek, který lidstvu poskytne spolehlivou a bezpečnou důlní třaskavinu, nahrazující nebezpečný nitroglycerin. Utkvělou myšlenkou posledních let Nobelova života bylo zajištění míru. V roce 1895 podal v Paříži závet, kterou zřídil fond, zněhož se rozdělují roční ceny osobám, jejichž činnost přinesla v předcházejícím roce lidstvu největší prospěch!</a:t>
            </a:r>
          </a:p>
          <a:p>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Je pravda, že nejdůležitější objev představuje automaticky prospěch lidstva? </a:t>
            </a:r>
          </a:p>
          <a:p>
            <a:r>
              <a:rPr lang="cs-CZ" sz="1200" b="0" i="0" kern="1200" dirty="0" smtClean="0">
                <a:solidFill>
                  <a:schemeClr val="tx1"/>
                </a:solidFill>
                <a:effectLst/>
                <a:latin typeface="+mn-lt"/>
                <a:ea typeface="+mn-ea"/>
                <a:cs typeface="+mn-cs"/>
              </a:rPr>
              <a:t>Nobel si myslel, že je ano a nepochybně je mnoho lidí v jeho době a až do nedávných časů také. </a:t>
            </a:r>
          </a:p>
          <a:p>
            <a:r>
              <a:rPr lang="cs-CZ" sz="1200" b="0" i="0" kern="1200" dirty="0" smtClean="0">
                <a:solidFill>
                  <a:schemeClr val="tx1"/>
                </a:solidFill>
                <a:effectLst/>
                <a:latin typeface="+mn-lt"/>
                <a:ea typeface="+mn-ea"/>
                <a:cs typeface="+mn-cs"/>
              </a:rPr>
              <a:t>Zdá se však, že mezi vědci i mezi laiky po celém světě rychle vzrůstá znepokojení, že abstraktní pokrok vědy může vytvářet více ohrožení  než požehnání. </a:t>
            </a:r>
          </a:p>
          <a:p>
            <a:r>
              <a:rPr lang="cs-CZ" sz="1200" b="0" i="0" kern="1200" dirty="0" smtClean="0">
                <a:solidFill>
                  <a:schemeClr val="tx1"/>
                </a:solidFill>
                <a:effectLst/>
                <a:latin typeface="+mn-lt"/>
                <a:ea typeface="+mn-ea"/>
                <a:cs typeface="+mn-cs"/>
              </a:rPr>
              <a:t>Pokrok v čisté vědě (měřený intelektuálními kritérii vědců) a pokrok pro lidstvo (měřeno nejširší moudrostí) nejsou nutně synonyma.</a:t>
            </a:r>
          </a:p>
        </p:txBody>
      </p:sp>
      <p:sp>
        <p:nvSpPr>
          <p:cNvPr id="4" name="Rectangle 4"/>
          <p:cNvSpPr>
            <a:spLocks noGrp="1"/>
          </p:cNvSpPr>
          <p:nvPr>
            <p:ph type="sldNum" sz="quarter" idx="10"/>
          </p:nvPr>
        </p:nvSpPr>
        <p:spPr/>
        <p:txBody>
          <a:bodyPr/>
          <a:lstStyle>
            <a:extLst/>
          </a:lstStyle>
          <a:p>
            <a:fld id="{B3A019F3-8596-4028-9847-CBD3A185B07A}" type="slidenum">
              <a:rPr lang="en-US" smtClean="0">
                <a:solidFill>
                  <a:prstClr val="black"/>
                </a:solidFill>
              </a: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3E1836-8DC2-4839-8FD3-6A8D4989F9B0}"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AA30A-F0BC-4206-B64E-4D1E4430F81B}" type="slidenum">
              <a:rPr lang="en-US" smtClean="0"/>
              <a:t>‹#›</a:t>
            </a:fld>
            <a:endParaRPr lang="en-US"/>
          </a:p>
        </p:txBody>
      </p:sp>
    </p:spTree>
    <p:extLst>
      <p:ext uri="{BB962C8B-B14F-4D97-AF65-F5344CB8AC3E}">
        <p14:creationId xmlns:p14="http://schemas.microsoft.com/office/powerpoint/2010/main" val="32092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E1836-8DC2-4839-8FD3-6A8D4989F9B0}"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AA30A-F0BC-4206-B64E-4D1E4430F81B}" type="slidenum">
              <a:rPr lang="en-US" smtClean="0"/>
              <a:t>‹#›</a:t>
            </a:fld>
            <a:endParaRPr lang="en-US"/>
          </a:p>
        </p:txBody>
      </p:sp>
    </p:spTree>
    <p:extLst>
      <p:ext uri="{BB962C8B-B14F-4D97-AF65-F5344CB8AC3E}">
        <p14:creationId xmlns:p14="http://schemas.microsoft.com/office/powerpoint/2010/main" val="201389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E1836-8DC2-4839-8FD3-6A8D4989F9B0}"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AA30A-F0BC-4206-B64E-4D1E4430F81B}" type="slidenum">
              <a:rPr lang="en-US" smtClean="0"/>
              <a:t>‹#›</a:t>
            </a:fld>
            <a:endParaRPr lang="en-US"/>
          </a:p>
        </p:txBody>
      </p:sp>
    </p:spTree>
    <p:extLst>
      <p:ext uri="{BB962C8B-B14F-4D97-AF65-F5344CB8AC3E}">
        <p14:creationId xmlns:p14="http://schemas.microsoft.com/office/powerpoint/2010/main" val="4128725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sp>
        <p:nvSpPr>
          <p:cNvPr id="15" name="Rectangle 15"/>
          <p:cNvSpPr>
            <a:spLocks noGrp="1"/>
          </p:cNvSpPr>
          <p:nvPr>
            <p:ph type="sldNum" sz="quarter" idx="11"/>
          </p:nvPr>
        </p:nvSpPr>
        <p:spPr>
          <a:xfrm>
            <a:off x="6477000" y="6477000"/>
            <a:ext cx="1021080" cy="304800"/>
          </a:xfrm>
        </p:spPr>
        <p:txBody>
          <a:bodyPr anchor="ctr"/>
          <a:lstStyle>
            <a:extLst/>
          </a:lstStyle>
          <a:p>
            <a:fld id="{256D3EEF-DE4E-429D-8EC4-DDC531AFF587}" type="slidenum">
              <a:rPr lang="en-US" smtClean="0">
                <a:solidFill>
                  <a:prstClr val="black"/>
                </a:solidFill>
              </a:rPr>
              <a:pPr/>
              <a:t>‹#›</a:t>
            </a:fld>
            <a:endParaRPr lang="en-US" dirty="0">
              <a:solidFill>
                <a:prstClr val="black"/>
              </a:solidFill>
            </a:endParaRPr>
          </a:p>
        </p:txBody>
      </p:sp>
      <p:sp>
        <p:nvSpPr>
          <p:cNvPr id="16" name="Rectangle 16"/>
          <p:cNvSpPr>
            <a:spLocks noGrp="1"/>
          </p:cNvSpPr>
          <p:nvPr>
            <p:ph type="ftr" sz="quarter" idx="12"/>
          </p:nvPr>
        </p:nvSpPr>
        <p:spPr/>
        <p:txBody>
          <a:bodyPr/>
          <a:lstStyle>
            <a:extLst/>
          </a:lstStyle>
          <a:p>
            <a:endParaRPr lang="en-US" dirty="0"/>
          </a:p>
        </p:txBody>
      </p:sp>
      <p:sp>
        <p:nvSpPr>
          <p:cNvPr id="8" name="Rectangle 10"/>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2/19/2020</a:t>
            </a:fld>
            <a:endParaRPr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Tree>
    <p:extLst>
      <p:ext uri="{BB962C8B-B14F-4D97-AF65-F5344CB8AC3E}">
        <p14:creationId xmlns:p14="http://schemas.microsoft.com/office/powerpoint/2010/main" val="376293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smtClean="0"/>
              <a:t>Click to add agenda item</a:t>
            </a:r>
            <a:endParaRPr lang="en-US" dirty="0"/>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mtClean="0">
                <a:solidFill>
                  <a:prstClr val="black">
                    <a:tint val="65000"/>
                  </a:prstClr>
                </a:solidFill>
              </a:rPr>
              <a:pPr algn="r"/>
              <a:t>2/19/2020</a:t>
            </a:fld>
            <a:endParaRPr lang="en-US">
              <a:solidFill>
                <a:prstClr val="black">
                  <a:tint val="65000"/>
                </a:prstClr>
              </a:solidFill>
            </a:endParaRPr>
          </a:p>
        </p:txBody>
      </p:sp>
      <p:sp>
        <p:nvSpPr>
          <p:cNvPr id="33" name="Rectangle 33"/>
          <p:cNvSpPr>
            <a:spLocks noGrp="1"/>
          </p:cNvSpPr>
          <p:nvPr>
            <p:ph type="sldNum" sz="quarter" idx="40"/>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34" name="Rectangle 34"/>
          <p:cNvSpPr>
            <a:spLocks noGrp="1"/>
          </p:cNvSpPr>
          <p:nvPr>
            <p:ph type="ftr" sz="quarter" idx="41"/>
          </p:nvPr>
        </p:nvSpPr>
        <p:spPr/>
        <p:txBody>
          <a:bodyPr/>
          <a:lstStyle>
            <a:extLst/>
          </a:lstStyle>
          <a:p>
            <a:endParaRPr lang="en-US"/>
          </a:p>
        </p:txBody>
      </p:sp>
    </p:spTree>
    <p:extLst>
      <p:ext uri="{BB962C8B-B14F-4D97-AF65-F5344CB8AC3E}">
        <p14:creationId xmlns:p14="http://schemas.microsoft.com/office/powerpoint/2010/main" val="3948500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2/19/2020</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prstClr val="white"/>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fld id="{256D3EEF-DE4E-429D-8EC4-DDC531AFF587}" type="slidenum">
              <a:rPr lang="en-US" smtClean="0">
                <a:solidFill>
                  <a:prstClr val="black"/>
                </a:solidFill>
              </a:rPr>
              <a:pPr/>
              <a:t>‹#›</a:t>
            </a:fld>
            <a:endParaRPr lang="en-US" dirty="0">
              <a:solidFill>
                <a:prstClr val="black"/>
              </a:solidFill>
            </a:endParaRPr>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Tree>
    <p:extLst>
      <p:ext uri="{BB962C8B-B14F-4D97-AF65-F5344CB8AC3E}">
        <p14:creationId xmlns:p14="http://schemas.microsoft.com/office/powerpoint/2010/main" val="105389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p:txBody>
          <a:bodyPr/>
          <a:lstStyle>
            <a:extLst/>
          </a:lstStyle>
          <a:p>
            <a:pPr algn="r"/>
            <a:fld id="{F7F1F872-C5DE-403B-85F0-1024E6CA1886}" type="datetime1">
              <a:rPr lang="en-US" smtClean="0">
                <a:solidFill>
                  <a:prstClr val="black">
                    <a:tint val="65000"/>
                  </a:prstClr>
                </a:solidFill>
              </a:rPr>
              <a:pPr algn="r"/>
              <a:t>2/19/2020</a:t>
            </a:fld>
            <a:endParaRPr lang="en-US">
              <a:solidFill>
                <a:prstClr val="black">
                  <a:tint val="65000"/>
                </a:prstClr>
              </a:solidFill>
            </a:endParaRPr>
          </a:p>
        </p:txBody>
      </p:sp>
      <p:sp>
        <p:nvSpPr>
          <p:cNvPr id="8" name="Rectangle 8"/>
          <p:cNvSpPr>
            <a:spLocks noGrp="1"/>
          </p:cNvSpPr>
          <p:nvPr>
            <p:ph type="sldNum" sz="quarter" idx="15"/>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9" name="Rectangle 9"/>
          <p:cNvSpPr>
            <a:spLocks noGrp="1"/>
          </p:cNvSpPr>
          <p:nvPr>
            <p:ph type="ftr" sz="quarter" idx="16"/>
          </p:nvPr>
        </p:nvSpPr>
        <p:spPr/>
        <p:txBody>
          <a:bodyPr/>
          <a:lstStyle>
            <a:extLst/>
          </a:lstStyle>
          <a:p>
            <a:endParaRPr lang="en-US"/>
          </a:p>
        </p:txBody>
      </p:sp>
    </p:spTree>
    <p:extLst>
      <p:ext uri="{BB962C8B-B14F-4D97-AF65-F5344CB8AC3E}">
        <p14:creationId xmlns:p14="http://schemas.microsoft.com/office/powerpoint/2010/main" val="3886688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fld id="{73B9D0E9-7F95-4423-9114-95494EF8154E}" type="datetime1">
              <a:rPr lang="en-US" smtClean="0">
                <a:solidFill>
                  <a:prstClr val="black">
                    <a:tint val="65000"/>
                  </a:prstClr>
                </a:solidFill>
              </a:rPr>
              <a:pPr algn="r"/>
              <a:t>2/19/2020</a:t>
            </a:fld>
            <a:endParaRPr lang="en-US">
              <a:solidFill>
                <a:prstClr val="black">
                  <a:tint val="65000"/>
                </a:prstClr>
              </a:solidFill>
            </a:endParaRPr>
          </a:p>
        </p:txBody>
      </p:sp>
      <p:sp>
        <p:nvSpPr>
          <p:cNvPr id="8" name="Rectangle 8"/>
          <p:cNvSpPr>
            <a:spLocks noGrp="1"/>
          </p:cNvSpPr>
          <p:nvPr>
            <p:ph type="sldNum" sz="quarter" idx="11"/>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9" name="Rectangle 9"/>
          <p:cNvSpPr>
            <a:spLocks noGrp="1"/>
          </p:cNvSpPr>
          <p:nvPr>
            <p:ph type="ftr" sz="quarter" idx="12"/>
          </p:nvPr>
        </p:nvSpPr>
        <p:spPr/>
        <p:txBody>
          <a:bodyPr/>
          <a:lstStyle>
            <a:extLst/>
          </a:lstStyle>
          <a:p>
            <a:endParaRPr lang="en-US"/>
          </a:p>
        </p:txBody>
      </p:sp>
    </p:spTree>
    <p:extLst>
      <p:ext uri="{BB962C8B-B14F-4D97-AF65-F5344CB8AC3E}">
        <p14:creationId xmlns:p14="http://schemas.microsoft.com/office/powerpoint/2010/main" val="337555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solidFill>
                  <a:prstClr val="black">
                    <a:tint val="65000"/>
                  </a:prstClr>
                </a:solidFill>
              </a:rPr>
              <a:pPr algn="r"/>
              <a:t>2/19/2020</a:t>
            </a:fld>
            <a:endParaRPr lang="en-US">
              <a:solidFill>
                <a:prstClr val="black">
                  <a:tint val="65000"/>
                </a:prstClr>
              </a:solidFill>
            </a:endParaRPr>
          </a:p>
        </p:txBody>
      </p:sp>
      <p:sp>
        <p:nvSpPr>
          <p:cNvPr id="10" name="Rectangle 10"/>
          <p:cNvSpPr>
            <a:spLocks noGrp="1"/>
          </p:cNvSpPr>
          <p:nvPr>
            <p:ph type="sldNum" sz="quarter" idx="17"/>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12" name="Rectangle 12"/>
          <p:cNvSpPr>
            <a:spLocks noGrp="1"/>
          </p:cNvSpPr>
          <p:nvPr>
            <p:ph type="ftr" sz="quarter" idx="18"/>
          </p:nvPr>
        </p:nvSpPr>
        <p:spPr/>
        <p:txBody>
          <a:bodyPr/>
          <a:lstStyle>
            <a:extLst/>
          </a:lstStyle>
          <a:p>
            <a:endParaRPr lang="en-US"/>
          </a:p>
        </p:txBody>
      </p:sp>
    </p:spTree>
    <p:extLst>
      <p:ext uri="{BB962C8B-B14F-4D97-AF65-F5344CB8AC3E}">
        <p14:creationId xmlns:p14="http://schemas.microsoft.com/office/powerpoint/2010/main" val="1538493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p:txBody>
          <a:bodyPr/>
          <a:lstStyle>
            <a:extLst/>
          </a:lstStyle>
          <a:p>
            <a:pPr algn="r"/>
            <a:fld id="{A1704A40-8D3B-4404-9986-2B5D36474D63}" type="datetime1">
              <a:rPr lang="en-US" smtClean="0">
                <a:solidFill>
                  <a:prstClr val="black">
                    <a:tint val="65000"/>
                  </a:prstClr>
                </a:solidFill>
              </a:rPr>
              <a:pPr algn="r"/>
              <a:t>2/19/2020</a:t>
            </a:fld>
            <a:endParaRPr lang="en-US">
              <a:solidFill>
                <a:prstClr val="black">
                  <a:tint val="65000"/>
                </a:prstClr>
              </a:solidFill>
            </a:endParaRPr>
          </a:p>
        </p:txBody>
      </p:sp>
      <p:sp>
        <p:nvSpPr>
          <p:cNvPr id="16" name="Rectangle 16"/>
          <p:cNvSpPr>
            <a:spLocks noGrp="1"/>
          </p:cNvSpPr>
          <p:nvPr>
            <p:ph type="sldNum" sz="quarter" idx="19"/>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17" name="Rectangle 17"/>
          <p:cNvSpPr>
            <a:spLocks noGrp="1"/>
          </p:cNvSpPr>
          <p:nvPr>
            <p:ph type="ftr" sz="quarter" idx="20"/>
          </p:nvPr>
        </p:nvSpPr>
        <p:spPr/>
        <p:txBody>
          <a:bodyPr/>
          <a:lstStyle>
            <a:extLst/>
          </a:lstStyle>
          <a:p>
            <a:endParaRPr lang="en-US"/>
          </a:p>
        </p:txBody>
      </p:sp>
    </p:spTree>
    <p:extLst>
      <p:ext uri="{BB962C8B-B14F-4D97-AF65-F5344CB8AC3E}">
        <p14:creationId xmlns:p14="http://schemas.microsoft.com/office/powerpoint/2010/main" val="3814117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extLst/>
          </a:lstStyle>
          <a:p>
            <a:pPr algn="r"/>
            <a:fld id="{DE3B91AD-F2C9-43CB-A84C-1D5C130F2509}" type="datetime1">
              <a:rPr lang="en-US" smtClean="0">
                <a:solidFill>
                  <a:prstClr val="black">
                    <a:tint val="65000"/>
                  </a:prstClr>
                </a:solidFill>
              </a:rPr>
              <a:pPr algn="r"/>
              <a:t>2/19/2020</a:t>
            </a:fld>
            <a:endParaRPr lang="en-US">
              <a:solidFill>
                <a:prstClr val="black">
                  <a:tint val="65000"/>
                </a:prstClr>
              </a:solidFill>
            </a:endParaRPr>
          </a:p>
        </p:txBody>
      </p:sp>
      <p:sp>
        <p:nvSpPr>
          <p:cNvPr id="19" name="Rectangle 19"/>
          <p:cNvSpPr>
            <a:spLocks noGrp="1"/>
          </p:cNvSpPr>
          <p:nvPr>
            <p:ph type="sldNum" sz="quarter" idx="21"/>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2" name="Rectangle 22"/>
          <p:cNvSpPr>
            <a:spLocks noGrp="1"/>
          </p:cNvSpPr>
          <p:nvPr>
            <p:ph type="ftr" sz="quarter" idx="22"/>
          </p:nvPr>
        </p:nvSpPr>
        <p:spPr/>
        <p:txBody>
          <a:bodyPr/>
          <a:lstStyle>
            <a:extLst/>
          </a:lstStyle>
          <a:p>
            <a:endParaRPr lang="en-US"/>
          </a:p>
        </p:txBody>
      </p:sp>
    </p:spTree>
    <p:extLst>
      <p:ext uri="{BB962C8B-B14F-4D97-AF65-F5344CB8AC3E}">
        <p14:creationId xmlns:p14="http://schemas.microsoft.com/office/powerpoint/2010/main" val="309502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E1836-8DC2-4839-8FD3-6A8D4989F9B0}"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AA30A-F0BC-4206-B64E-4D1E4430F81B}" type="slidenum">
              <a:rPr lang="en-US" smtClean="0"/>
              <a:t>‹#›</a:t>
            </a:fld>
            <a:endParaRPr lang="en-US"/>
          </a:p>
        </p:txBody>
      </p:sp>
    </p:spTree>
    <p:extLst>
      <p:ext uri="{BB962C8B-B14F-4D97-AF65-F5344CB8AC3E}">
        <p14:creationId xmlns:p14="http://schemas.microsoft.com/office/powerpoint/2010/main" val="1623171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Heading Only">
    <p:spTree>
      <p:nvGrpSpPr>
        <p:cNvPr id="1" name=""/>
        <p:cNvGrpSpPr/>
        <p:nvPr/>
      </p:nvGrpSpPr>
      <p:grpSpPr>
        <a:xfrm>
          <a:off x="0" y="0"/>
          <a:ext cx="0" cy="0"/>
          <a:chOff x="0" y="0"/>
          <a:chExt cx="0" cy="0"/>
        </a:xfrm>
      </p:grpSpPr>
      <p:sp>
        <p:nvSpPr>
          <p:cNvPr id="19" name="Rectangle 8"/>
          <p:cNvSpPr>
            <a:spLocks noGrp="1"/>
          </p:cNvSpPr>
          <p:nvPr>
            <p:ph type="body" sz="quarter" idx="13" hasCustomPrompt="1"/>
          </p:nvPr>
        </p:nvSpPr>
        <p:spPr>
          <a:xfrm>
            <a:off x="304800" y="381000"/>
            <a:ext cx="8077200" cy="455712"/>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a:xfrm>
            <a:off x="7668344" y="116632"/>
            <a:ext cx="1371600" cy="228600"/>
          </a:xfrm>
        </p:spPr>
        <p:txBody>
          <a:bodyPr/>
          <a:lstStyle>
            <a:extLst/>
          </a:lstStyle>
          <a:p>
            <a:pPr algn="r"/>
            <a:fld id="{F7F1F872-C5DE-403B-85F0-1024E6CA1886}" type="datetime1">
              <a:rPr lang="en-US" smtClean="0">
                <a:solidFill>
                  <a:prstClr val="black">
                    <a:tint val="65000"/>
                  </a:prstClr>
                </a:solidFill>
              </a:rPr>
              <a:pPr algn="r"/>
              <a:t>2/19/2020</a:t>
            </a:fld>
            <a:endParaRPr lang="en-US">
              <a:solidFill>
                <a:prstClr val="black">
                  <a:tint val="65000"/>
                </a:prstClr>
              </a:solidFill>
            </a:endParaRPr>
          </a:p>
        </p:txBody>
      </p:sp>
      <p:sp>
        <p:nvSpPr>
          <p:cNvPr id="8" name="Rectangle 8"/>
          <p:cNvSpPr>
            <a:spLocks noGrp="1"/>
          </p:cNvSpPr>
          <p:nvPr>
            <p:ph type="sldNum" sz="quarter" idx="15"/>
          </p:nvPr>
        </p:nvSpPr>
        <p:spPr>
          <a:xfrm>
            <a:off x="8028384" y="6453336"/>
            <a:ext cx="990600" cy="304800"/>
          </a:xfrm>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881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E1836-8DC2-4839-8FD3-6A8D4989F9B0}"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AA30A-F0BC-4206-B64E-4D1E4430F81B}" type="slidenum">
              <a:rPr lang="en-US" smtClean="0"/>
              <a:t>‹#›</a:t>
            </a:fld>
            <a:endParaRPr lang="en-US"/>
          </a:p>
        </p:txBody>
      </p:sp>
    </p:spTree>
    <p:extLst>
      <p:ext uri="{BB962C8B-B14F-4D97-AF65-F5344CB8AC3E}">
        <p14:creationId xmlns:p14="http://schemas.microsoft.com/office/powerpoint/2010/main" val="245482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3E1836-8DC2-4839-8FD3-6A8D4989F9B0}"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AA30A-F0BC-4206-B64E-4D1E4430F81B}" type="slidenum">
              <a:rPr lang="en-US" smtClean="0"/>
              <a:t>‹#›</a:t>
            </a:fld>
            <a:endParaRPr lang="en-US"/>
          </a:p>
        </p:txBody>
      </p:sp>
    </p:spTree>
    <p:extLst>
      <p:ext uri="{BB962C8B-B14F-4D97-AF65-F5344CB8AC3E}">
        <p14:creationId xmlns:p14="http://schemas.microsoft.com/office/powerpoint/2010/main" val="133713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3E1836-8DC2-4839-8FD3-6A8D4989F9B0}"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AA30A-F0BC-4206-B64E-4D1E4430F81B}" type="slidenum">
              <a:rPr lang="en-US" smtClean="0"/>
              <a:t>‹#›</a:t>
            </a:fld>
            <a:endParaRPr lang="en-US"/>
          </a:p>
        </p:txBody>
      </p:sp>
    </p:spTree>
    <p:extLst>
      <p:ext uri="{BB962C8B-B14F-4D97-AF65-F5344CB8AC3E}">
        <p14:creationId xmlns:p14="http://schemas.microsoft.com/office/powerpoint/2010/main" val="208763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3E1836-8DC2-4839-8FD3-6A8D4989F9B0}"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AA30A-F0BC-4206-B64E-4D1E4430F81B}" type="slidenum">
              <a:rPr lang="en-US" smtClean="0"/>
              <a:t>‹#›</a:t>
            </a:fld>
            <a:endParaRPr lang="en-US"/>
          </a:p>
        </p:txBody>
      </p:sp>
    </p:spTree>
    <p:extLst>
      <p:ext uri="{BB962C8B-B14F-4D97-AF65-F5344CB8AC3E}">
        <p14:creationId xmlns:p14="http://schemas.microsoft.com/office/powerpoint/2010/main" val="342034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E1836-8DC2-4839-8FD3-6A8D4989F9B0}" type="datetimeFigureOut">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AA30A-F0BC-4206-B64E-4D1E4430F81B}" type="slidenum">
              <a:rPr lang="en-US" smtClean="0"/>
              <a:t>‹#›</a:t>
            </a:fld>
            <a:endParaRPr lang="en-US"/>
          </a:p>
        </p:txBody>
      </p:sp>
    </p:spTree>
    <p:extLst>
      <p:ext uri="{BB962C8B-B14F-4D97-AF65-F5344CB8AC3E}">
        <p14:creationId xmlns:p14="http://schemas.microsoft.com/office/powerpoint/2010/main" val="367626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E1836-8DC2-4839-8FD3-6A8D4989F9B0}"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AA30A-F0BC-4206-B64E-4D1E4430F81B}" type="slidenum">
              <a:rPr lang="en-US" smtClean="0"/>
              <a:t>‹#›</a:t>
            </a:fld>
            <a:endParaRPr lang="en-US"/>
          </a:p>
        </p:txBody>
      </p:sp>
    </p:spTree>
    <p:extLst>
      <p:ext uri="{BB962C8B-B14F-4D97-AF65-F5344CB8AC3E}">
        <p14:creationId xmlns:p14="http://schemas.microsoft.com/office/powerpoint/2010/main" val="108066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E1836-8DC2-4839-8FD3-6A8D4989F9B0}"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AA30A-F0BC-4206-B64E-4D1E4430F81B}" type="slidenum">
              <a:rPr lang="en-US" smtClean="0"/>
              <a:t>‹#›</a:t>
            </a:fld>
            <a:endParaRPr lang="en-US"/>
          </a:p>
        </p:txBody>
      </p:sp>
    </p:spTree>
    <p:extLst>
      <p:ext uri="{BB962C8B-B14F-4D97-AF65-F5344CB8AC3E}">
        <p14:creationId xmlns:p14="http://schemas.microsoft.com/office/powerpoint/2010/main" val="142163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E1836-8DC2-4839-8FD3-6A8D4989F9B0}" type="datetimeFigureOut">
              <a:rPr lang="en-US" smtClean="0"/>
              <a:t>2/19/2020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AA30A-F0BC-4206-B64E-4D1E4430F81B}" type="slidenum">
              <a:rPr lang="en-US" smtClean="0"/>
              <a:t>‹#›</a:t>
            </a:fld>
            <a:endParaRPr lang="en-US"/>
          </a:p>
        </p:txBody>
      </p:sp>
    </p:spTree>
    <p:extLst>
      <p:ext uri="{BB962C8B-B14F-4D97-AF65-F5344CB8AC3E}">
        <p14:creationId xmlns:p14="http://schemas.microsoft.com/office/powerpoint/2010/main" val="186091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solidFill>
                  <a:prstClr val="black">
                    <a:tint val="65000"/>
                  </a:prstClr>
                </a:solidFill>
              </a:rPr>
              <a:pPr algn="r"/>
              <a:t>2/19/2020</a:t>
            </a:fld>
            <a:endParaRPr lang="en-US" dirty="0">
              <a:solidFill>
                <a:prstClr val="black">
                  <a:tint val="65000"/>
                </a:prst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fld id="{256D3EEF-DE4E-429D-8EC4-DDC531AFF587}" type="slidenum">
              <a:rPr lang="en-US" smtClean="0">
                <a:solidFill>
                  <a:prstClr val="black"/>
                </a:solidFill>
              </a:rPr>
              <a:pPr/>
              <a:t>‹#›</a:t>
            </a:fld>
            <a:endParaRPr lang="en-US" dirty="0">
              <a:solidFill>
                <a:prstClr val="black"/>
              </a:solidFill>
            </a:endParaRPr>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dirty="0"/>
          </a:p>
        </p:txBody>
      </p:sp>
    </p:spTree>
    <p:extLst>
      <p:ext uri="{BB962C8B-B14F-4D97-AF65-F5344CB8AC3E}">
        <p14:creationId xmlns:p14="http://schemas.microsoft.com/office/powerpoint/2010/main" val="4277704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www.avcr.cz/cs/o-nas/pravni-predpisy/eticky-kodex-vyzkumnych-pracovniku-v-av-cr/"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hyperlink" Target="https://cs.wikipedia.org/wiki/Belmontsk%C3%A1_zpr%C3%A1v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0.gi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0"/>
            <a:ext cx="61912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21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en-US" dirty="0" smtClean="0"/>
              <a:t>Sample Slides</a:t>
            </a:r>
            <a:endParaRPr lang="en-US" dirty="0"/>
          </a:p>
        </p:txBody>
      </p:sp>
      <p:sp>
        <p:nvSpPr>
          <p:cNvPr id="5" name="Text Placeholder 4"/>
          <p:cNvSpPr txBox="1">
            <a:spLocks/>
          </p:cNvSpPr>
          <p:nvPr/>
        </p:nvSpPr>
        <p:spPr>
          <a:xfrm>
            <a:off x="467544" y="404664"/>
            <a:ext cx="7632848" cy="837456"/>
          </a:xfrm>
          <a:prstGeom prst="rect">
            <a:avLst/>
          </a:prstGeom>
          <a:solidFill>
            <a:schemeClr val="accent6">
              <a:lumMod val="75000"/>
            </a:schemeClr>
          </a:solidFill>
        </p:spPr>
        <p:txBody>
          <a:bodyPr anchor="ctr" anchorCtr="0">
            <a:normAutofit/>
          </a:bodyPr>
          <a:lst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lgn="ctr"/>
            <a:r>
              <a:rPr lang="cs-CZ" sz="2000" b="1" dirty="0" smtClean="0">
                <a:solidFill>
                  <a:prstClr val="white"/>
                </a:solidFill>
              </a:rPr>
              <a:t>Boj vědců za lidská práva II   A.D. Sacharov</a:t>
            </a:r>
            <a:endParaRPr lang="cs-CZ" sz="2000" b="1" dirty="0">
              <a:solidFill>
                <a:prstClr val="white"/>
              </a:solidFill>
            </a:endParaRPr>
          </a:p>
        </p:txBody>
      </p:sp>
      <p:sp>
        <p:nvSpPr>
          <p:cNvPr id="2" name="Rectangle 1"/>
          <p:cNvSpPr/>
          <p:nvPr/>
        </p:nvSpPr>
        <p:spPr>
          <a:xfrm>
            <a:off x="469366" y="1412776"/>
            <a:ext cx="8207090" cy="3139321"/>
          </a:xfrm>
          <a:prstGeom prst="rect">
            <a:avLst/>
          </a:prstGeom>
        </p:spPr>
        <p:txBody>
          <a:bodyPr wrap="square">
            <a:spAutoFit/>
          </a:bodyPr>
          <a:lstStyle/>
          <a:p>
            <a:r>
              <a:rPr lang="cs-CZ" b="1" dirty="0">
                <a:solidFill>
                  <a:prstClr val="black"/>
                </a:solidFill>
              </a:rPr>
              <a:t>Andrej Dmitrievič Sacharov</a:t>
            </a:r>
            <a:r>
              <a:rPr lang="cs-CZ" dirty="0">
                <a:solidFill>
                  <a:prstClr val="black"/>
                </a:solidFill>
              </a:rPr>
              <a:t> (1921 – 1989)  ruský jaderný fyzik, disident a aktivista.</a:t>
            </a:r>
          </a:p>
          <a:p>
            <a:endParaRPr lang="cs-CZ" dirty="0">
              <a:solidFill>
                <a:prstClr val="black"/>
              </a:solidFill>
            </a:endParaRPr>
          </a:p>
          <a:p>
            <a:r>
              <a:rPr lang="cs-CZ" dirty="0">
                <a:solidFill>
                  <a:prstClr val="black"/>
                </a:solidFill>
              </a:rPr>
              <a:t>Jeden z tvůrců jaderné vodíkové bomby, vnímá ohrožení lidstva jadernou válkou a</a:t>
            </a:r>
          </a:p>
          <a:p>
            <a:r>
              <a:rPr lang="cs-CZ" dirty="0">
                <a:solidFill>
                  <a:prstClr val="black"/>
                </a:solidFill>
              </a:rPr>
              <a:t>uvažuje o způsobech, jak je snížit – myšlenka mírové koexistence.</a:t>
            </a:r>
          </a:p>
          <a:p>
            <a:endParaRPr lang="cs-CZ" dirty="0">
              <a:solidFill>
                <a:prstClr val="black"/>
              </a:solidFill>
            </a:endParaRPr>
          </a:p>
          <a:p>
            <a:r>
              <a:rPr lang="cs-CZ" dirty="0">
                <a:solidFill>
                  <a:prstClr val="black"/>
                </a:solidFill>
              </a:rPr>
              <a:t>Postupně si uvědomuje podmíněnost koexistence dodržováním lidských práv.</a:t>
            </a:r>
          </a:p>
          <a:p>
            <a:endParaRPr lang="cs-CZ" dirty="0">
              <a:solidFill>
                <a:prstClr val="black"/>
              </a:solidFill>
            </a:endParaRPr>
          </a:p>
          <a:p>
            <a:r>
              <a:rPr lang="cs-CZ" dirty="0">
                <a:solidFill>
                  <a:prstClr val="black"/>
                </a:solidFill>
              </a:rPr>
              <a:t>Snahy o vyloučení Sacharova ze sovětské akademie věd. </a:t>
            </a:r>
          </a:p>
          <a:p>
            <a:endParaRPr lang="cs-CZ" dirty="0">
              <a:solidFill>
                <a:prstClr val="black"/>
              </a:solidFill>
            </a:endParaRPr>
          </a:p>
          <a:p>
            <a:r>
              <a:rPr lang="cs-CZ" dirty="0">
                <a:solidFill>
                  <a:prstClr val="black"/>
                </a:solidFill>
              </a:rPr>
              <a:t>Internace v Gorkém, osvobození za Gorbačova, </a:t>
            </a:r>
          </a:p>
          <a:p>
            <a:r>
              <a:rPr lang="cs-CZ" dirty="0">
                <a:solidFill>
                  <a:prstClr val="black"/>
                </a:solidFill>
              </a:rPr>
              <a:t>činnost poslance sovětského parlamentu.</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717032"/>
            <a:ext cx="1997406" cy="251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4308" y="4685307"/>
            <a:ext cx="1512168" cy="199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216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8610600" y="381000"/>
            <a:ext cx="533400" cy="5867400"/>
          </a:xfrm>
        </p:spPr>
        <p:txBody>
          <a:bodyPr>
            <a:normAutofit fontScale="90000"/>
          </a:bodyPr>
          <a:lstStyle>
            <a:extLst/>
          </a:lstStyle>
          <a:p>
            <a:r>
              <a:rPr lang="en-US" dirty="0" smtClean="0"/>
              <a:t> </a:t>
            </a:r>
            <a:endParaRPr lang="en-US" dirty="0"/>
          </a:p>
        </p:txBody>
      </p:sp>
      <p:sp>
        <p:nvSpPr>
          <p:cNvPr id="5" name="Text Placeholder 4"/>
          <p:cNvSpPr>
            <a:spLocks noGrp="1"/>
          </p:cNvSpPr>
          <p:nvPr>
            <p:ph type="body" sz="quarter" idx="13"/>
          </p:nvPr>
        </p:nvSpPr>
        <p:spPr>
          <a:xfrm>
            <a:off x="297873" y="188640"/>
            <a:ext cx="8077200" cy="671736"/>
          </a:xfrm>
        </p:spPr>
        <p:txBody>
          <a:bodyPr anchor="ctr" anchorCtr="0">
            <a:normAutofit/>
          </a:bodyPr>
          <a:lstStyle/>
          <a:p>
            <a:pPr algn="ctr"/>
            <a:r>
              <a:rPr lang="cs-CZ" sz="2400" dirty="0" smtClean="0"/>
              <a:t>Nebezpečná věda</a:t>
            </a:r>
            <a:endParaRPr lang="cs-CZ" sz="2400" dirty="0"/>
          </a:p>
        </p:txBody>
      </p:sp>
      <p:sp>
        <p:nvSpPr>
          <p:cNvPr id="6" name="Rectangle 5"/>
          <p:cNvSpPr/>
          <p:nvPr/>
        </p:nvSpPr>
        <p:spPr>
          <a:xfrm>
            <a:off x="324607" y="2564904"/>
            <a:ext cx="8424936" cy="984885"/>
          </a:xfrm>
          <a:prstGeom prst="rect">
            <a:avLst/>
          </a:prstGeom>
        </p:spPr>
        <p:txBody>
          <a:bodyPr wrap="square">
            <a:spAutoFit/>
          </a:bodyPr>
          <a:lstStyle/>
          <a:p>
            <a:r>
              <a:rPr lang="cs-CZ" dirty="0">
                <a:solidFill>
                  <a:prstClr val="black"/>
                </a:solidFill>
              </a:rPr>
              <a:t>Zapeklitý případ </a:t>
            </a:r>
            <a:r>
              <a:rPr lang="cs-CZ" dirty="0" smtClean="0">
                <a:solidFill>
                  <a:prstClr val="black"/>
                </a:solidFill>
              </a:rPr>
              <a:t>- projekt Manhattan</a:t>
            </a:r>
            <a:endParaRPr lang="cs-CZ" sz="500" dirty="0">
              <a:solidFill>
                <a:prstClr val="black"/>
              </a:solidFill>
            </a:endParaRPr>
          </a:p>
          <a:p>
            <a:r>
              <a:rPr lang="cs-CZ" dirty="0">
                <a:solidFill>
                  <a:prstClr val="black"/>
                </a:solidFill>
              </a:rPr>
              <a:t>Fyzikové  a jaderná bomba – Einsteinovy dopisy Rooseveltovi  </a:t>
            </a:r>
          </a:p>
          <a:p>
            <a:endParaRPr lang="cs-CZ" sz="600" dirty="0">
              <a:solidFill>
                <a:prstClr val="black"/>
              </a:solidFill>
            </a:endParaRPr>
          </a:p>
          <a:p>
            <a:endParaRPr lang="cs-CZ" sz="1600" dirty="0">
              <a:solidFill>
                <a:prstClr val="black"/>
              </a:solidFill>
            </a:endParaRPr>
          </a:p>
        </p:txBody>
      </p:sp>
      <p:sp>
        <p:nvSpPr>
          <p:cNvPr id="8" name="Rectangle 7"/>
          <p:cNvSpPr/>
          <p:nvPr/>
        </p:nvSpPr>
        <p:spPr>
          <a:xfrm>
            <a:off x="365203" y="1484784"/>
            <a:ext cx="7828587" cy="923330"/>
          </a:xfrm>
          <a:prstGeom prst="rect">
            <a:avLst/>
          </a:prstGeom>
        </p:spPr>
        <p:txBody>
          <a:bodyPr wrap="square">
            <a:spAutoFit/>
          </a:bodyPr>
          <a:lstStyle/>
          <a:p>
            <a:pPr marL="285750" indent="-285750">
              <a:buFont typeface="Arial" pitchFamily="34" charset="0"/>
              <a:buChar char="•"/>
            </a:pPr>
            <a:r>
              <a:rPr lang="cs-CZ" b="1" dirty="0">
                <a:solidFill>
                  <a:prstClr val="black"/>
                </a:solidFill>
              </a:rPr>
              <a:t>zneužít vědce </a:t>
            </a:r>
            <a:r>
              <a:rPr lang="cs-CZ" dirty="0" smtClean="0">
                <a:solidFill>
                  <a:prstClr val="black"/>
                </a:solidFill>
              </a:rPr>
              <a:t>(</a:t>
            </a:r>
            <a:r>
              <a:rPr lang="cs-CZ" sz="1600" dirty="0" smtClean="0">
                <a:solidFill>
                  <a:prstClr val="black"/>
                </a:solidFill>
              </a:rPr>
              <a:t>využít </a:t>
            </a:r>
            <a:r>
              <a:rPr lang="cs-CZ" sz="1600" dirty="0">
                <a:solidFill>
                  <a:prstClr val="black"/>
                </a:solidFill>
              </a:rPr>
              <a:t>jeho dobrou víru, příp. ho existenčně  nutit</a:t>
            </a:r>
            <a:r>
              <a:rPr lang="cs-CZ" dirty="0">
                <a:solidFill>
                  <a:prstClr val="black"/>
                </a:solidFill>
              </a:rPr>
              <a:t>)</a:t>
            </a:r>
          </a:p>
          <a:p>
            <a:pPr marL="285750" indent="-285750">
              <a:buFont typeface="Arial" pitchFamily="34" charset="0"/>
              <a:buChar char="•"/>
            </a:pPr>
            <a:r>
              <a:rPr lang="cs-CZ" b="1" dirty="0" smtClean="0">
                <a:solidFill>
                  <a:prstClr val="black"/>
                </a:solidFill>
              </a:rPr>
              <a:t>zneužít vědu  </a:t>
            </a:r>
            <a:r>
              <a:rPr lang="cs-CZ" dirty="0" smtClean="0">
                <a:solidFill>
                  <a:prstClr val="black"/>
                </a:solidFill>
              </a:rPr>
              <a:t>(</a:t>
            </a:r>
            <a:r>
              <a:rPr lang="cs-CZ" sz="1600" dirty="0">
                <a:solidFill>
                  <a:prstClr val="black"/>
                </a:solidFill>
              </a:rPr>
              <a:t>úmyslně nekalé záměry - může jen vědec?  jiný s ní nakládat neumí</a:t>
            </a:r>
            <a:r>
              <a:rPr lang="cs-CZ" dirty="0">
                <a:solidFill>
                  <a:prstClr val="black"/>
                </a:solidFill>
              </a:rPr>
              <a:t> )</a:t>
            </a:r>
          </a:p>
          <a:p>
            <a:pPr marL="285750" indent="-285750">
              <a:buFont typeface="Arial" pitchFamily="34" charset="0"/>
              <a:buChar char="•"/>
            </a:pPr>
            <a:r>
              <a:rPr lang="cs-CZ" b="1" dirty="0">
                <a:solidFill>
                  <a:prstClr val="black"/>
                </a:solidFill>
              </a:rPr>
              <a:t>zneužít  vědecké poznatky</a:t>
            </a:r>
            <a:r>
              <a:rPr lang="cs-CZ" dirty="0">
                <a:solidFill>
                  <a:prstClr val="black"/>
                </a:solidFill>
              </a:rPr>
              <a:t>,  produkty vědy </a:t>
            </a:r>
            <a:r>
              <a:rPr lang="cs-CZ" sz="1600" dirty="0">
                <a:solidFill>
                  <a:prstClr val="black"/>
                </a:solidFill>
              </a:rPr>
              <a:t>( vojenství, terorismus,eugenika, ...</a:t>
            </a:r>
            <a:r>
              <a:rPr lang="cs-CZ" dirty="0">
                <a:solidFill>
                  <a:prstClr val="black"/>
                </a:solidFill>
              </a:rPr>
              <a:t>)</a:t>
            </a:r>
          </a:p>
        </p:txBody>
      </p:sp>
      <p:sp>
        <p:nvSpPr>
          <p:cNvPr id="9" name="Rectangle 8"/>
          <p:cNvSpPr/>
          <p:nvPr/>
        </p:nvSpPr>
        <p:spPr>
          <a:xfrm>
            <a:off x="309869" y="921206"/>
            <a:ext cx="8424936" cy="369332"/>
          </a:xfrm>
          <a:prstGeom prst="rect">
            <a:avLst/>
          </a:prstGeom>
        </p:spPr>
        <p:txBody>
          <a:bodyPr wrap="square">
            <a:spAutoFit/>
          </a:bodyPr>
          <a:lstStyle/>
          <a:p>
            <a:r>
              <a:rPr lang="cs-CZ" dirty="0">
                <a:solidFill>
                  <a:prstClr val="black"/>
                </a:solidFill>
              </a:rPr>
              <a:t>zásadní možnost, jak zneužít vědu, je postavit ji do služeb vládnoucí politické ideologie.</a:t>
            </a:r>
          </a:p>
        </p:txBody>
      </p:sp>
      <p:sp>
        <p:nvSpPr>
          <p:cNvPr id="10" name="Rectangle 9"/>
          <p:cNvSpPr/>
          <p:nvPr/>
        </p:nvSpPr>
        <p:spPr>
          <a:xfrm>
            <a:off x="132868" y="3429000"/>
            <a:ext cx="8878264" cy="646331"/>
          </a:xfrm>
          <a:prstGeom prst="rect">
            <a:avLst/>
          </a:prstGeom>
        </p:spPr>
        <p:txBody>
          <a:bodyPr wrap="none">
            <a:spAutoFit/>
          </a:bodyPr>
          <a:lstStyle/>
          <a:p>
            <a:r>
              <a:rPr lang="cs-CZ" dirty="0">
                <a:solidFill>
                  <a:prstClr val="black"/>
                </a:solidFill>
              </a:rPr>
              <a:t>Nobelova cena - </a:t>
            </a:r>
            <a:r>
              <a:rPr lang="cs-CZ" dirty="0" smtClean="0">
                <a:solidFill>
                  <a:prstClr val="black"/>
                </a:solidFill>
              </a:rPr>
              <a:t> </a:t>
            </a:r>
            <a:r>
              <a:rPr lang="cs-CZ" dirty="0">
                <a:solidFill>
                  <a:prstClr val="black"/>
                </a:solidFill>
              </a:rPr>
              <a:t>nejdůležitější objev ve fyzice(CH,L,L,M</a:t>
            </a:r>
            <a:r>
              <a:rPr lang="cs-CZ" dirty="0" smtClean="0">
                <a:solidFill>
                  <a:prstClr val="black"/>
                </a:solidFill>
              </a:rPr>
              <a:t>), je automaticky </a:t>
            </a:r>
            <a:r>
              <a:rPr lang="cs-CZ" dirty="0">
                <a:solidFill>
                  <a:prstClr val="black"/>
                </a:solidFill>
              </a:rPr>
              <a:t>prospěchem lidstva?</a:t>
            </a:r>
          </a:p>
          <a:p>
            <a:r>
              <a:rPr lang="cs-CZ" dirty="0">
                <a:solidFill>
                  <a:prstClr val="black"/>
                </a:solidFill>
              </a:rPr>
              <a:t>(</a:t>
            </a:r>
            <a:r>
              <a:rPr lang="cs-CZ" sz="1400" dirty="0">
                <a:solidFill>
                  <a:prstClr val="black"/>
                </a:solidFill>
              </a:rPr>
              <a:t>http://socrates.berkeley.edu/~schwrtz/NOBEL.html</a:t>
            </a:r>
            <a:r>
              <a:rPr lang="cs-CZ" dirty="0">
                <a:solidFill>
                  <a:prstClr val="black"/>
                </a:solidFill>
              </a:rPr>
              <a:t>)</a:t>
            </a:r>
          </a:p>
        </p:txBody>
      </p:sp>
      <p:sp>
        <p:nvSpPr>
          <p:cNvPr id="11" name="Rectangle 10"/>
          <p:cNvSpPr/>
          <p:nvPr/>
        </p:nvSpPr>
        <p:spPr>
          <a:xfrm>
            <a:off x="303833" y="4725144"/>
            <a:ext cx="8466484" cy="1754326"/>
          </a:xfrm>
          <a:prstGeom prst="rect">
            <a:avLst/>
          </a:prstGeom>
        </p:spPr>
        <p:txBody>
          <a:bodyPr wrap="square">
            <a:spAutoFit/>
          </a:bodyPr>
          <a:lstStyle/>
          <a:p>
            <a:r>
              <a:rPr lang="cs-CZ" b="1" dirty="0">
                <a:solidFill>
                  <a:prstClr val="black"/>
                </a:solidFill>
              </a:rPr>
              <a:t>Odpovědnost</a:t>
            </a:r>
            <a:r>
              <a:rPr lang="cs-CZ" dirty="0">
                <a:solidFill>
                  <a:prstClr val="black"/>
                </a:solidFill>
              </a:rPr>
              <a:t> – </a:t>
            </a:r>
            <a:r>
              <a:rPr lang="cs-CZ" b="1" dirty="0">
                <a:solidFill>
                  <a:prstClr val="black"/>
                </a:solidFill>
              </a:rPr>
              <a:t>dříve</a:t>
            </a:r>
            <a:r>
              <a:rPr lang="cs-CZ" dirty="0">
                <a:solidFill>
                  <a:prstClr val="black"/>
                </a:solidFill>
              </a:rPr>
              <a:t>:  autonomie – vědci vyňati z odpovědnosti, zneužití se chápalo jako problém aplikací, techniků, ideologů, politiků (válka) etc.</a:t>
            </a:r>
          </a:p>
          <a:p>
            <a:r>
              <a:rPr lang="cs-CZ" dirty="0">
                <a:solidFill>
                  <a:prstClr val="black"/>
                </a:solidFill>
              </a:rPr>
              <a:t/>
            </a:r>
            <a:br>
              <a:rPr lang="cs-CZ" dirty="0">
                <a:solidFill>
                  <a:prstClr val="black"/>
                </a:solidFill>
              </a:rPr>
            </a:br>
            <a:r>
              <a:rPr lang="cs-CZ" b="1" dirty="0">
                <a:solidFill>
                  <a:prstClr val="black"/>
                </a:solidFill>
              </a:rPr>
              <a:t>Odpovědnost - dnes</a:t>
            </a:r>
            <a:r>
              <a:rPr lang="cs-CZ" dirty="0">
                <a:solidFill>
                  <a:prstClr val="black"/>
                </a:solidFill>
              </a:rPr>
              <a:t>: vědec se má zabývat i tím, čemu budou jeho výsledky sloužit (nejlépe jejich důsledky chápe – problém moratorií na výzkum ?) – diskuse.</a:t>
            </a:r>
            <a:br>
              <a:rPr lang="cs-CZ" dirty="0">
                <a:solidFill>
                  <a:prstClr val="black"/>
                </a:solidFill>
              </a:rPr>
            </a:br>
            <a:endParaRPr lang="cs-CZ" dirty="0">
              <a:solidFill>
                <a:prstClr val="black"/>
              </a:solidFill>
            </a:endParaRPr>
          </a:p>
        </p:txBody>
      </p:sp>
      <p:sp>
        <p:nvSpPr>
          <p:cNvPr id="3" name="TextBox 2"/>
          <p:cNvSpPr txBox="1"/>
          <p:nvPr/>
        </p:nvSpPr>
        <p:spPr>
          <a:xfrm>
            <a:off x="373634" y="4178697"/>
            <a:ext cx="2700804" cy="369332"/>
          </a:xfrm>
          <a:prstGeom prst="rect">
            <a:avLst/>
          </a:prstGeom>
          <a:noFill/>
        </p:spPr>
        <p:txBody>
          <a:bodyPr wrap="none" rtlCol="0">
            <a:spAutoFit/>
          </a:bodyPr>
          <a:lstStyle/>
          <a:p>
            <a:r>
              <a:rPr lang="cs-CZ" dirty="0">
                <a:solidFill>
                  <a:prstClr val="black"/>
                </a:solidFill>
              </a:rPr>
              <a:t>Etické paragrafy ---  </a:t>
            </a:r>
            <a:r>
              <a:rPr lang="cs-CZ" dirty="0">
                <a:solidFill>
                  <a:prstClr val="black"/>
                </a:solidFill>
                <a:hlinkClick r:id="rId3"/>
              </a:rPr>
              <a:t>kodexy</a:t>
            </a:r>
            <a:endParaRPr lang="cs-CZ" sz="1400" dirty="0">
              <a:solidFill>
                <a:prstClr val="black"/>
              </a:solidFill>
            </a:endParaRPr>
          </a:p>
        </p:txBody>
      </p:sp>
      <p:sp>
        <p:nvSpPr>
          <p:cNvPr id="7" name="Rectangle 6"/>
          <p:cNvSpPr/>
          <p:nvPr/>
        </p:nvSpPr>
        <p:spPr>
          <a:xfrm>
            <a:off x="3923928" y="4178697"/>
            <a:ext cx="4572000" cy="369332"/>
          </a:xfrm>
          <a:prstGeom prst="rect">
            <a:avLst/>
          </a:prstGeom>
        </p:spPr>
        <p:txBody>
          <a:bodyPr>
            <a:spAutoFit/>
          </a:bodyPr>
          <a:lstStyle/>
          <a:p>
            <a:r>
              <a:rPr lang="cs-CZ" dirty="0" err="1" smtClean="0">
                <a:hlinkClick r:id="rId4"/>
              </a:rPr>
              <a:t>Belmontská</a:t>
            </a:r>
            <a:r>
              <a:rPr lang="cs-CZ" dirty="0" smtClean="0">
                <a:hlinkClick r:id="rId4"/>
              </a:rPr>
              <a:t>  zpráva</a:t>
            </a:r>
            <a:endParaRPr lang="en-US" dirty="0"/>
          </a:p>
        </p:txBody>
      </p:sp>
    </p:spTree>
    <p:extLst>
      <p:ext uri="{BB962C8B-B14F-4D97-AF65-F5344CB8AC3E}">
        <p14:creationId xmlns:p14="http://schemas.microsoft.com/office/powerpoint/2010/main" val="2373657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61362" y="260648"/>
            <a:ext cx="8077200" cy="455712"/>
          </a:xfrm>
        </p:spPr>
        <p:txBody>
          <a:bodyPr/>
          <a:lstStyle/>
          <a:p>
            <a:r>
              <a:rPr lang="cs-CZ" dirty="0" smtClean="0"/>
              <a:t>chronologie</a:t>
            </a:r>
            <a:endParaRPr lang="cs-CZ" dirty="0"/>
          </a:p>
        </p:txBody>
      </p:sp>
      <p:sp>
        <p:nvSpPr>
          <p:cNvPr id="3" name="TextBox 2"/>
          <p:cNvSpPr txBox="1"/>
          <p:nvPr/>
        </p:nvSpPr>
        <p:spPr>
          <a:xfrm>
            <a:off x="235226" y="908720"/>
            <a:ext cx="5221366" cy="646331"/>
          </a:xfrm>
          <a:prstGeom prst="rect">
            <a:avLst/>
          </a:prstGeom>
          <a:noFill/>
        </p:spPr>
        <p:txBody>
          <a:bodyPr wrap="none" rtlCol="0">
            <a:spAutoFit/>
          </a:bodyPr>
          <a:lstStyle/>
          <a:p>
            <a:r>
              <a:rPr lang="cs-CZ" dirty="0">
                <a:solidFill>
                  <a:prstClr val="black"/>
                </a:solidFill>
              </a:rPr>
              <a:t>1896  Bequerel, 1905 Curie,  1911 Hahn, Meitnerová, </a:t>
            </a:r>
          </a:p>
          <a:p>
            <a:r>
              <a:rPr lang="cs-CZ" dirty="0">
                <a:solidFill>
                  <a:prstClr val="black"/>
                </a:solidFill>
              </a:rPr>
              <a:t>1932  Chadwick  objev neutronu</a:t>
            </a:r>
          </a:p>
        </p:txBody>
      </p:sp>
      <p:sp>
        <p:nvSpPr>
          <p:cNvPr id="4" name="TextBox 3"/>
          <p:cNvSpPr txBox="1"/>
          <p:nvPr/>
        </p:nvSpPr>
        <p:spPr>
          <a:xfrm>
            <a:off x="246438" y="1544702"/>
            <a:ext cx="7056784" cy="369332"/>
          </a:xfrm>
          <a:prstGeom prst="rect">
            <a:avLst/>
          </a:prstGeom>
          <a:noFill/>
        </p:spPr>
        <p:txBody>
          <a:bodyPr wrap="square" rtlCol="0">
            <a:spAutoFit/>
          </a:bodyPr>
          <a:lstStyle/>
          <a:p>
            <a:pPr marL="342900" indent="-342900">
              <a:buFontTx/>
              <a:buAutoNum type="arabicPlain" startAt="1938"/>
            </a:pPr>
            <a:r>
              <a:rPr lang="cs-CZ" dirty="0">
                <a:solidFill>
                  <a:prstClr val="black"/>
                </a:solidFill>
              </a:rPr>
              <a:t>  Hahn  rozptyl neutronů na uranu  235  - objev atomů  barya </a:t>
            </a:r>
          </a:p>
        </p:txBody>
      </p:sp>
      <p:sp>
        <p:nvSpPr>
          <p:cNvPr id="5" name="Rectangle 4"/>
          <p:cNvSpPr/>
          <p:nvPr/>
        </p:nvSpPr>
        <p:spPr>
          <a:xfrm>
            <a:off x="156290" y="2948818"/>
            <a:ext cx="8415232" cy="369332"/>
          </a:xfrm>
          <a:prstGeom prst="rect">
            <a:avLst/>
          </a:prstGeom>
        </p:spPr>
        <p:txBody>
          <a:bodyPr wrap="square">
            <a:spAutoFit/>
          </a:bodyPr>
          <a:lstStyle/>
          <a:p>
            <a:r>
              <a:rPr lang="cs-CZ" dirty="0">
                <a:solidFill>
                  <a:prstClr val="black"/>
                </a:solidFill>
              </a:rPr>
              <a:t>2.12. 1942 Enrico Fermi  -  první řízená štěpná řetězová reakce s vojenským cílem</a:t>
            </a:r>
          </a:p>
        </p:txBody>
      </p:sp>
      <p:sp>
        <p:nvSpPr>
          <p:cNvPr id="6" name="Rectangle 5"/>
          <p:cNvSpPr/>
          <p:nvPr/>
        </p:nvSpPr>
        <p:spPr>
          <a:xfrm>
            <a:off x="285455" y="1914034"/>
            <a:ext cx="8336296" cy="369332"/>
          </a:xfrm>
          <a:prstGeom prst="rect">
            <a:avLst/>
          </a:prstGeom>
        </p:spPr>
        <p:txBody>
          <a:bodyPr wrap="square">
            <a:spAutoFit/>
          </a:bodyPr>
          <a:lstStyle/>
          <a:p>
            <a:r>
              <a:rPr lang="cs-CZ" dirty="0">
                <a:solidFill>
                  <a:prstClr val="black"/>
                </a:solidFill>
              </a:rPr>
              <a:t>1938  Meitnerová (již v emigraci)  výpočty ukazuje, že  došlo ke štěpení atomu U235</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11" y="3525822"/>
            <a:ext cx="3925651" cy="210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7298" y="5825546"/>
            <a:ext cx="3762664" cy="738664"/>
          </a:xfrm>
          <a:prstGeom prst="rect">
            <a:avLst/>
          </a:prstGeom>
        </p:spPr>
        <p:txBody>
          <a:bodyPr wrap="square">
            <a:spAutoFit/>
          </a:bodyPr>
          <a:lstStyle/>
          <a:p>
            <a:r>
              <a:rPr lang="cs-CZ" sz="1050" dirty="0">
                <a:solidFill>
                  <a:prstClr val="black"/>
                </a:solidFill>
              </a:rPr>
              <a:t>Atmosféra  historického okamžiku v Chacagu. Muži vzadu nad reaktorem  drží kanystry s roztokem kadmia pro případ nouzového odstavení reaktoru.| </a:t>
            </a:r>
          </a:p>
          <a:p>
            <a:r>
              <a:rPr lang="cs-CZ" sz="1050" dirty="0">
                <a:solidFill>
                  <a:prstClr val="black"/>
                </a:solidFill>
              </a:rPr>
              <a:t>foto: Gary Sheehan (Atomic Energy</a:t>
            </a:r>
          </a:p>
        </p:txBody>
      </p:sp>
      <p:sp>
        <p:nvSpPr>
          <p:cNvPr id="8" name="Rectangle 7"/>
          <p:cNvSpPr/>
          <p:nvPr/>
        </p:nvSpPr>
        <p:spPr>
          <a:xfrm>
            <a:off x="141822" y="2302487"/>
            <a:ext cx="8424936" cy="646331"/>
          </a:xfrm>
          <a:prstGeom prst="rect">
            <a:avLst/>
          </a:prstGeom>
        </p:spPr>
        <p:txBody>
          <a:bodyPr wrap="square">
            <a:spAutoFit/>
          </a:bodyPr>
          <a:lstStyle/>
          <a:p>
            <a:r>
              <a:rPr lang="cs-CZ" dirty="0">
                <a:solidFill>
                  <a:prstClr val="black"/>
                </a:solidFill>
              </a:rPr>
              <a:t>2.8.1939  1.dopis prezidentu Rooseveltovi (11.10.), Einstein  nabádá k zahájení programu 	vývoje jaderné zbraně, dříve než na ni přijdou nacisté (sepsal ho Leo Szilard) </a:t>
            </a:r>
          </a:p>
        </p:txBody>
      </p:sp>
      <p:sp>
        <p:nvSpPr>
          <p:cNvPr id="10" name="Rectangle 9"/>
          <p:cNvSpPr/>
          <p:nvPr/>
        </p:nvSpPr>
        <p:spPr>
          <a:xfrm>
            <a:off x="4860032" y="3513897"/>
            <a:ext cx="3193310" cy="369332"/>
          </a:xfrm>
          <a:prstGeom prst="rect">
            <a:avLst/>
          </a:prstGeom>
        </p:spPr>
        <p:txBody>
          <a:bodyPr wrap="none">
            <a:spAutoFit/>
          </a:bodyPr>
          <a:lstStyle/>
          <a:p>
            <a:r>
              <a:rPr lang="cs-CZ" dirty="0">
                <a:solidFill>
                  <a:prstClr val="black"/>
                </a:solidFill>
              </a:rPr>
              <a:t>Projekt Manhattan, Los Alamos</a:t>
            </a:r>
          </a:p>
        </p:txBody>
      </p:sp>
      <p:sp>
        <p:nvSpPr>
          <p:cNvPr id="11" name="TextBox 10"/>
          <p:cNvSpPr txBox="1"/>
          <p:nvPr/>
        </p:nvSpPr>
        <p:spPr>
          <a:xfrm>
            <a:off x="4860032" y="3883229"/>
            <a:ext cx="3229538" cy="830997"/>
          </a:xfrm>
          <a:prstGeom prst="rect">
            <a:avLst/>
          </a:prstGeom>
          <a:noFill/>
        </p:spPr>
        <p:txBody>
          <a:bodyPr wrap="none" rtlCol="0">
            <a:spAutoFit/>
          </a:bodyPr>
          <a:lstStyle/>
          <a:p>
            <a:r>
              <a:rPr lang="cs-CZ" sz="1600" dirty="0">
                <a:solidFill>
                  <a:prstClr val="black"/>
                </a:solidFill>
              </a:rPr>
              <a:t>16.7. 1945 1.zkouška jaderné bomby</a:t>
            </a:r>
          </a:p>
          <a:p>
            <a:r>
              <a:rPr lang="cs-CZ" sz="1600" dirty="0">
                <a:solidFill>
                  <a:prstClr val="black"/>
                </a:solidFill>
              </a:rPr>
              <a:t>   6.8. 1945 Little Boy  Hirošima </a:t>
            </a:r>
            <a:r>
              <a:rPr lang="cs-CZ" sz="1600" dirty="0" smtClean="0">
                <a:solidFill>
                  <a:prstClr val="black"/>
                </a:solidFill>
              </a:rPr>
              <a:t> </a:t>
            </a:r>
            <a:endParaRPr lang="cs-CZ" sz="1600" dirty="0">
              <a:solidFill>
                <a:prstClr val="black"/>
              </a:solidFill>
            </a:endParaRPr>
          </a:p>
          <a:p>
            <a:r>
              <a:rPr lang="cs-CZ" sz="1600" dirty="0">
                <a:solidFill>
                  <a:prstClr val="black"/>
                </a:solidFill>
              </a:rPr>
              <a:t>  9. 8. 1945   Fat Man   </a:t>
            </a:r>
            <a:r>
              <a:rPr lang="cs-CZ" sz="1600" dirty="0" smtClean="0">
                <a:solidFill>
                  <a:prstClr val="black"/>
                </a:solidFill>
              </a:rPr>
              <a:t>Nagasaki </a:t>
            </a:r>
            <a:endParaRPr lang="cs-CZ" sz="1600" dirty="0">
              <a:solidFill>
                <a:prstClr val="black"/>
              </a:solidFill>
            </a:endParaRPr>
          </a:p>
        </p:txBody>
      </p:sp>
      <p:sp>
        <p:nvSpPr>
          <p:cNvPr id="12" name="Rectangle 11"/>
          <p:cNvSpPr/>
          <p:nvPr/>
        </p:nvSpPr>
        <p:spPr>
          <a:xfrm>
            <a:off x="4749440" y="4715376"/>
            <a:ext cx="4394560" cy="646331"/>
          </a:xfrm>
          <a:prstGeom prst="rect">
            <a:avLst/>
          </a:prstGeom>
        </p:spPr>
        <p:txBody>
          <a:bodyPr wrap="square">
            <a:spAutoFit/>
          </a:bodyPr>
          <a:lstStyle/>
          <a:p>
            <a:r>
              <a:rPr lang="cs-CZ" dirty="0">
                <a:solidFill>
                  <a:prstClr val="black"/>
                </a:solidFill>
              </a:rPr>
              <a:t>zemřelo  v Hirošimě přes 100 000 lidí </a:t>
            </a:r>
          </a:p>
          <a:p>
            <a:r>
              <a:rPr lang="cs-CZ" dirty="0">
                <a:solidFill>
                  <a:prstClr val="black"/>
                </a:solidFill>
              </a:rPr>
              <a:t>v Nagasaki  80 000 lidí</a:t>
            </a:r>
          </a:p>
        </p:txBody>
      </p:sp>
      <p:sp>
        <p:nvSpPr>
          <p:cNvPr id="13" name="Rectangle 12"/>
          <p:cNvSpPr/>
          <p:nvPr/>
        </p:nvSpPr>
        <p:spPr>
          <a:xfrm>
            <a:off x="4572868" y="5460781"/>
            <a:ext cx="4572000" cy="1200329"/>
          </a:xfrm>
          <a:prstGeom prst="rect">
            <a:avLst/>
          </a:prstGeom>
        </p:spPr>
        <p:txBody>
          <a:bodyPr>
            <a:spAutoFit/>
          </a:bodyPr>
          <a:lstStyle/>
          <a:p>
            <a:r>
              <a:rPr lang="cs-CZ" dirty="0">
                <a:solidFill>
                  <a:prstClr val="black"/>
                </a:solidFill>
              </a:rPr>
              <a:t>Dne 1. 11. 1952 došlo k první zkoušce nejničivější zbraně v dějinách lidstva Termonukleární exploze – tichomořský atol</a:t>
            </a:r>
          </a:p>
          <a:p>
            <a:r>
              <a:rPr lang="cs-CZ" dirty="0">
                <a:solidFill>
                  <a:prstClr val="black"/>
                </a:solidFill>
              </a:rPr>
              <a:t> </a:t>
            </a:r>
          </a:p>
        </p:txBody>
      </p:sp>
    </p:spTree>
    <p:extLst>
      <p:ext uri="{BB962C8B-B14F-4D97-AF65-F5344CB8AC3E}">
        <p14:creationId xmlns:p14="http://schemas.microsoft.com/office/powerpoint/2010/main" val="2512841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8610600" y="381000"/>
            <a:ext cx="533400" cy="5867400"/>
          </a:xfrm>
        </p:spPr>
        <p:txBody>
          <a:bodyPr>
            <a:normAutofit fontScale="90000"/>
          </a:bodyPr>
          <a:lstStyle>
            <a:extLst/>
          </a:lstStyle>
          <a:p>
            <a:r>
              <a:rPr lang="en-US" smtClean="0"/>
              <a:t> </a:t>
            </a:r>
            <a:endParaRPr lang="en-US" dirty="0"/>
          </a:p>
        </p:txBody>
      </p:sp>
      <p:sp>
        <p:nvSpPr>
          <p:cNvPr id="5" name="Text Placeholder 4"/>
          <p:cNvSpPr>
            <a:spLocks noGrp="1"/>
          </p:cNvSpPr>
          <p:nvPr>
            <p:ph type="body" sz="quarter" idx="13"/>
          </p:nvPr>
        </p:nvSpPr>
        <p:spPr>
          <a:xfrm>
            <a:off x="304800" y="381000"/>
            <a:ext cx="8077200" cy="671736"/>
          </a:xfrm>
        </p:spPr>
        <p:txBody>
          <a:bodyPr anchor="ctr" anchorCtr="0">
            <a:normAutofit/>
          </a:bodyPr>
          <a:lstStyle/>
          <a:p>
            <a:pPr algn="ctr"/>
            <a:r>
              <a:rPr lang="cs-CZ" sz="1800" dirty="0"/>
              <a:t>Věda a </a:t>
            </a:r>
            <a:r>
              <a:rPr lang="cs-CZ" sz="1800" dirty="0" smtClean="0"/>
              <a:t>rizika budoucnosti technogického věku</a:t>
            </a:r>
            <a:endParaRPr lang="cs-CZ" sz="1800" dirty="0"/>
          </a:p>
        </p:txBody>
      </p:sp>
      <p:sp>
        <p:nvSpPr>
          <p:cNvPr id="3" name="TextBox 2"/>
          <p:cNvSpPr txBox="1"/>
          <p:nvPr/>
        </p:nvSpPr>
        <p:spPr>
          <a:xfrm>
            <a:off x="377674" y="1052736"/>
            <a:ext cx="7951792" cy="646331"/>
          </a:xfrm>
          <a:prstGeom prst="rect">
            <a:avLst/>
          </a:prstGeom>
          <a:noFill/>
        </p:spPr>
        <p:txBody>
          <a:bodyPr wrap="none" rtlCol="0">
            <a:spAutoFit/>
          </a:bodyPr>
          <a:lstStyle/>
          <a:p>
            <a:endParaRPr lang="cs-CZ" dirty="0">
              <a:solidFill>
                <a:prstClr val="black"/>
              </a:solidFill>
            </a:endParaRPr>
          </a:p>
          <a:p>
            <a:r>
              <a:rPr lang="cs-CZ" dirty="0">
                <a:solidFill>
                  <a:prstClr val="black"/>
                </a:solidFill>
              </a:rPr>
              <a:t>Vytváří  si lidstvo podmínky pro spuštění řetězové reakce nezamýšlených důsledků?</a:t>
            </a:r>
          </a:p>
        </p:txBody>
      </p:sp>
      <p:sp>
        <p:nvSpPr>
          <p:cNvPr id="4" name="Rectangle 3"/>
          <p:cNvSpPr/>
          <p:nvPr/>
        </p:nvSpPr>
        <p:spPr>
          <a:xfrm>
            <a:off x="402845" y="2080435"/>
            <a:ext cx="7992888" cy="2215991"/>
          </a:xfrm>
          <a:prstGeom prst="rect">
            <a:avLst/>
          </a:prstGeom>
        </p:spPr>
        <p:txBody>
          <a:bodyPr wrap="square">
            <a:spAutoFit/>
          </a:bodyPr>
          <a:lstStyle/>
          <a:p>
            <a:r>
              <a:rPr lang="cs-CZ" dirty="0">
                <a:solidFill>
                  <a:prstClr val="black"/>
                </a:solidFill>
              </a:rPr>
              <a:t>Umělé inteligence? </a:t>
            </a:r>
          </a:p>
          <a:p>
            <a:r>
              <a:rPr lang="cs-CZ" dirty="0">
                <a:solidFill>
                  <a:prstClr val="black"/>
                </a:solidFill>
              </a:rPr>
              <a:t>Naplní se vize Stephena Hawkinga, že do 100 let UI převezme vládu nad lidstvem?</a:t>
            </a:r>
          </a:p>
          <a:p>
            <a:endParaRPr lang="cs-CZ" sz="1400" dirty="0">
              <a:solidFill>
                <a:prstClr val="black"/>
              </a:solidFill>
            </a:endParaRPr>
          </a:p>
          <a:p>
            <a:r>
              <a:rPr lang="cs-CZ" dirty="0">
                <a:solidFill>
                  <a:prstClr val="black"/>
                </a:solidFill>
              </a:rPr>
              <a:t>Robotizace. Jak se bude živit 10 miliard obyvatel planety?</a:t>
            </a:r>
          </a:p>
          <a:p>
            <a:endParaRPr lang="cs-CZ" dirty="0">
              <a:solidFill>
                <a:prstClr val="black"/>
              </a:solidFill>
            </a:endParaRPr>
          </a:p>
          <a:p>
            <a:r>
              <a:rPr lang="cs-CZ" dirty="0">
                <a:solidFill>
                  <a:prstClr val="black"/>
                </a:solidFill>
              </a:rPr>
              <a:t>Čím nakrmíme lidstvo?      Geneticky modifikované plodiny </a:t>
            </a:r>
          </a:p>
          <a:p>
            <a:endParaRPr lang="cs-CZ" sz="1600" dirty="0">
              <a:solidFill>
                <a:prstClr val="black"/>
              </a:solidFill>
            </a:endParaRPr>
          </a:p>
          <a:p>
            <a:r>
              <a:rPr lang="cs-CZ" dirty="0">
                <a:solidFill>
                  <a:prstClr val="black"/>
                </a:solidFill>
              </a:rPr>
              <a:t>Civilizační choroby  </a:t>
            </a:r>
          </a:p>
        </p:txBody>
      </p:sp>
      <p:sp>
        <p:nvSpPr>
          <p:cNvPr id="9" name="Rectangle 8"/>
          <p:cNvSpPr/>
          <p:nvPr/>
        </p:nvSpPr>
        <p:spPr>
          <a:xfrm>
            <a:off x="377673" y="4437112"/>
            <a:ext cx="8052013" cy="646331"/>
          </a:xfrm>
          <a:prstGeom prst="rect">
            <a:avLst/>
          </a:prstGeom>
        </p:spPr>
        <p:txBody>
          <a:bodyPr wrap="square">
            <a:spAutoFit/>
          </a:bodyPr>
          <a:lstStyle/>
          <a:p>
            <a:r>
              <a:rPr lang="cs-CZ" dirty="0">
                <a:solidFill>
                  <a:prstClr val="black"/>
                </a:solidFill>
              </a:rPr>
              <a:t>Konkrétní opatření v přítomnosti nemohou plně eliminovat budoucí hrozby, jsou však zároveň jediným nástrojem vytváření budoucnosti.   Začarovaný kruh.</a:t>
            </a:r>
          </a:p>
        </p:txBody>
      </p:sp>
      <p:sp>
        <p:nvSpPr>
          <p:cNvPr id="10" name="Rectangle 9"/>
          <p:cNvSpPr/>
          <p:nvPr/>
        </p:nvSpPr>
        <p:spPr>
          <a:xfrm>
            <a:off x="402845" y="5214265"/>
            <a:ext cx="8196569" cy="646331"/>
          </a:xfrm>
          <a:prstGeom prst="rect">
            <a:avLst/>
          </a:prstGeom>
        </p:spPr>
        <p:txBody>
          <a:bodyPr wrap="square">
            <a:spAutoFit/>
          </a:bodyPr>
          <a:lstStyle/>
          <a:p>
            <a:r>
              <a:rPr lang="cs-CZ" dirty="0">
                <a:solidFill>
                  <a:prstClr val="black"/>
                </a:solidFill>
              </a:rPr>
              <a:t>Nikdo(?)  nemůže přijímat rozhodnutí  pro budoucnost lidstva. </a:t>
            </a:r>
          </a:p>
          <a:p>
            <a:r>
              <a:rPr lang="cs-CZ" dirty="0">
                <a:solidFill>
                  <a:prstClr val="black"/>
                </a:solidFill>
              </a:rPr>
              <a:t>Rozhodovat znamená  užít  svěřenou moc pro nějaká konkrétní opatření. </a:t>
            </a:r>
          </a:p>
        </p:txBody>
      </p:sp>
      <p:sp>
        <p:nvSpPr>
          <p:cNvPr id="6" name="Rectangle 5"/>
          <p:cNvSpPr/>
          <p:nvPr/>
        </p:nvSpPr>
        <p:spPr>
          <a:xfrm>
            <a:off x="377674" y="1698328"/>
            <a:ext cx="1894942" cy="369332"/>
          </a:xfrm>
          <a:prstGeom prst="rect">
            <a:avLst/>
          </a:prstGeom>
        </p:spPr>
        <p:txBody>
          <a:bodyPr wrap="none">
            <a:spAutoFit/>
          </a:bodyPr>
          <a:lstStyle/>
          <a:p>
            <a:r>
              <a:rPr lang="cs-CZ" dirty="0">
                <a:solidFill>
                  <a:prstClr val="black"/>
                </a:solidFill>
              </a:rPr>
              <a:t>Klimatický rozvrat </a:t>
            </a:r>
          </a:p>
        </p:txBody>
      </p:sp>
      <p:sp>
        <p:nvSpPr>
          <p:cNvPr id="11" name="Rectangle 10"/>
          <p:cNvSpPr/>
          <p:nvPr/>
        </p:nvSpPr>
        <p:spPr>
          <a:xfrm>
            <a:off x="396368" y="6021288"/>
            <a:ext cx="8196569" cy="646331"/>
          </a:xfrm>
          <a:prstGeom prst="rect">
            <a:avLst/>
          </a:prstGeom>
        </p:spPr>
        <p:txBody>
          <a:bodyPr wrap="square">
            <a:spAutoFit/>
          </a:bodyPr>
          <a:lstStyle/>
          <a:p>
            <a:r>
              <a:rPr lang="cs-CZ" dirty="0">
                <a:solidFill>
                  <a:prstClr val="black"/>
                </a:solidFill>
              </a:rPr>
              <a:t>Popper to efektně vyjádřil takto:  „Ve vědě necháváme hypotézy umírat místo sebe.“</a:t>
            </a:r>
          </a:p>
          <a:p>
            <a:r>
              <a:rPr lang="cs-CZ" dirty="0">
                <a:solidFill>
                  <a:prstClr val="black"/>
                </a:solidFill>
              </a:rPr>
              <a:t> </a:t>
            </a:r>
          </a:p>
        </p:txBody>
      </p:sp>
    </p:spTree>
    <p:extLst>
      <p:ext uri="{BB962C8B-B14F-4D97-AF65-F5344CB8AC3E}">
        <p14:creationId xmlns:p14="http://schemas.microsoft.com/office/powerpoint/2010/main" val="1516413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7925" y="476672"/>
            <a:ext cx="8083624" cy="369332"/>
          </a:xfrm>
          <a:prstGeom prst="rect">
            <a:avLst/>
          </a:prstGeom>
        </p:spPr>
        <p:txBody>
          <a:bodyPr wrap="square">
            <a:spAutoFit/>
          </a:bodyPr>
          <a:lstStyle/>
          <a:p>
            <a:r>
              <a:rPr lang="cs-CZ" sz="1800" dirty="0" smtClean="0"/>
              <a:t>Otázky   - jaký je vztah mezi vědou a společností , jaká je role a  odpovědnost</a:t>
            </a:r>
            <a:r>
              <a:rPr lang="cs-CZ" sz="1600" dirty="0" smtClean="0"/>
              <a:t>  </a:t>
            </a:r>
            <a:r>
              <a:rPr lang="cs-CZ" sz="1600" dirty="0"/>
              <a:t>vědce </a:t>
            </a:r>
          </a:p>
        </p:txBody>
      </p:sp>
      <p:sp>
        <p:nvSpPr>
          <p:cNvPr id="4" name="TextBox 3"/>
          <p:cNvSpPr txBox="1"/>
          <p:nvPr/>
        </p:nvSpPr>
        <p:spPr>
          <a:xfrm>
            <a:off x="683568" y="1906646"/>
            <a:ext cx="1261692" cy="369332"/>
          </a:xfrm>
          <a:prstGeom prst="rect">
            <a:avLst/>
          </a:prstGeom>
          <a:noFill/>
        </p:spPr>
        <p:txBody>
          <a:bodyPr wrap="none" rtlCol="0">
            <a:spAutoFit/>
          </a:bodyPr>
          <a:lstStyle/>
          <a:p>
            <a:r>
              <a:rPr lang="cs-CZ" dirty="0">
                <a:solidFill>
                  <a:prstClr val="black"/>
                </a:solidFill>
              </a:rPr>
              <a:t>sebereflexe</a:t>
            </a:r>
          </a:p>
        </p:txBody>
      </p:sp>
      <p:sp>
        <p:nvSpPr>
          <p:cNvPr id="5" name="Rectangle 4"/>
          <p:cNvSpPr/>
          <p:nvPr/>
        </p:nvSpPr>
        <p:spPr>
          <a:xfrm>
            <a:off x="395536" y="1019621"/>
            <a:ext cx="8064895" cy="1077218"/>
          </a:xfrm>
          <a:prstGeom prst="rect">
            <a:avLst/>
          </a:prstGeom>
        </p:spPr>
        <p:txBody>
          <a:bodyPr wrap="square">
            <a:spAutoFit/>
          </a:bodyPr>
          <a:lstStyle/>
          <a:p>
            <a:r>
              <a:rPr lang="cs-CZ" dirty="0">
                <a:solidFill>
                  <a:prstClr val="black"/>
                </a:solidFill>
              </a:rPr>
              <a:t>morální stránka – normativy, do hry vstupují systémy etických hodnot, dobové představy uspořádání  společnosti a světa </a:t>
            </a:r>
          </a:p>
          <a:p>
            <a:pPr>
              <a:tabLst>
                <a:tab pos="1528763" algn="l"/>
              </a:tabLst>
            </a:pPr>
            <a:endParaRPr lang="cs-CZ" sz="1400" dirty="0">
              <a:solidFill>
                <a:prstClr val="black"/>
              </a:solidFill>
            </a:endParaRPr>
          </a:p>
          <a:p>
            <a:pPr>
              <a:tabLst>
                <a:tab pos="1528763" algn="l"/>
              </a:tabLst>
            </a:pPr>
            <a:r>
              <a:rPr lang="cs-CZ" sz="1400" dirty="0">
                <a:solidFill>
                  <a:prstClr val="black"/>
                </a:solidFill>
              </a:rPr>
              <a:t> </a:t>
            </a:r>
          </a:p>
        </p:txBody>
      </p:sp>
      <p:sp>
        <p:nvSpPr>
          <p:cNvPr id="6" name="Rectangle 5"/>
          <p:cNvSpPr/>
          <p:nvPr/>
        </p:nvSpPr>
        <p:spPr>
          <a:xfrm>
            <a:off x="280894" y="2296566"/>
            <a:ext cx="8179537" cy="923330"/>
          </a:xfrm>
          <a:prstGeom prst="rect">
            <a:avLst/>
          </a:prstGeom>
        </p:spPr>
        <p:txBody>
          <a:bodyPr wrap="square">
            <a:spAutoFit/>
          </a:bodyPr>
          <a:lstStyle/>
          <a:p>
            <a:r>
              <a:rPr lang="cs-CZ" dirty="0">
                <a:solidFill>
                  <a:prstClr val="black"/>
                </a:solidFill>
              </a:rPr>
              <a:t>vztah mezi vědou a společností </a:t>
            </a:r>
          </a:p>
          <a:p>
            <a:r>
              <a:rPr lang="cs-CZ" dirty="0">
                <a:solidFill>
                  <a:prstClr val="black"/>
                </a:solidFill>
              </a:rPr>
              <a:t>- věda - silný fenomén dnešní společnosti,  rozšiřující se dopad na život všech lidí.</a:t>
            </a:r>
          </a:p>
          <a:p>
            <a:r>
              <a:rPr lang="cs-CZ" dirty="0" smtClean="0">
                <a:solidFill>
                  <a:prstClr val="black"/>
                </a:solidFill>
              </a:rPr>
              <a:t>- zvídavost  </a:t>
            </a:r>
            <a:r>
              <a:rPr lang="cs-CZ" dirty="0">
                <a:solidFill>
                  <a:prstClr val="black"/>
                </a:solidFill>
              </a:rPr>
              <a:t>- autonomní hodnota poznání – problémy medicíny, genetiky, etc</a:t>
            </a:r>
          </a:p>
        </p:txBody>
      </p:sp>
      <p:sp>
        <p:nvSpPr>
          <p:cNvPr id="7" name="Rectangle 6"/>
          <p:cNvSpPr/>
          <p:nvPr/>
        </p:nvSpPr>
        <p:spPr>
          <a:xfrm>
            <a:off x="323528" y="3686462"/>
            <a:ext cx="7699792" cy="646331"/>
          </a:xfrm>
          <a:prstGeom prst="rect">
            <a:avLst/>
          </a:prstGeom>
        </p:spPr>
        <p:txBody>
          <a:bodyPr wrap="square">
            <a:spAutoFit/>
          </a:bodyPr>
          <a:lstStyle/>
          <a:p>
            <a:pPr marL="285750" indent="-285750">
              <a:buFontTx/>
              <a:buChar char="-"/>
            </a:pPr>
            <a:r>
              <a:rPr lang="cs-CZ" dirty="0">
                <a:solidFill>
                  <a:prstClr val="black"/>
                </a:solidFill>
              </a:rPr>
              <a:t>Jaký ideál určuje  směr vědy? </a:t>
            </a:r>
          </a:p>
          <a:p>
            <a:endParaRPr lang="cs-CZ" dirty="0">
              <a:solidFill>
                <a:prstClr val="black"/>
              </a:solidFill>
            </a:endParaRPr>
          </a:p>
        </p:txBody>
      </p:sp>
    </p:spTree>
    <p:extLst>
      <p:ext uri="{BB962C8B-B14F-4D97-AF65-F5344CB8AC3E}">
        <p14:creationId xmlns:p14="http://schemas.microsoft.com/office/powerpoint/2010/main" val="2861431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Děkujeme  </a:t>
            </a:r>
            <a:endParaRPr lang="cs-CZ" dirty="0"/>
          </a:p>
        </p:txBody>
      </p:sp>
    </p:spTree>
    <p:extLst>
      <p:ext uri="{BB962C8B-B14F-4D97-AF65-F5344CB8AC3E}">
        <p14:creationId xmlns:p14="http://schemas.microsoft.com/office/powerpoint/2010/main" val="4244392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8640"/>
            <a:ext cx="6553200"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8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217" y="2991831"/>
            <a:ext cx="4071566" cy="324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6" name="Titre 1"/>
          <p:cNvSpPr>
            <a:spLocks noGrp="1"/>
          </p:cNvSpPr>
          <p:nvPr>
            <p:ph type="ctrTitle"/>
          </p:nvPr>
        </p:nvSpPr>
        <p:spPr>
          <a:xfrm>
            <a:off x="673100" y="315913"/>
            <a:ext cx="7772400" cy="1470025"/>
          </a:xfrm>
        </p:spPr>
        <p:txBody>
          <a:bodyPr/>
          <a:lstStyle/>
          <a:p>
            <a:pPr eaLnBrk="1" hangingPunct="1"/>
            <a:r>
              <a:rPr lang="fr-CA" altLang="cs-CZ" sz="4200" smtClean="0">
                <a:solidFill>
                  <a:srgbClr val="9C4839"/>
                </a:solidFill>
              </a:rPr>
              <a:t>Porozumění vědeckému přístupu</a:t>
            </a:r>
            <a:r>
              <a:rPr lang="cs-CZ" altLang="cs-CZ" sz="4200" smtClean="0">
                <a:solidFill>
                  <a:srgbClr val="9C4839"/>
                </a:solidFill>
              </a:rPr>
              <a:t/>
            </a:r>
            <a:br>
              <a:rPr lang="cs-CZ" altLang="cs-CZ" sz="4200" smtClean="0">
                <a:solidFill>
                  <a:srgbClr val="9C4839"/>
                </a:solidFill>
              </a:rPr>
            </a:br>
            <a:endParaRPr lang="fr-CA" altLang="cs-CZ" sz="4200" smtClean="0">
              <a:solidFill>
                <a:srgbClr val="9C4839"/>
              </a:solidFill>
            </a:endParaRPr>
          </a:p>
        </p:txBody>
      </p:sp>
      <p:sp>
        <p:nvSpPr>
          <p:cNvPr id="26627" name="Sous-titre 2"/>
          <p:cNvSpPr>
            <a:spLocks noGrp="1"/>
          </p:cNvSpPr>
          <p:nvPr>
            <p:ph type="subTitle" idx="1"/>
          </p:nvPr>
        </p:nvSpPr>
        <p:spPr>
          <a:xfrm>
            <a:off x="1331913" y="1812925"/>
            <a:ext cx="6400800" cy="1471613"/>
          </a:xfrm>
        </p:spPr>
        <p:txBody>
          <a:bodyPr/>
          <a:lstStyle/>
          <a:p>
            <a:pPr eaLnBrk="1" hangingPunct="1"/>
            <a:r>
              <a:rPr lang="cs-CZ" altLang="cs-CZ" sz="3000" smtClean="0">
                <a:solidFill>
                  <a:srgbClr val="9C4839"/>
                </a:solidFill>
              </a:rPr>
              <a:t>Jan Novotný,</a:t>
            </a:r>
          </a:p>
          <a:p>
            <a:pPr eaLnBrk="1" hangingPunct="1"/>
            <a:r>
              <a:rPr lang="cs-CZ" altLang="cs-CZ" sz="3000" smtClean="0">
                <a:solidFill>
                  <a:srgbClr val="9C4839"/>
                </a:solidFill>
              </a:rPr>
              <a:t> </a:t>
            </a:r>
            <a:r>
              <a:rPr lang="cs-CZ" altLang="cs-CZ" sz="2800" smtClean="0">
                <a:solidFill>
                  <a:srgbClr val="9C4839"/>
                </a:solidFill>
              </a:rPr>
              <a:t>Jindřiška Svobodová</a:t>
            </a:r>
            <a:endParaRPr lang="fr-CA" altLang="cs-CZ" sz="3000" smtClean="0">
              <a:solidFill>
                <a:srgbClr val="9C4839"/>
              </a:solidFill>
            </a:endParaRPr>
          </a:p>
        </p:txBody>
      </p:sp>
      <p:sp>
        <p:nvSpPr>
          <p:cNvPr id="26628" name="TextovéPole 1"/>
          <p:cNvSpPr txBox="1">
            <a:spLocks noChangeArrowheads="1"/>
          </p:cNvSpPr>
          <p:nvPr/>
        </p:nvSpPr>
        <p:spPr bwMode="auto">
          <a:xfrm>
            <a:off x="2987675" y="1058863"/>
            <a:ext cx="2787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mbria" pitchFamily="18" charset="0"/>
              </a:defRPr>
            </a:lvl1pPr>
            <a:lvl2pPr>
              <a:defRPr sz="2800">
                <a:solidFill>
                  <a:schemeClr val="tx1"/>
                </a:solidFill>
                <a:latin typeface="Cambria" pitchFamily="18" charset="0"/>
              </a:defRPr>
            </a:lvl2pPr>
            <a:lvl3pPr>
              <a:defRPr sz="2400">
                <a:solidFill>
                  <a:schemeClr val="tx1"/>
                </a:solidFill>
                <a:latin typeface="Cambria" pitchFamily="18" charset="0"/>
              </a:defRPr>
            </a:lvl3pPr>
            <a:lvl4pPr>
              <a:defRPr sz="2000">
                <a:solidFill>
                  <a:schemeClr val="tx1"/>
                </a:solidFill>
                <a:latin typeface="Cambria" pitchFamily="18" charset="0"/>
              </a:defRPr>
            </a:lvl4pPr>
            <a:lvl5pPr>
              <a:defRPr sz="2000">
                <a:solidFill>
                  <a:schemeClr val="tx1"/>
                </a:solidFill>
                <a:latin typeface="Cambria" pitchFamily="18" charset="0"/>
              </a:defRPr>
            </a:lvl5pPr>
            <a:lvl6pPr eaLnBrk="0" fontAlgn="base" hangingPunct="0">
              <a:spcAft>
                <a:spcPct val="0"/>
              </a:spcAft>
              <a:buFont typeface="Arial" charset="0"/>
              <a:buChar char="»"/>
              <a:defRPr sz="2000">
                <a:solidFill>
                  <a:schemeClr val="tx1"/>
                </a:solidFill>
                <a:latin typeface="Cambria" pitchFamily="18" charset="0"/>
              </a:defRPr>
            </a:lvl6pPr>
            <a:lvl7pPr eaLnBrk="0" fontAlgn="base" hangingPunct="0">
              <a:spcAft>
                <a:spcPct val="0"/>
              </a:spcAft>
              <a:buFont typeface="Arial" charset="0"/>
              <a:buChar char="»"/>
              <a:defRPr sz="2000">
                <a:solidFill>
                  <a:schemeClr val="tx1"/>
                </a:solidFill>
                <a:latin typeface="Cambria" pitchFamily="18" charset="0"/>
              </a:defRPr>
            </a:lvl7pPr>
            <a:lvl8pPr eaLnBrk="0" fontAlgn="base" hangingPunct="0">
              <a:spcAft>
                <a:spcPct val="0"/>
              </a:spcAft>
              <a:buFont typeface="Arial" charset="0"/>
              <a:buChar char="»"/>
              <a:defRPr sz="2000">
                <a:solidFill>
                  <a:schemeClr val="tx1"/>
                </a:solidFill>
                <a:latin typeface="Cambria" pitchFamily="18" charset="0"/>
              </a:defRPr>
            </a:lvl8pPr>
            <a:lvl9pPr eaLnBrk="0" fontAlgn="base" hangingPunct="0">
              <a:spcAft>
                <a:spcPct val="0"/>
              </a:spcAft>
              <a:buFont typeface="Arial" charset="0"/>
              <a:buChar char="»"/>
              <a:defRPr sz="2000">
                <a:solidFill>
                  <a:schemeClr val="tx1"/>
                </a:solidFill>
                <a:latin typeface="Cambria" pitchFamily="18" charset="0"/>
              </a:defRPr>
            </a:lvl9pPr>
          </a:lstStyle>
          <a:p>
            <a:pPr eaLnBrk="1" hangingPunct="1"/>
            <a:r>
              <a:rPr lang="cs-CZ" altLang="cs-CZ" sz="3000" b="1">
                <a:solidFill>
                  <a:srgbClr val="4A452A"/>
                </a:solidFill>
                <a:latin typeface="Calibri" pitchFamily="34" charset="0"/>
              </a:rPr>
              <a:t>Jak pracuje</a:t>
            </a:r>
            <a:r>
              <a:rPr lang="cs-CZ" altLang="cs-CZ" sz="1800" b="1">
                <a:solidFill>
                  <a:srgbClr val="4A452A"/>
                </a:solidFill>
                <a:latin typeface="Arial" charset="0"/>
              </a:rPr>
              <a:t> </a:t>
            </a:r>
            <a:r>
              <a:rPr lang="cs-CZ" altLang="cs-CZ" sz="3000" b="1">
                <a:solidFill>
                  <a:srgbClr val="4A452A"/>
                </a:solidFill>
                <a:latin typeface="Calibri" pitchFamily="34" charset="0"/>
              </a:rPr>
              <a:t>věda</a:t>
            </a:r>
          </a:p>
        </p:txBody>
      </p:sp>
      <p:sp>
        <p:nvSpPr>
          <p:cNvPr id="26629" name="Zástupný symbol pro číslo snímku 2"/>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mbria" pitchFamily="18" charset="0"/>
              </a:defRPr>
            </a:lvl1pPr>
            <a:lvl2pPr>
              <a:defRPr sz="2800">
                <a:solidFill>
                  <a:schemeClr val="tx1"/>
                </a:solidFill>
                <a:latin typeface="Cambria" pitchFamily="18" charset="0"/>
              </a:defRPr>
            </a:lvl2pPr>
            <a:lvl3pPr>
              <a:defRPr sz="2400">
                <a:solidFill>
                  <a:schemeClr val="tx1"/>
                </a:solidFill>
                <a:latin typeface="Cambria" pitchFamily="18" charset="0"/>
              </a:defRPr>
            </a:lvl3pPr>
            <a:lvl4pPr>
              <a:defRPr sz="2000">
                <a:solidFill>
                  <a:schemeClr val="tx1"/>
                </a:solidFill>
                <a:latin typeface="Cambria" pitchFamily="18" charset="0"/>
              </a:defRPr>
            </a:lvl4pPr>
            <a:lvl5pPr>
              <a:defRPr sz="2000">
                <a:solidFill>
                  <a:schemeClr val="tx1"/>
                </a:solidFill>
                <a:latin typeface="Cambria" pitchFamily="18" charset="0"/>
              </a:defRPr>
            </a:lvl5pPr>
            <a:lvl6pPr eaLnBrk="0" fontAlgn="base" hangingPunct="0">
              <a:spcAft>
                <a:spcPct val="0"/>
              </a:spcAft>
              <a:buFont typeface="Arial" charset="0"/>
              <a:buChar char="»"/>
              <a:defRPr sz="2000">
                <a:solidFill>
                  <a:schemeClr val="tx1"/>
                </a:solidFill>
                <a:latin typeface="Cambria" pitchFamily="18" charset="0"/>
              </a:defRPr>
            </a:lvl6pPr>
            <a:lvl7pPr eaLnBrk="0" fontAlgn="base" hangingPunct="0">
              <a:spcAft>
                <a:spcPct val="0"/>
              </a:spcAft>
              <a:buFont typeface="Arial" charset="0"/>
              <a:buChar char="»"/>
              <a:defRPr sz="2000">
                <a:solidFill>
                  <a:schemeClr val="tx1"/>
                </a:solidFill>
                <a:latin typeface="Cambria" pitchFamily="18" charset="0"/>
              </a:defRPr>
            </a:lvl7pPr>
            <a:lvl8pPr eaLnBrk="0" fontAlgn="base" hangingPunct="0">
              <a:spcAft>
                <a:spcPct val="0"/>
              </a:spcAft>
              <a:buFont typeface="Arial" charset="0"/>
              <a:buChar char="»"/>
              <a:defRPr sz="2000">
                <a:solidFill>
                  <a:schemeClr val="tx1"/>
                </a:solidFill>
                <a:latin typeface="Cambria" pitchFamily="18" charset="0"/>
              </a:defRPr>
            </a:lvl8pPr>
            <a:lvl9pPr eaLnBrk="0" fontAlgn="base" hangingPunct="0">
              <a:spcAft>
                <a:spcPct val="0"/>
              </a:spcAft>
              <a:buFont typeface="Arial" charset="0"/>
              <a:buChar char="»"/>
              <a:defRPr sz="2000">
                <a:solidFill>
                  <a:schemeClr val="tx1"/>
                </a:solidFill>
                <a:latin typeface="Cambria" pitchFamily="18" charset="0"/>
              </a:defRPr>
            </a:lvl9pPr>
          </a:lstStyle>
          <a:p>
            <a:fld id="{DF739B03-0601-4B79-94C1-CE10F466C80E}" type="slidenum">
              <a:rPr lang="fr-CA" altLang="cs-CZ" sz="1200">
                <a:solidFill>
                  <a:srgbClr val="898989"/>
                </a:solidFill>
              </a:rPr>
              <a:pPr/>
              <a:t>3</a:t>
            </a:fld>
            <a:endParaRPr lang="fr-CA" altLang="cs-CZ" sz="1200">
              <a:solidFill>
                <a:srgbClr val="898989"/>
              </a:solidFill>
            </a:endParaRPr>
          </a:p>
        </p:txBody>
      </p:sp>
      <p:pic>
        <p:nvPicPr>
          <p:cNvPr id="266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5805488"/>
            <a:ext cx="11652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522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4813"/>
            <a:ext cx="8893175" cy="601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Zástupný symbol pro číslo snímku 3"/>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mbria" pitchFamily="18" charset="0"/>
              </a:defRPr>
            </a:lvl1pPr>
            <a:lvl2pPr>
              <a:defRPr sz="2800">
                <a:solidFill>
                  <a:schemeClr val="tx1"/>
                </a:solidFill>
                <a:latin typeface="Cambria" pitchFamily="18" charset="0"/>
              </a:defRPr>
            </a:lvl2pPr>
            <a:lvl3pPr>
              <a:defRPr sz="2400">
                <a:solidFill>
                  <a:schemeClr val="tx1"/>
                </a:solidFill>
                <a:latin typeface="Cambria" pitchFamily="18" charset="0"/>
              </a:defRPr>
            </a:lvl3pPr>
            <a:lvl4pPr>
              <a:defRPr sz="2000">
                <a:solidFill>
                  <a:schemeClr val="tx1"/>
                </a:solidFill>
                <a:latin typeface="Cambria" pitchFamily="18" charset="0"/>
              </a:defRPr>
            </a:lvl4pPr>
            <a:lvl5pPr>
              <a:defRPr sz="2000">
                <a:solidFill>
                  <a:schemeClr val="tx1"/>
                </a:solidFill>
                <a:latin typeface="Cambria" pitchFamily="18" charset="0"/>
              </a:defRPr>
            </a:lvl5pPr>
            <a:lvl6pPr eaLnBrk="0" fontAlgn="base" hangingPunct="0">
              <a:spcAft>
                <a:spcPct val="0"/>
              </a:spcAft>
              <a:buFont typeface="Arial" charset="0"/>
              <a:buChar char="»"/>
              <a:defRPr sz="2000">
                <a:solidFill>
                  <a:schemeClr val="tx1"/>
                </a:solidFill>
                <a:latin typeface="Cambria" pitchFamily="18" charset="0"/>
              </a:defRPr>
            </a:lvl6pPr>
            <a:lvl7pPr eaLnBrk="0" fontAlgn="base" hangingPunct="0">
              <a:spcAft>
                <a:spcPct val="0"/>
              </a:spcAft>
              <a:buFont typeface="Arial" charset="0"/>
              <a:buChar char="»"/>
              <a:defRPr sz="2000">
                <a:solidFill>
                  <a:schemeClr val="tx1"/>
                </a:solidFill>
                <a:latin typeface="Cambria" pitchFamily="18" charset="0"/>
              </a:defRPr>
            </a:lvl7pPr>
            <a:lvl8pPr eaLnBrk="0" fontAlgn="base" hangingPunct="0">
              <a:spcAft>
                <a:spcPct val="0"/>
              </a:spcAft>
              <a:buFont typeface="Arial" charset="0"/>
              <a:buChar char="»"/>
              <a:defRPr sz="2000">
                <a:solidFill>
                  <a:schemeClr val="tx1"/>
                </a:solidFill>
                <a:latin typeface="Cambria" pitchFamily="18" charset="0"/>
              </a:defRPr>
            </a:lvl8pPr>
            <a:lvl9pPr eaLnBrk="0" fontAlgn="base" hangingPunct="0">
              <a:spcAft>
                <a:spcPct val="0"/>
              </a:spcAft>
              <a:buFont typeface="Arial" charset="0"/>
              <a:buChar char="»"/>
              <a:defRPr sz="2000">
                <a:solidFill>
                  <a:schemeClr val="tx1"/>
                </a:solidFill>
                <a:latin typeface="Cambria" pitchFamily="18" charset="0"/>
              </a:defRPr>
            </a:lvl9pPr>
          </a:lstStyle>
          <a:p>
            <a:fld id="{8BDA5E03-1D1E-4398-8F79-040135E6F1AD}" type="slidenum">
              <a:rPr lang="fr-CA" altLang="cs-CZ" sz="1200">
                <a:solidFill>
                  <a:srgbClr val="898989"/>
                </a:solidFill>
              </a:rPr>
              <a:pPr/>
              <a:t>4</a:t>
            </a:fld>
            <a:endParaRPr lang="fr-CA" altLang="cs-CZ" sz="1200">
              <a:solidFill>
                <a:srgbClr val="898989"/>
              </a:solidFill>
            </a:endParaRPr>
          </a:p>
        </p:txBody>
      </p:sp>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2708275"/>
            <a:ext cx="2736850" cy="396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345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accel="1500" fill="hold" nodeType="clickEffect">
                                  <p:stCondLst>
                                    <p:cond delay="150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2000" fill="hold"/>
                                        <p:tgtEl>
                                          <p:spTgt spid="18436"/>
                                        </p:tgtEl>
                                        <p:attrNameLst>
                                          <p:attrName>ppt_x</p:attrName>
                                        </p:attrNameLst>
                                      </p:cBhvr>
                                      <p:tavLst>
                                        <p:tav tm="0">
                                          <p:val>
                                            <p:strVal val="1+#ppt_w/2"/>
                                          </p:val>
                                        </p:tav>
                                        <p:tav tm="100000">
                                          <p:val>
                                            <p:strVal val="#ppt_x"/>
                                          </p:val>
                                        </p:tav>
                                      </p:tavLst>
                                    </p:anim>
                                    <p:anim calcmode="lin" valueType="num">
                                      <p:cBhvr additive="base">
                                        <p:cTn id="8" dur="20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normAutofit fontScale="90000"/>
          </a:bodyPr>
          <a:lstStyle/>
          <a:p>
            <a:pPr eaLnBrk="1" hangingPunct="1"/>
            <a:r>
              <a:rPr lang="cs-CZ" altLang="cs-CZ" smtClean="0">
                <a:solidFill>
                  <a:srgbClr val="9C4839"/>
                </a:solidFill>
              </a:rPr>
              <a:t>Věda a její vztah k jiným lidským činnostem</a:t>
            </a:r>
            <a:endParaRPr lang="fr-CA" altLang="cs-CZ" smtClean="0">
              <a:solidFill>
                <a:srgbClr val="9C4839"/>
              </a:solidFill>
            </a:endParaRPr>
          </a:p>
        </p:txBody>
      </p:sp>
      <p:sp>
        <p:nvSpPr>
          <p:cNvPr id="30723" name="Zástupný symbol pro číslo snímku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mbria" pitchFamily="18" charset="0"/>
              </a:defRPr>
            </a:lvl1pPr>
            <a:lvl2pPr>
              <a:defRPr sz="2800">
                <a:solidFill>
                  <a:schemeClr val="tx1"/>
                </a:solidFill>
                <a:latin typeface="Cambria" pitchFamily="18" charset="0"/>
              </a:defRPr>
            </a:lvl2pPr>
            <a:lvl3pPr>
              <a:defRPr sz="2400">
                <a:solidFill>
                  <a:schemeClr val="tx1"/>
                </a:solidFill>
                <a:latin typeface="Cambria" pitchFamily="18" charset="0"/>
              </a:defRPr>
            </a:lvl3pPr>
            <a:lvl4pPr>
              <a:defRPr sz="2000">
                <a:solidFill>
                  <a:schemeClr val="tx1"/>
                </a:solidFill>
                <a:latin typeface="Cambria" pitchFamily="18" charset="0"/>
              </a:defRPr>
            </a:lvl4pPr>
            <a:lvl5pPr>
              <a:defRPr sz="2000">
                <a:solidFill>
                  <a:schemeClr val="tx1"/>
                </a:solidFill>
                <a:latin typeface="Cambria" pitchFamily="18" charset="0"/>
              </a:defRPr>
            </a:lvl5pPr>
            <a:lvl6pPr eaLnBrk="0" fontAlgn="base" hangingPunct="0">
              <a:spcAft>
                <a:spcPct val="0"/>
              </a:spcAft>
              <a:buFont typeface="Arial" charset="0"/>
              <a:buChar char="»"/>
              <a:defRPr sz="2000">
                <a:solidFill>
                  <a:schemeClr val="tx1"/>
                </a:solidFill>
                <a:latin typeface="Cambria" pitchFamily="18" charset="0"/>
              </a:defRPr>
            </a:lvl6pPr>
            <a:lvl7pPr eaLnBrk="0" fontAlgn="base" hangingPunct="0">
              <a:spcAft>
                <a:spcPct val="0"/>
              </a:spcAft>
              <a:buFont typeface="Arial" charset="0"/>
              <a:buChar char="»"/>
              <a:defRPr sz="2000">
                <a:solidFill>
                  <a:schemeClr val="tx1"/>
                </a:solidFill>
                <a:latin typeface="Cambria" pitchFamily="18" charset="0"/>
              </a:defRPr>
            </a:lvl7pPr>
            <a:lvl8pPr eaLnBrk="0" fontAlgn="base" hangingPunct="0">
              <a:spcAft>
                <a:spcPct val="0"/>
              </a:spcAft>
              <a:buFont typeface="Arial" charset="0"/>
              <a:buChar char="»"/>
              <a:defRPr sz="2000">
                <a:solidFill>
                  <a:schemeClr val="tx1"/>
                </a:solidFill>
                <a:latin typeface="Cambria" pitchFamily="18" charset="0"/>
              </a:defRPr>
            </a:lvl8pPr>
            <a:lvl9pPr eaLnBrk="0" fontAlgn="base" hangingPunct="0">
              <a:spcAft>
                <a:spcPct val="0"/>
              </a:spcAft>
              <a:buFont typeface="Arial" charset="0"/>
              <a:buChar char="»"/>
              <a:defRPr sz="2000">
                <a:solidFill>
                  <a:schemeClr val="tx1"/>
                </a:solidFill>
                <a:latin typeface="Cambria" pitchFamily="18" charset="0"/>
              </a:defRPr>
            </a:lvl9pPr>
          </a:lstStyle>
          <a:p>
            <a:fld id="{54339077-A9FE-4E75-B3D4-6360EDA0C2A1}" type="slidenum">
              <a:rPr lang="fr-CA" altLang="cs-CZ" sz="1200">
                <a:solidFill>
                  <a:srgbClr val="898989"/>
                </a:solidFill>
              </a:rPr>
              <a:pPr/>
              <a:t>5</a:t>
            </a:fld>
            <a:endParaRPr lang="fr-CA" altLang="cs-CZ" sz="1200">
              <a:solidFill>
                <a:srgbClr val="898989"/>
              </a:solidFill>
            </a:endParaRPr>
          </a:p>
        </p:txBody>
      </p:sp>
      <p:pic>
        <p:nvPicPr>
          <p:cNvPr id="307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773238"/>
            <a:ext cx="6048375"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133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en-US" dirty="0" smtClean="0"/>
              <a:t>Sample Slides</a:t>
            </a:r>
            <a:endParaRPr lang="en-US" dirty="0"/>
          </a:p>
        </p:txBody>
      </p:sp>
      <p:sp>
        <p:nvSpPr>
          <p:cNvPr id="4" name="Text Placeholder 2"/>
          <p:cNvSpPr txBox="1">
            <a:spLocks/>
          </p:cNvSpPr>
          <p:nvPr/>
        </p:nvSpPr>
        <p:spPr>
          <a:xfrm>
            <a:off x="319591" y="261480"/>
            <a:ext cx="7855188" cy="671736"/>
          </a:xfrm>
          <a:prstGeom prst="rect">
            <a:avLst/>
          </a:prstGeom>
          <a:solidFill>
            <a:schemeClr val="accent6">
              <a:lumMod val="75000"/>
            </a:schemeClr>
          </a:solidFill>
        </p:spPr>
        <p:txBody>
          <a:bodyPr anchor="ctr" anchorCtr="0">
            <a:normAutofit/>
          </a:bodyPr>
          <a:lst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lgn="ctr"/>
            <a:r>
              <a:rPr lang="cs-CZ" sz="2400" dirty="0" smtClean="0">
                <a:solidFill>
                  <a:prstClr val="white"/>
                </a:solidFill>
              </a:rPr>
              <a:t>Vědci a společnost</a:t>
            </a:r>
            <a:endParaRPr lang="cs-CZ" sz="2400" dirty="0">
              <a:solidFill>
                <a:prstClr val="white"/>
              </a:solidFill>
            </a:endParaRPr>
          </a:p>
        </p:txBody>
      </p:sp>
      <p:sp>
        <p:nvSpPr>
          <p:cNvPr id="5" name="TextBox 4"/>
          <p:cNvSpPr txBox="1"/>
          <p:nvPr/>
        </p:nvSpPr>
        <p:spPr>
          <a:xfrm>
            <a:off x="317212" y="1484784"/>
            <a:ext cx="8719284" cy="4801314"/>
          </a:xfrm>
          <a:prstGeom prst="rect">
            <a:avLst/>
          </a:prstGeom>
          <a:noFill/>
        </p:spPr>
        <p:txBody>
          <a:bodyPr wrap="square" rtlCol="0">
            <a:spAutoFit/>
          </a:bodyPr>
          <a:lstStyle/>
          <a:p>
            <a:pPr marL="285750" indent="-285750">
              <a:buFont typeface="Arial" pitchFamily="34" charset="0"/>
              <a:buChar char="•"/>
            </a:pPr>
            <a:r>
              <a:rPr lang="cs-CZ" dirty="0">
                <a:solidFill>
                  <a:prstClr val="black"/>
                </a:solidFill>
              </a:rPr>
              <a:t>výběr vědeckých a lidských aktivit prominentních  vědců, kteří - přinejmenším v určité době svého života - projevili významnou veřejnou angažovanost</a:t>
            </a:r>
          </a:p>
          <a:p>
            <a:pPr marL="285750" indent="-285750">
              <a:buFont typeface="Arial" pitchFamily="34" charset="0"/>
              <a:buChar char="•"/>
            </a:pPr>
            <a:endParaRPr lang="cs-CZ" dirty="0">
              <a:solidFill>
                <a:prstClr val="black"/>
              </a:solidFill>
            </a:endParaRPr>
          </a:p>
          <a:p>
            <a:pPr marL="285750" indent="-285750">
              <a:buFont typeface="Arial" pitchFamily="34" charset="0"/>
              <a:buChar char="•"/>
            </a:pPr>
            <a:r>
              <a:rPr lang="cs-CZ" dirty="0">
                <a:solidFill>
                  <a:prstClr val="black"/>
                </a:solidFill>
              </a:rPr>
              <a:t>svobodný duch vědy vede ke konfliktu s konzervativními aspekty dominantní ideologie,</a:t>
            </a:r>
          </a:p>
          <a:p>
            <a:r>
              <a:rPr lang="cs-CZ" dirty="0">
                <a:solidFill>
                  <a:prstClr val="black"/>
                </a:solidFill>
              </a:rPr>
              <a:t>      rebelové ve vědě se stávají také vzbouřenci ve společnosti </a:t>
            </a:r>
          </a:p>
          <a:p>
            <a:pPr marL="285750" indent="-285750">
              <a:buFont typeface="Arial" pitchFamily="34" charset="0"/>
              <a:buChar char="•"/>
            </a:pPr>
            <a:endParaRPr lang="cs-CZ" dirty="0">
              <a:solidFill>
                <a:prstClr val="black"/>
              </a:solidFill>
            </a:endParaRPr>
          </a:p>
          <a:p>
            <a:pPr marL="285750" indent="-285750">
              <a:buFont typeface="Arial" pitchFamily="34" charset="0"/>
              <a:buChar char="•"/>
            </a:pPr>
            <a:r>
              <a:rPr lang="cs-CZ" dirty="0">
                <a:solidFill>
                  <a:prstClr val="black"/>
                </a:solidFill>
              </a:rPr>
              <a:t>při obraně svobody vědy se vědci často zajímají o širší politická a lidská práva </a:t>
            </a:r>
          </a:p>
          <a:p>
            <a:pPr marL="285750" indent="-285750">
              <a:buFont typeface="Arial" pitchFamily="34" charset="0"/>
              <a:buChar char="•"/>
            </a:pPr>
            <a:endParaRPr lang="cs-CZ" dirty="0">
              <a:solidFill>
                <a:prstClr val="black"/>
              </a:solidFill>
            </a:endParaRPr>
          </a:p>
          <a:p>
            <a:pPr marL="285750" indent="-285750">
              <a:buFont typeface="Arial" pitchFamily="34" charset="0"/>
              <a:buChar char="•"/>
            </a:pPr>
            <a:r>
              <a:rPr lang="cs-CZ" dirty="0">
                <a:solidFill>
                  <a:prstClr val="black"/>
                </a:solidFill>
              </a:rPr>
              <a:t>mnohdy v minulosti byli vědci společensky pasivní, aby se vyhnuli konfliktu </a:t>
            </a:r>
          </a:p>
          <a:p>
            <a:r>
              <a:rPr lang="cs-CZ" dirty="0">
                <a:solidFill>
                  <a:prstClr val="black"/>
                </a:solidFill>
              </a:rPr>
              <a:t>     s náboženskými a politickými institucemi</a:t>
            </a:r>
          </a:p>
          <a:p>
            <a:endParaRPr lang="cs-CZ" dirty="0">
              <a:solidFill>
                <a:prstClr val="black"/>
              </a:solidFill>
            </a:endParaRPr>
          </a:p>
          <a:p>
            <a:pPr marL="285750" indent="-285750">
              <a:buFont typeface="Arial" pitchFamily="34" charset="0"/>
              <a:buChar char="•"/>
            </a:pPr>
            <a:r>
              <a:rPr lang="cs-CZ" dirty="0">
                <a:solidFill>
                  <a:prstClr val="black"/>
                </a:solidFill>
              </a:rPr>
              <a:t>nynější vědecké a akademické instituce mají tendenci vytvářet slonovinové věže pro ty, kteřé splňují  požadavky  scientometrie a prosazují ducha shody. </a:t>
            </a:r>
          </a:p>
          <a:p>
            <a:r>
              <a:rPr lang="cs-CZ" dirty="0">
                <a:solidFill>
                  <a:prstClr val="black"/>
                </a:solidFill>
              </a:rPr>
              <a:t>     V dlouhodobém horizontu by tento  postoj k vědě  mohl narušit  její tvůrčí povahu.</a:t>
            </a:r>
          </a:p>
          <a:p>
            <a:endParaRPr lang="cs-CZ" dirty="0">
              <a:solidFill>
                <a:prstClr val="black"/>
              </a:solidFill>
            </a:endParaRPr>
          </a:p>
          <a:p>
            <a:pPr marL="285750" indent="-285750">
              <a:buFont typeface="Arial" pitchFamily="34" charset="0"/>
              <a:buChar char="•"/>
            </a:pPr>
            <a:r>
              <a:rPr lang="cs-CZ" dirty="0">
                <a:solidFill>
                  <a:prstClr val="black"/>
                </a:solidFill>
              </a:rPr>
              <a:t>postoje vědců k možnosti  zneužití vědeckého poznání</a:t>
            </a:r>
          </a:p>
          <a:p>
            <a:endParaRPr lang="cs-CZ" dirty="0">
              <a:solidFill>
                <a:prstClr val="black"/>
              </a:solidFill>
            </a:endParaRPr>
          </a:p>
        </p:txBody>
      </p:sp>
      <p:sp>
        <p:nvSpPr>
          <p:cNvPr id="7" name="Action Button: Custom 6">
            <a:hlinkClick r:id="" action="ppaction://noaction" highlightClick="1"/>
          </p:cNvPr>
          <p:cNvSpPr/>
          <p:nvPr/>
        </p:nvSpPr>
        <p:spPr>
          <a:xfrm>
            <a:off x="8388424" y="404768"/>
            <a:ext cx="216024" cy="216024"/>
          </a:xfrm>
          <a:prstGeom prst="actionButtonBlank">
            <a:avLst/>
          </a:prstGeom>
          <a:solidFill>
            <a:srgbClr val="A0A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prstClr val="white"/>
              </a:solidFill>
            </a:endParaRPr>
          </a:p>
        </p:txBody>
      </p:sp>
    </p:spTree>
    <p:extLst>
      <p:ext uri="{BB962C8B-B14F-4D97-AF65-F5344CB8AC3E}">
        <p14:creationId xmlns:p14="http://schemas.microsoft.com/office/powerpoint/2010/main" val="399585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en-US" dirty="0" smtClean="0"/>
              <a:t>Sample Slides</a:t>
            </a:r>
            <a:endParaRPr lang="en-US" dirty="0"/>
          </a:p>
        </p:txBody>
      </p:sp>
      <p:sp>
        <p:nvSpPr>
          <p:cNvPr id="5" name="Text Placeholder 3"/>
          <p:cNvSpPr txBox="1">
            <a:spLocks/>
          </p:cNvSpPr>
          <p:nvPr/>
        </p:nvSpPr>
        <p:spPr>
          <a:xfrm>
            <a:off x="395536" y="391599"/>
            <a:ext cx="7920880" cy="790600"/>
          </a:xfrm>
          <a:prstGeom prst="rect">
            <a:avLst/>
          </a:prstGeom>
          <a:solidFill>
            <a:schemeClr val="accent6">
              <a:lumMod val="75000"/>
            </a:schemeClr>
          </a:solidFill>
        </p:spPr>
        <p:txBody>
          <a:bodyPr anchor="ctr" anchorCtr="0">
            <a:normAutofit/>
          </a:bodyPr>
          <a:lst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lgn="ctr"/>
            <a:r>
              <a:rPr lang="cs-CZ" sz="2000" dirty="0" smtClean="0">
                <a:solidFill>
                  <a:prstClr val="white"/>
                </a:solidFill>
              </a:rPr>
              <a:t>Střety vědců s ideologií a náboženstvím</a:t>
            </a:r>
            <a:endParaRPr lang="cs-CZ" sz="2000" dirty="0">
              <a:solidFill>
                <a:prstClr val="white"/>
              </a:solidFill>
            </a:endParaRPr>
          </a:p>
        </p:txBody>
      </p:sp>
      <p:sp>
        <p:nvSpPr>
          <p:cNvPr id="4" name="Rectangle 3"/>
          <p:cNvSpPr/>
          <p:nvPr/>
        </p:nvSpPr>
        <p:spPr>
          <a:xfrm>
            <a:off x="473904" y="1484784"/>
            <a:ext cx="8274560" cy="4801314"/>
          </a:xfrm>
          <a:prstGeom prst="rect">
            <a:avLst/>
          </a:prstGeom>
        </p:spPr>
        <p:txBody>
          <a:bodyPr wrap="square">
            <a:spAutoFit/>
          </a:bodyPr>
          <a:lstStyle/>
          <a:p>
            <a:endParaRPr lang="cs-CZ" dirty="0">
              <a:solidFill>
                <a:prstClr val="black"/>
              </a:solidFill>
            </a:endParaRPr>
          </a:p>
          <a:p>
            <a:endParaRPr lang="cs-CZ" dirty="0">
              <a:solidFill>
                <a:prstClr val="black"/>
              </a:solidFill>
            </a:endParaRPr>
          </a:p>
          <a:p>
            <a:endParaRPr lang="cs-CZ" dirty="0">
              <a:solidFill>
                <a:prstClr val="black"/>
              </a:solidFill>
            </a:endParaRPr>
          </a:p>
          <a:p>
            <a:r>
              <a:rPr lang="cs-CZ" dirty="0">
                <a:solidFill>
                  <a:prstClr val="black"/>
                </a:solidFill>
              </a:rPr>
              <a:t>Konflikt mezi vědou a ideologií – dynamická povaha vědy v protikladu k rigidním sklonům ideologií.</a:t>
            </a:r>
          </a:p>
          <a:p>
            <a:endParaRPr lang="cs-CZ" dirty="0">
              <a:solidFill>
                <a:prstClr val="black"/>
              </a:solidFill>
            </a:endParaRPr>
          </a:p>
          <a:p>
            <a:r>
              <a:rPr lang="cs-CZ" dirty="0">
                <a:solidFill>
                  <a:prstClr val="black"/>
                </a:solidFill>
              </a:rPr>
              <a:t>Neodvádí vědce intenzivní společenská angažovanost od jeho pravého</a:t>
            </a:r>
          </a:p>
          <a:p>
            <a:r>
              <a:rPr lang="cs-CZ" dirty="0">
                <a:solidFill>
                  <a:prstClr val="black"/>
                </a:solidFill>
              </a:rPr>
              <a:t>poslání? </a:t>
            </a:r>
          </a:p>
          <a:p>
            <a:r>
              <a:rPr lang="cs-CZ" dirty="0">
                <a:solidFill>
                  <a:prstClr val="black"/>
                </a:solidFill>
              </a:rPr>
              <a:t>(Einsteinovo srovnání Galilea  a Keplera)</a:t>
            </a:r>
          </a:p>
          <a:p>
            <a:endParaRPr lang="cs-CZ" dirty="0">
              <a:solidFill>
                <a:prstClr val="black"/>
              </a:solidFill>
            </a:endParaRPr>
          </a:p>
          <a:p>
            <a:r>
              <a:rPr lang="cs-CZ" dirty="0">
                <a:solidFill>
                  <a:prstClr val="black"/>
                </a:solidFill>
              </a:rPr>
              <a:t>Konflikty se sovětskými ideology,  </a:t>
            </a:r>
            <a:r>
              <a:rPr lang="en-US" dirty="0" err="1">
                <a:solidFill>
                  <a:prstClr val="black"/>
                </a:solidFill>
              </a:rPr>
              <a:t>marxismu</a:t>
            </a:r>
            <a:r>
              <a:rPr lang="cs-CZ" dirty="0">
                <a:solidFill>
                  <a:prstClr val="black"/>
                </a:solidFill>
              </a:rPr>
              <a:t>s</a:t>
            </a:r>
            <a:r>
              <a:rPr lang="en-US" dirty="0">
                <a:solidFill>
                  <a:prstClr val="black"/>
                </a:solidFill>
              </a:rPr>
              <a:t>-</a:t>
            </a:r>
            <a:r>
              <a:rPr lang="en-US" dirty="0" err="1">
                <a:solidFill>
                  <a:prstClr val="black"/>
                </a:solidFill>
              </a:rPr>
              <a:t>leni</a:t>
            </a:r>
            <a:r>
              <a:rPr lang="cs-CZ" dirty="0">
                <a:solidFill>
                  <a:prstClr val="black"/>
                </a:solidFill>
              </a:rPr>
              <a:t>ni</a:t>
            </a:r>
            <a:r>
              <a:rPr lang="en-US" dirty="0" err="1">
                <a:solidFill>
                  <a:prstClr val="black"/>
                </a:solidFill>
              </a:rPr>
              <a:t>smu</a:t>
            </a:r>
            <a:r>
              <a:rPr lang="cs-CZ" dirty="0">
                <a:solidFill>
                  <a:prstClr val="black"/>
                </a:solidFill>
              </a:rPr>
              <a:t>s  se prohlašoval za</a:t>
            </a:r>
            <a:r>
              <a:rPr lang="en-US" dirty="0">
                <a:solidFill>
                  <a:prstClr val="black"/>
                </a:solidFill>
              </a:rPr>
              <a:t> </a:t>
            </a:r>
            <a:r>
              <a:rPr lang="en-US" dirty="0" err="1">
                <a:solidFill>
                  <a:prstClr val="black"/>
                </a:solidFill>
              </a:rPr>
              <a:t>vědecký</a:t>
            </a:r>
            <a:r>
              <a:rPr lang="cs-CZ" dirty="0">
                <a:solidFill>
                  <a:prstClr val="black"/>
                </a:solidFill>
              </a:rPr>
              <a:t> světo</a:t>
            </a:r>
            <a:r>
              <a:rPr lang="en-US" dirty="0" err="1">
                <a:solidFill>
                  <a:prstClr val="black"/>
                </a:solidFill>
              </a:rPr>
              <a:t>názor</a:t>
            </a:r>
            <a:r>
              <a:rPr lang="en-US" dirty="0">
                <a:solidFill>
                  <a:prstClr val="black"/>
                </a:solidFill>
              </a:rPr>
              <a:t>, a </a:t>
            </a:r>
            <a:r>
              <a:rPr lang="cs-CZ" dirty="0">
                <a:solidFill>
                  <a:prstClr val="black"/>
                </a:solidFill>
              </a:rPr>
              <a:t> z této pozice </a:t>
            </a:r>
            <a:r>
              <a:rPr lang="en-US" dirty="0" err="1">
                <a:solidFill>
                  <a:prstClr val="black"/>
                </a:solidFill>
              </a:rPr>
              <a:t>určoval</a:t>
            </a:r>
            <a:r>
              <a:rPr lang="en-US" dirty="0">
                <a:solidFill>
                  <a:prstClr val="black"/>
                </a:solidFill>
              </a:rPr>
              <a:t> </a:t>
            </a:r>
            <a:r>
              <a:rPr lang="cs-CZ" dirty="0">
                <a:solidFill>
                  <a:prstClr val="black"/>
                </a:solidFill>
              </a:rPr>
              <a:t>,</a:t>
            </a:r>
            <a:r>
              <a:rPr lang="en-US" dirty="0">
                <a:solidFill>
                  <a:prstClr val="black"/>
                </a:solidFill>
              </a:rPr>
              <a:t> co je a co </a:t>
            </a:r>
            <a:r>
              <a:rPr lang="en-US" dirty="0" err="1">
                <a:solidFill>
                  <a:prstClr val="black"/>
                </a:solidFill>
              </a:rPr>
              <a:t>není</a:t>
            </a:r>
            <a:r>
              <a:rPr lang="en-US" dirty="0">
                <a:solidFill>
                  <a:prstClr val="black"/>
                </a:solidFill>
              </a:rPr>
              <a:t> </a:t>
            </a:r>
            <a:r>
              <a:rPr lang="en-US" dirty="0" err="1">
                <a:solidFill>
                  <a:prstClr val="black"/>
                </a:solidFill>
              </a:rPr>
              <a:t>správnou</a:t>
            </a:r>
            <a:r>
              <a:rPr lang="en-US" dirty="0">
                <a:solidFill>
                  <a:prstClr val="black"/>
                </a:solidFill>
              </a:rPr>
              <a:t> </a:t>
            </a:r>
            <a:r>
              <a:rPr lang="en-US" dirty="0" err="1">
                <a:solidFill>
                  <a:prstClr val="black"/>
                </a:solidFill>
              </a:rPr>
              <a:t>vědou</a:t>
            </a:r>
            <a:r>
              <a:rPr lang="en-US" dirty="0">
                <a:solidFill>
                  <a:prstClr val="black"/>
                </a:solidFill>
              </a:rPr>
              <a:t>. </a:t>
            </a:r>
          </a:p>
          <a:p>
            <a:endParaRPr lang="en-US" dirty="0">
              <a:solidFill>
                <a:prstClr val="black"/>
              </a:solidFill>
            </a:endParaRPr>
          </a:p>
          <a:p>
            <a:r>
              <a:rPr lang="cs-CZ" dirty="0">
                <a:solidFill>
                  <a:prstClr val="black"/>
                </a:solidFill>
              </a:rPr>
              <a:t/>
            </a:r>
            <a:br>
              <a:rPr lang="cs-CZ" dirty="0">
                <a:solidFill>
                  <a:prstClr val="black"/>
                </a:solidFill>
              </a:rPr>
            </a:br>
            <a:r>
              <a:rPr lang="cs-CZ" dirty="0">
                <a:solidFill>
                  <a:prstClr val="black"/>
                </a:solidFill>
              </a:rPr>
              <a:t>Biologie, lysenkismus, snahy o podobnou likvidaci vědy v oblasti fyziky –zejména teorie relativity a kosmologie</a:t>
            </a:r>
            <a:br>
              <a:rPr lang="cs-CZ" dirty="0">
                <a:solidFill>
                  <a:prstClr val="black"/>
                </a:solidFill>
              </a:rPr>
            </a:br>
            <a:endParaRPr lang="cs-CZ" dirty="0">
              <a:solidFill>
                <a:prstClr val="black"/>
              </a:solidFill>
            </a:endParaRPr>
          </a:p>
        </p:txBody>
      </p:sp>
      <p:sp>
        <p:nvSpPr>
          <p:cNvPr id="7" name="Rectangle 6"/>
          <p:cNvSpPr/>
          <p:nvPr/>
        </p:nvSpPr>
        <p:spPr>
          <a:xfrm>
            <a:off x="483734" y="1459890"/>
            <a:ext cx="8064896" cy="646331"/>
          </a:xfrm>
          <a:prstGeom prst="rect">
            <a:avLst/>
          </a:prstGeom>
        </p:spPr>
        <p:txBody>
          <a:bodyPr wrap="square">
            <a:spAutoFit/>
          </a:bodyPr>
          <a:lstStyle/>
          <a:p>
            <a:r>
              <a:rPr lang="cs-CZ" dirty="0">
                <a:solidFill>
                  <a:prstClr val="black"/>
                </a:solidFill>
              </a:rPr>
              <a:t>Vědci pracují s racionální argumentací, bývají  kritičtí a svobodomyslní, zkoušejí  nové způsoby předkládání názorů</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877" y="655930"/>
            <a:ext cx="2555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503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3352" y="5983416"/>
            <a:ext cx="8077200" cy="455712"/>
          </a:xfrm>
        </p:spPr>
        <p:txBody>
          <a:bodyPr/>
          <a:lstStyle/>
          <a:p>
            <a:endParaRPr lang="cs-CZ" dirty="0"/>
          </a:p>
        </p:txBody>
      </p:sp>
      <p:sp>
        <p:nvSpPr>
          <p:cNvPr id="3" name="Rectangle 2"/>
          <p:cNvSpPr/>
          <p:nvPr/>
        </p:nvSpPr>
        <p:spPr>
          <a:xfrm>
            <a:off x="359532" y="742528"/>
            <a:ext cx="8424936" cy="4801314"/>
          </a:xfrm>
          <a:prstGeom prst="rect">
            <a:avLst/>
          </a:prstGeom>
        </p:spPr>
        <p:txBody>
          <a:bodyPr wrap="square">
            <a:spAutoFit/>
          </a:bodyPr>
          <a:lstStyle/>
          <a:p>
            <a:r>
              <a:rPr lang="cs-CZ" dirty="0">
                <a:solidFill>
                  <a:prstClr val="black"/>
                </a:solidFill>
              </a:rPr>
              <a:t>  		</a:t>
            </a:r>
            <a:r>
              <a:rPr lang="cs-CZ" b="1" dirty="0">
                <a:solidFill>
                  <a:prstClr val="black"/>
                </a:solidFill>
              </a:rPr>
              <a:t>Blaise Pascal</a:t>
            </a:r>
          </a:p>
          <a:p>
            <a:r>
              <a:rPr lang="cs-CZ" dirty="0">
                <a:solidFill>
                  <a:prstClr val="black"/>
                </a:solidFill>
              </a:rPr>
              <a:t>		1623 Clermont – 1662 Paris</a:t>
            </a:r>
            <a:br>
              <a:rPr lang="cs-CZ" dirty="0">
                <a:solidFill>
                  <a:prstClr val="black"/>
                </a:solidFill>
              </a:rPr>
            </a:br>
            <a:r>
              <a:rPr lang="cs-CZ" dirty="0">
                <a:solidFill>
                  <a:prstClr val="black"/>
                </a:solidFill>
              </a:rPr>
              <a:t/>
            </a:r>
            <a:br>
              <a:rPr lang="cs-CZ" dirty="0">
                <a:solidFill>
                  <a:prstClr val="black"/>
                </a:solidFill>
              </a:rPr>
            </a:br>
            <a:r>
              <a:rPr lang="cs-CZ" dirty="0">
                <a:solidFill>
                  <a:prstClr val="black"/>
                </a:solidFill>
              </a:rPr>
              <a:t>Matematika, fyzika, konstrukce mechanického  počítače, postupný odvrat od vědy k filosofii a k náboženství (Myšlenky ,  1657-1658.)</a:t>
            </a:r>
            <a:br>
              <a:rPr lang="cs-CZ" dirty="0">
                <a:solidFill>
                  <a:prstClr val="black"/>
                </a:solidFill>
              </a:rPr>
            </a:br>
            <a:r>
              <a:rPr lang="cs-CZ" dirty="0">
                <a:solidFill>
                  <a:prstClr val="black"/>
                </a:solidFill>
              </a:rPr>
              <a:t/>
            </a:r>
            <a:br>
              <a:rPr lang="cs-CZ" dirty="0">
                <a:solidFill>
                  <a:prstClr val="black"/>
                </a:solidFill>
              </a:rPr>
            </a:br>
            <a:r>
              <a:rPr lang="cs-CZ" dirty="0">
                <a:solidFill>
                  <a:prstClr val="black"/>
                </a:solidFill>
              </a:rPr>
              <a:t>Společenská angažovanost – kritika jezuitů (Dopisy venkovanovi).  </a:t>
            </a:r>
          </a:p>
          <a:p>
            <a:r>
              <a:rPr lang="cs-CZ" dirty="0">
                <a:solidFill>
                  <a:prstClr val="black"/>
                </a:solidFill>
              </a:rPr>
              <a:t>Jde mu o zachování čistotu víry, odmítá sofistické úvahy jezuitů na základě přesné logiky. </a:t>
            </a:r>
          </a:p>
          <a:p>
            <a:r>
              <a:rPr lang="cs-CZ" dirty="0">
                <a:solidFill>
                  <a:prstClr val="black"/>
                </a:solidFill>
              </a:rPr>
              <a:t>V Listech je odsouzen i zákaz Galileova učení.</a:t>
            </a:r>
          </a:p>
          <a:p>
            <a:r>
              <a:rPr lang="cs-CZ" dirty="0">
                <a:solidFill>
                  <a:prstClr val="black"/>
                </a:solidFill>
              </a:rPr>
              <a:t/>
            </a:r>
            <a:br>
              <a:rPr lang="cs-CZ" dirty="0">
                <a:solidFill>
                  <a:prstClr val="black"/>
                </a:solidFill>
              </a:rPr>
            </a:br>
            <a:r>
              <a:rPr lang="cs-CZ" dirty="0">
                <a:solidFill>
                  <a:prstClr val="black"/>
                </a:solidFill>
              </a:rPr>
              <a:t>K propagaci svých názorů využívá Pascal důmyslné utajené organizace</a:t>
            </a:r>
            <a:br>
              <a:rPr lang="cs-CZ" dirty="0">
                <a:solidFill>
                  <a:prstClr val="black"/>
                </a:solidFill>
              </a:rPr>
            </a:br>
            <a:r>
              <a:rPr lang="cs-CZ" dirty="0">
                <a:solidFill>
                  <a:prstClr val="black"/>
                </a:solidFill>
              </a:rPr>
              <a:t>(tiskárna, distribuce), čímž se stává předchůdcem samizdatu.</a:t>
            </a:r>
            <a:br>
              <a:rPr lang="cs-CZ" dirty="0">
                <a:solidFill>
                  <a:prstClr val="black"/>
                </a:solidFill>
              </a:rPr>
            </a:br>
            <a:r>
              <a:rPr lang="cs-CZ" dirty="0">
                <a:solidFill>
                  <a:prstClr val="black"/>
                </a:solidFill>
              </a:rPr>
              <a:t/>
            </a:r>
            <a:br>
              <a:rPr lang="cs-CZ" dirty="0">
                <a:solidFill>
                  <a:prstClr val="black"/>
                </a:solidFill>
              </a:rPr>
            </a:br>
            <a:r>
              <a:rPr lang="cs-CZ" dirty="0">
                <a:solidFill>
                  <a:prstClr val="black"/>
                </a:solidFill>
              </a:rPr>
              <a:t>V pozdějších letech obhajoba Port Royalu (vzdělávací instituce opírající se o učení sv. Augustina) proti oficiálním křesťanským autoritám. Rozporná situace intelektuála, který chce být věren pravdě, jak jí rozumí, a zároveň zůstat loajální.</a:t>
            </a:r>
            <a:br>
              <a:rPr lang="cs-CZ" dirty="0">
                <a:solidFill>
                  <a:prstClr val="black"/>
                </a:solidFill>
              </a:rPr>
            </a:br>
            <a:endParaRPr lang="cs-CZ"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4664"/>
            <a:ext cx="952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611560"/>
            <a:ext cx="2555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 Signature of &#10; Blaise Pascal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6996" y="1124744"/>
            <a:ext cx="1247775" cy="26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845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063" y="3663823"/>
            <a:ext cx="2322190" cy="178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Grp="1"/>
          </p:cNvSpPr>
          <p:nvPr>
            <p:ph type="ctrTitle"/>
          </p:nvPr>
        </p:nvSpPr>
        <p:spPr>
          <a:xfrm>
            <a:off x="179512" y="6354454"/>
            <a:ext cx="7239000" cy="533400"/>
          </a:xfrm>
        </p:spPr>
        <p:txBody>
          <a:bodyPr/>
          <a:lstStyle>
            <a:extLst/>
          </a:lstStyle>
          <a:p>
            <a:r>
              <a:rPr lang="en-US" dirty="0" smtClean="0"/>
              <a:t>Sample Slides</a:t>
            </a:r>
            <a:endParaRPr lang="en-US" dirty="0"/>
          </a:p>
        </p:txBody>
      </p:sp>
      <p:sp>
        <p:nvSpPr>
          <p:cNvPr id="5" name="Text Placeholder 4"/>
          <p:cNvSpPr txBox="1">
            <a:spLocks/>
          </p:cNvSpPr>
          <p:nvPr/>
        </p:nvSpPr>
        <p:spPr>
          <a:xfrm>
            <a:off x="467544" y="404664"/>
            <a:ext cx="7560840" cy="837456"/>
          </a:xfrm>
          <a:prstGeom prst="rect">
            <a:avLst/>
          </a:prstGeom>
          <a:solidFill>
            <a:schemeClr val="accent6">
              <a:lumMod val="75000"/>
            </a:schemeClr>
          </a:solidFill>
        </p:spPr>
        <p:txBody>
          <a:bodyPr anchor="ctr" anchorCtr="0">
            <a:normAutofit/>
          </a:bodyPr>
          <a:lst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lgn="ctr"/>
            <a:r>
              <a:rPr lang="cs-CZ" sz="2000" b="1" dirty="0" smtClean="0">
                <a:solidFill>
                  <a:prstClr val="white"/>
                </a:solidFill>
              </a:rPr>
              <a:t>Boj vědců za lidská práva  I   Albert  Einstein</a:t>
            </a:r>
            <a:endParaRPr lang="cs-CZ" sz="2000" b="1" dirty="0">
              <a:solidFill>
                <a:prstClr val="white"/>
              </a:solidFill>
            </a:endParaRPr>
          </a:p>
        </p:txBody>
      </p:sp>
      <p:sp>
        <p:nvSpPr>
          <p:cNvPr id="2" name="Rectangle 1"/>
          <p:cNvSpPr/>
          <p:nvPr/>
        </p:nvSpPr>
        <p:spPr>
          <a:xfrm>
            <a:off x="440235" y="1412776"/>
            <a:ext cx="7992888" cy="4293483"/>
          </a:xfrm>
          <a:prstGeom prst="rect">
            <a:avLst/>
          </a:prstGeom>
        </p:spPr>
        <p:txBody>
          <a:bodyPr wrap="square">
            <a:spAutoFit/>
          </a:bodyPr>
          <a:lstStyle/>
          <a:p>
            <a:pPr marL="285750" indent="-285750">
              <a:buFont typeface="Arial" pitchFamily="34" charset="0"/>
              <a:buChar char="•"/>
            </a:pPr>
            <a:r>
              <a:rPr lang="cs-CZ" dirty="0">
                <a:solidFill>
                  <a:prstClr val="black"/>
                </a:solidFill>
              </a:rPr>
              <a:t>Einsteinův raný zájem o náboženství překonaný kritickým uvažováním, později se navrací na vyšší úrovni.</a:t>
            </a:r>
          </a:p>
          <a:p>
            <a:pPr>
              <a:lnSpc>
                <a:spcPct val="150000"/>
              </a:lnSpc>
            </a:pPr>
            <a:endParaRPr lang="cs-CZ" sz="1400" dirty="0">
              <a:solidFill>
                <a:prstClr val="black"/>
              </a:solidFill>
            </a:endParaRPr>
          </a:p>
          <a:p>
            <a:pPr marL="285750" indent="-285750">
              <a:buFont typeface="Arial" pitchFamily="34" charset="0"/>
              <a:buChar char="•"/>
            </a:pPr>
            <a:r>
              <a:rPr lang="cs-CZ" dirty="0">
                <a:solidFill>
                  <a:prstClr val="black"/>
                </a:solidFill>
              </a:rPr>
              <a:t>Odpor k militarismu vede k pacifismu, který se projevuje již za první světové války a později doporučováním odmítání vojenské služby – viz dopis Masarykovi  - záležitost Přemysla Pittra (1931).</a:t>
            </a:r>
          </a:p>
          <a:p>
            <a:pPr marL="285750" indent="-285750">
              <a:buFont typeface="Arial" pitchFamily="34" charset="0"/>
              <a:buChar char="•"/>
            </a:pPr>
            <a:endParaRPr lang="cs-CZ" sz="1600" dirty="0">
              <a:solidFill>
                <a:prstClr val="black"/>
              </a:solidFill>
            </a:endParaRPr>
          </a:p>
          <a:p>
            <a:pPr marL="285750" indent="-285750">
              <a:buFont typeface="Arial" pitchFamily="34" charset="0"/>
              <a:buChar char="•"/>
            </a:pPr>
            <a:r>
              <a:rPr lang="cs-CZ" dirty="0">
                <a:solidFill>
                  <a:prstClr val="black"/>
                </a:solidFill>
              </a:rPr>
              <a:t>V době ohrožení nacismem své zcela pacifické názory mění. Roste jeho angažovanost ve společenských věcech. </a:t>
            </a:r>
          </a:p>
          <a:p>
            <a:pPr marL="285750" indent="-285750">
              <a:lnSpc>
                <a:spcPct val="150000"/>
              </a:lnSpc>
              <a:buFont typeface="Arial" pitchFamily="34" charset="0"/>
              <a:buChar char="•"/>
            </a:pPr>
            <a:r>
              <a:rPr lang="cs-CZ" dirty="0">
                <a:solidFill>
                  <a:prstClr val="black"/>
                </a:solidFill>
              </a:rPr>
              <a:t>Problémy s členstvím v Pruské a Bavorské akademii  věd. </a:t>
            </a:r>
          </a:p>
          <a:p>
            <a:pPr marL="285750" indent="-285750">
              <a:lnSpc>
                <a:spcPct val="150000"/>
              </a:lnSpc>
              <a:buFont typeface="Arial" pitchFamily="34" charset="0"/>
              <a:buChar char="•"/>
            </a:pPr>
            <a:r>
              <a:rPr lang="cs-CZ" dirty="0">
                <a:solidFill>
                  <a:prstClr val="black"/>
                </a:solidFill>
              </a:rPr>
              <a:t>Snaha o mírové vztahy mezi Židy a Araby. </a:t>
            </a:r>
          </a:p>
          <a:p>
            <a:pPr marL="285750" indent="-285750">
              <a:lnSpc>
                <a:spcPct val="150000"/>
              </a:lnSpc>
              <a:buFont typeface="Arial" pitchFamily="34" charset="0"/>
              <a:buChar char="•"/>
            </a:pPr>
            <a:r>
              <a:rPr lang="cs-CZ" dirty="0">
                <a:solidFill>
                  <a:prstClr val="black"/>
                </a:solidFill>
              </a:rPr>
              <a:t>Obrana svobody  v období McCarthismu. </a:t>
            </a:r>
          </a:p>
          <a:p>
            <a:pPr marL="285750" indent="-285750">
              <a:lnSpc>
                <a:spcPct val="150000"/>
              </a:lnSpc>
              <a:buFont typeface="Arial" pitchFamily="34" charset="0"/>
              <a:buChar char="•"/>
            </a:pPr>
            <a:r>
              <a:rPr lang="cs-CZ" dirty="0">
                <a:solidFill>
                  <a:prstClr val="black"/>
                </a:solidFill>
              </a:rPr>
              <a:t>Dopis Gottwaldovi ve věci procesu s Horákovou.</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5071233"/>
            <a:ext cx="2428488" cy="164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39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1955</Words>
  <Application>Microsoft Office PowerPoint</Application>
  <PresentationFormat>On-screen Show (4:3)</PresentationFormat>
  <Paragraphs>227</Paragraphs>
  <Slides>15</Slides>
  <Notes>13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Pitchbook</vt:lpstr>
      <vt:lpstr>PowerPoint Presentation</vt:lpstr>
      <vt:lpstr>PowerPoint Presentation</vt:lpstr>
      <vt:lpstr>Porozumění vědeckému přístupu </vt:lpstr>
      <vt:lpstr>PowerPoint Presentation</vt:lpstr>
      <vt:lpstr>Věda a její vztah k jiným lidským činnostem</vt:lpstr>
      <vt:lpstr>Sample Slides</vt:lpstr>
      <vt:lpstr>Sample Slides</vt:lpstr>
      <vt:lpstr>PowerPoint Presentation</vt:lpstr>
      <vt:lpstr>Sample Slides</vt:lpstr>
      <vt:lpstr>Sample Slides</vt:lpstr>
      <vt:lpstr> </vt:lpstr>
      <vt:lpstr>PowerPoint Presentation</vt:lpstr>
      <vt:lpstr> </vt:lpstr>
      <vt:lpstr>PowerPoint Presentation</vt:lpstr>
      <vt:lpstr>Děkujeme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js-mu</dc:creator>
  <cp:lastModifiedBy>js-mu</cp:lastModifiedBy>
  <cp:revision>35</cp:revision>
  <dcterms:created xsi:type="dcterms:W3CDTF">2020-02-19T12:45:30Z</dcterms:created>
  <dcterms:modified xsi:type="dcterms:W3CDTF">2020-02-19T14:29:37Z</dcterms:modified>
</cp:coreProperties>
</file>