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9"/>
  </p:notesMasterIdLst>
  <p:sldIdLst>
    <p:sldId id="256" r:id="rId2"/>
    <p:sldId id="257" r:id="rId3"/>
    <p:sldId id="263" r:id="rId4"/>
    <p:sldId id="258" r:id="rId5"/>
    <p:sldId id="260" r:id="rId6"/>
    <p:sldId id="289" r:id="rId7"/>
    <p:sldId id="264" r:id="rId8"/>
    <p:sldId id="262" r:id="rId9"/>
    <p:sldId id="290" r:id="rId10"/>
    <p:sldId id="300" r:id="rId11"/>
    <p:sldId id="293" r:id="rId12"/>
    <p:sldId id="294" r:id="rId13"/>
    <p:sldId id="295" r:id="rId14"/>
    <p:sldId id="296" r:id="rId15"/>
    <p:sldId id="297" r:id="rId16"/>
    <p:sldId id="298" r:id="rId17"/>
    <p:sldId id="299"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461F02"/>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28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69F70-46F6-474A-946D-225900261FA4}" type="datetimeFigureOut">
              <a:rPr lang="cs-CZ" smtClean="0"/>
              <a:pPr/>
              <a:t>4. 5. 2020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B0BF9-B673-4E4C-8731-72C17B95DF11}" type="slidenum">
              <a:rPr lang="cs-CZ" smtClean="0"/>
              <a:pPr/>
              <a:t>‹#›</a:t>
            </a:fld>
            <a:endParaRPr lang="cs-CZ"/>
          </a:p>
        </p:txBody>
      </p:sp>
    </p:spTree>
    <p:extLst>
      <p:ext uri="{BB962C8B-B14F-4D97-AF65-F5344CB8AC3E}">
        <p14:creationId xmlns:p14="http://schemas.microsoft.com/office/powerpoint/2010/main" xmlns="" val="64673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72B0BF9-B673-4E4C-8731-72C17B95DF11}" type="slidenum">
              <a:rPr lang="cs-CZ" smtClean="0"/>
              <a:pPr/>
              <a:t>7</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72B0BF9-B673-4E4C-8731-72C17B95DF11}" type="slidenum">
              <a:rPr lang="cs-CZ" smtClean="0"/>
              <a:pPr/>
              <a:t>8</a:t>
            </a:fld>
            <a:endParaRPr lang="cs-CZ"/>
          </a:p>
        </p:txBody>
      </p:sp>
    </p:spTree>
    <p:extLst>
      <p:ext uri="{BB962C8B-B14F-4D97-AF65-F5344CB8AC3E}">
        <p14:creationId xmlns:p14="http://schemas.microsoft.com/office/powerpoint/2010/main" xmlns="" val="351554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72B0BF9-B673-4E4C-8731-72C17B95DF11}" type="slidenum">
              <a:rPr lang="cs-CZ" smtClean="0"/>
              <a:pPr/>
              <a:t>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72B0BF9-B673-4E4C-8731-72C17B95DF11}" type="slidenum">
              <a:rPr lang="cs-CZ" smtClean="0"/>
              <a:pPr/>
              <a:t>11</a:t>
            </a:fld>
            <a:endParaRPr lang="cs-CZ"/>
          </a:p>
        </p:txBody>
      </p:sp>
    </p:spTree>
    <p:extLst>
      <p:ext uri="{BB962C8B-B14F-4D97-AF65-F5344CB8AC3E}">
        <p14:creationId xmlns:p14="http://schemas.microsoft.com/office/powerpoint/2010/main" xmlns="" val="351554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72B0BF9-B673-4E4C-8731-72C17B95DF11}" type="slidenum">
              <a:rPr lang="cs-CZ" smtClean="0"/>
              <a:pPr/>
              <a:t>12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72B0BF9-B673-4E4C-8731-72C17B95DF11}" type="slidenum">
              <a:rPr lang="cs-CZ" smtClean="0"/>
              <a:pPr/>
              <a:t>13</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72B0BF9-B673-4E4C-8731-72C17B95DF11}" type="slidenum">
              <a:rPr lang="cs-CZ" smtClean="0"/>
              <a:pPr/>
              <a:t>14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ED291B17-9318-49DB-B28B-6E5994AE9581}" type="datetime1">
              <a:rPr lang="en-US" smtClean="0"/>
              <a:pPr/>
              <a:t>5/4/2020</a:t>
            </a:fld>
            <a:endParaRPr lang="en-US" dirty="0"/>
          </a:p>
        </p:txBody>
      </p:sp>
      <p:sp>
        <p:nvSpPr>
          <p:cNvPr id="18" name="Zástupný symbol pro zápatí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Zástupný symbol pro číslo snímku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3A98EE3D-8CD1-4C3F-BD1C-C98C959646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5" name="Zástupný symbol pro zápatí 4"/>
          <p:cNvSpPr>
            <a:spLocks noGrp="1"/>
          </p:cNvSpPr>
          <p:nvPr>
            <p:ph type="ftr" sz="quarter" idx="11"/>
          </p:nvPr>
        </p:nvSpPr>
        <p:spPr/>
        <p:txBody>
          <a:bodyPr/>
          <a:lstStyle>
            <a:extLst/>
          </a:lstStyle>
          <a:p>
            <a:endParaRPr lang="en-US" dirty="0"/>
          </a:p>
        </p:txBody>
      </p:sp>
      <p:sp>
        <p:nvSpPr>
          <p:cNvPr id="6" name="Zástupný symbol pro číslo snímku 5"/>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37600" y="274956"/>
            <a:ext cx="2032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609600" y="274643"/>
            <a:ext cx="80264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5657088" y="6557946"/>
            <a:ext cx="2669952" cy="226902"/>
          </a:xfrm>
        </p:spPr>
        <p:txBody>
          <a:bodyPr/>
          <a:lstStyle>
            <a:extLst/>
          </a:lstStyle>
          <a:p>
            <a:fld id="{ED291B17-9318-49DB-B28B-6E5994AE9581}" type="datetime1">
              <a:rPr lang="en-US" smtClean="0"/>
              <a:pPr/>
              <a:t>5/4/2020</a:t>
            </a:fld>
            <a:endParaRPr lang="en-US" dirty="0"/>
          </a:p>
        </p:txBody>
      </p:sp>
      <p:sp>
        <p:nvSpPr>
          <p:cNvPr id="5" name="Zástupný symbol pro zápatí 4"/>
          <p:cNvSpPr>
            <a:spLocks noGrp="1"/>
          </p:cNvSpPr>
          <p:nvPr>
            <p:ph type="ftr" sz="quarter" idx="11"/>
          </p:nvPr>
        </p:nvSpPr>
        <p:spPr>
          <a:xfrm>
            <a:off x="609600" y="6556248"/>
            <a:ext cx="4876800" cy="228600"/>
          </a:xfrm>
        </p:spPr>
        <p:txBody>
          <a:bodyPr/>
          <a:lstStyle>
            <a:extLst/>
          </a:lstStyle>
          <a:p>
            <a:endParaRPr lang="en-US" dirty="0"/>
          </a:p>
        </p:txBody>
      </p:sp>
      <p:sp>
        <p:nvSpPr>
          <p:cNvPr id="6" name="Zástupný symbol pro číslo snímku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5" name="Zástupný symbol pro zápatí 4"/>
          <p:cNvSpPr>
            <a:spLocks noGrp="1"/>
          </p:cNvSpPr>
          <p:nvPr>
            <p:ph type="ftr" sz="quarter" idx="11"/>
          </p:nvPr>
        </p:nvSpPr>
        <p:spPr/>
        <p:txBody>
          <a:bodyPr/>
          <a:lstStyle>
            <a:extLst/>
          </a:lstStyle>
          <a:p>
            <a:endParaRPr lang="en-US" dirty="0"/>
          </a:p>
        </p:txBody>
      </p:sp>
      <p:sp>
        <p:nvSpPr>
          <p:cNvPr id="6" name="Zástupný symbol pro číslo snímku 5"/>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ED291B17-9318-49DB-B28B-6E5994AE9581}" type="datetime1">
              <a:rPr lang="en-US" smtClean="0"/>
              <a:pPr/>
              <a:t>5/4/2020</a:t>
            </a:fld>
            <a:endParaRPr lang="en-US" dirty="0"/>
          </a:p>
        </p:txBody>
      </p:sp>
      <p:sp>
        <p:nvSpPr>
          <p:cNvPr id="5" name="Zástupný symbol pro zápatí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Zástupný symbol pro číslo snímku 5"/>
          <p:cNvSpPr>
            <a:spLocks noGrp="1"/>
          </p:cNvSpPr>
          <p:nvPr>
            <p:ph type="sldNum" sz="quarter" idx="12"/>
          </p:nvPr>
        </p:nvSpPr>
        <p:spPr>
          <a:xfrm>
            <a:off x="8978603" y="6555112"/>
            <a:ext cx="784448" cy="228600"/>
          </a:xfrm>
        </p:spPr>
        <p:txBody>
          <a:bodyPr/>
          <a:lstStyle>
            <a:extLst/>
          </a:lstStyle>
          <a:p>
            <a:fld id="{3A98EE3D-8CD1-4C3F-BD1C-C98C959646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6064"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6" name="Zástupný symbol pro zápatí 5"/>
          <p:cNvSpPr>
            <a:spLocks noGrp="1"/>
          </p:cNvSpPr>
          <p:nvPr>
            <p:ph type="ftr" sz="quarter" idx="11"/>
          </p:nvPr>
        </p:nvSpPr>
        <p:spPr/>
        <p:txBody>
          <a:bodyPr/>
          <a:lstStyle>
            <a:extLst/>
          </a:lstStyle>
          <a:p>
            <a:endParaRPr lang="en-US" dirty="0"/>
          </a:p>
        </p:txBody>
      </p:sp>
      <p:sp>
        <p:nvSpPr>
          <p:cNvPr id="7" name="Zástupný symbol pro číslo snímku 6"/>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6064"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8" name="Zástupný symbol pro zápatí 7"/>
          <p:cNvSpPr>
            <a:spLocks noGrp="1"/>
          </p:cNvSpPr>
          <p:nvPr>
            <p:ph type="ftr" sz="quarter" idx="11"/>
          </p:nvPr>
        </p:nvSpPr>
        <p:spPr/>
        <p:txBody>
          <a:bodyPr/>
          <a:lstStyle>
            <a:extLst/>
          </a:lstStyle>
          <a:p>
            <a:endParaRPr lang="en-US" dirty="0"/>
          </a:p>
        </p:txBody>
      </p:sp>
      <p:sp>
        <p:nvSpPr>
          <p:cNvPr id="9" name="Zástupný symbol pro číslo snímku 8"/>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6064"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4" name="Zástupný symbol pro zápatí 3"/>
          <p:cNvSpPr>
            <a:spLocks noGrp="1"/>
          </p:cNvSpPr>
          <p:nvPr>
            <p:ph type="ftr" sz="quarter" idx="11"/>
          </p:nvPr>
        </p:nvSpPr>
        <p:spPr/>
        <p:txBody>
          <a:bodyPr/>
          <a:lstStyle>
            <a:extLst/>
          </a:lstStyle>
          <a:p>
            <a:endParaRPr lang="en-US" dirty="0"/>
          </a:p>
        </p:txBody>
      </p:sp>
      <p:sp>
        <p:nvSpPr>
          <p:cNvPr id="5" name="Zástupný symbol pro číslo snímku 4"/>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fld id="{ED291B17-9318-49DB-B28B-6E5994AE9581}" type="datetime1">
              <a:rPr lang="en-US" smtClean="0"/>
              <a:pPr/>
              <a:t>5/4/2020</a:t>
            </a:fld>
            <a:endParaRPr lang="en-US" dirty="0"/>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Zástupný symbol pro číslo snímku 3"/>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6" name="Zástupný symbol pro zápatí 5"/>
          <p:cNvSpPr>
            <a:spLocks noGrp="1"/>
          </p:cNvSpPr>
          <p:nvPr>
            <p:ph type="ftr" sz="quarter" idx="11"/>
          </p:nvPr>
        </p:nvSpPr>
        <p:spPr/>
        <p:txBody>
          <a:bodyPr/>
          <a:lstStyle>
            <a:extLst/>
          </a:lstStyle>
          <a:p>
            <a:endParaRPr lang="en-US" dirty="0"/>
          </a:p>
        </p:txBody>
      </p:sp>
      <p:sp>
        <p:nvSpPr>
          <p:cNvPr id="7" name="Zástupný symbol pro číslo snímku 6"/>
          <p:cNvSpPr>
            <a:spLocks noGrp="1"/>
          </p:cNvSpPr>
          <p:nvPr>
            <p:ph type="sldNum" sz="quarter" idx="12"/>
          </p:nvPr>
        </p:nvSpPr>
        <p:spPr/>
        <p:txBody>
          <a:bodyPr/>
          <a:lstStyle>
            <a:extLst/>
          </a:lstStyle>
          <a:p>
            <a:fld id="{3A98EE3D-8CD1-4C3F-BD1C-C98C9596463C}" type="slidenum">
              <a:rPr lang="en-US" smtClean="0"/>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fld id="{ED291B17-9318-49DB-B28B-6E5994AE9581}" type="datetime1">
              <a:rPr lang="en-US" smtClean="0"/>
              <a:pPr/>
              <a:t>5/4/2020</a:t>
            </a:fld>
            <a:endParaRPr lang="en-US" dirty="0"/>
          </a:p>
        </p:txBody>
      </p:sp>
      <p:sp>
        <p:nvSpPr>
          <p:cNvPr id="6" name="Zástupný symbol pro zápatí 5"/>
          <p:cNvSpPr>
            <a:spLocks noGrp="1"/>
          </p:cNvSpPr>
          <p:nvPr>
            <p:ph type="ftr" sz="quarter" idx="11"/>
          </p:nvPr>
        </p:nvSpPr>
        <p:spPr/>
        <p:txBody>
          <a:bodyPr/>
          <a:lstStyle>
            <a:extLst/>
          </a:lstStyle>
          <a:p>
            <a:endParaRPr lang="en-US" dirty="0"/>
          </a:p>
        </p:txBody>
      </p:sp>
      <p:sp>
        <p:nvSpPr>
          <p:cNvPr id="7" name="Zástupný symbol pro číslo snímku 6"/>
          <p:cNvSpPr>
            <a:spLocks noGrp="1"/>
          </p:cNvSpPr>
          <p:nvPr>
            <p:ph type="sldNum" sz="quarter" idx="12"/>
          </p:nvPr>
        </p:nvSpPr>
        <p:spPr/>
        <p:txBody>
          <a:bodyPr/>
          <a:lstStyle>
            <a:extLst/>
          </a:lstStyle>
          <a:p>
            <a:fld id="{3A98EE3D-8CD1-4C3F-BD1C-C98C9596463C}" type="slidenum">
              <a:rPr lang="en-US" smtClean="0"/>
              <a:pPr/>
              <a:t>‹#›</a:t>
            </a:fld>
            <a:endParaRPr lang="en-US" dirty="0"/>
          </a:p>
        </p:txBody>
      </p:sp>
      <p:sp>
        <p:nvSpPr>
          <p:cNvPr id="10" name="Zástupný symbol pro obrázek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ED291B17-9318-49DB-B28B-6E5994AE9581}" type="datetime1">
              <a:rPr lang="en-US" smtClean="0"/>
              <a:pPr/>
              <a:t>5/4/2020</a:t>
            </a:fld>
            <a:endParaRPr lang="en-US" dirty="0"/>
          </a:p>
        </p:txBody>
      </p:sp>
      <p:sp>
        <p:nvSpPr>
          <p:cNvPr id="4" name="Zástupný symbol pro zápatí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Zástupný symbol pro číslo snímku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A98EE3D-8CD1-4C3F-BD1C-C98C959646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andebat.dk/eng-dk-historie10.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estyarcheologie.cz/single-post/pod-poklickou-stipana-industrie" TargetMode="External"/><Relationship Id="rId2" Type="http://schemas.openxmlformats.org/officeDocument/2006/relationships/hyperlink" Target="https://jaknapazourek.cz/shop/"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virtualniarcheologie.cz/"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archeologienadosah.cz/archeologie-v-nm/sbirky/archeologicka-sbirk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geologie.vsb.cz/loziska/suroviny/rudni_surovin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geologie.vsb.cz/loziska/suroviny/energeticke_suroviny.html" TargetMode="External"/><Relationship Id="rId4" Type="http://schemas.openxmlformats.org/officeDocument/2006/relationships/hyperlink" Target="http://geologie.vsb.cz/loziska/suroviny/nerudni_stavebni_surovin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toplusjednicka.cz/prekvapiva-fakta-jak-vypadal-skutecny-zivot-lovcu-mamut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85A71294-C247-450A-BB34-6E68648C95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5" name="Rectangle 10">
            <a:extLst>
              <a:ext uri="{FF2B5EF4-FFF2-40B4-BE49-F238E27FC236}">
                <a16:creationId xmlns:a16="http://schemas.microsoft.com/office/drawing/2014/main" xmlns="" id="{D36A0BA4-6A63-41D3-B0FA-43799ABC4A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xmlns="" id="{22628FDC-8252-4349-94E5-CA97AFF6D332}"/>
              </a:ext>
            </a:extLst>
          </p:cNvPr>
          <p:cNvSpPr>
            <a:spLocks noGrp="1"/>
          </p:cNvSpPr>
          <p:nvPr>
            <p:ph type="ctrTitle"/>
          </p:nvPr>
        </p:nvSpPr>
        <p:spPr>
          <a:xfrm>
            <a:off x="581192" y="1009398"/>
            <a:ext cx="6823988" cy="3453419"/>
          </a:xfrm>
        </p:spPr>
        <p:txBody>
          <a:bodyPr anchor="b">
            <a:normAutofit/>
          </a:bodyPr>
          <a:lstStyle/>
          <a:p>
            <a:r>
              <a:rPr lang="cs-CZ" sz="6000" b="1" dirty="0" smtClean="0">
                <a:solidFill>
                  <a:schemeClr val="tx1"/>
                </a:solidFill>
              </a:rPr>
              <a:t>VYUŽÍVÁNÍ PŘÍRODY ČLOVĚKEM</a:t>
            </a:r>
            <a:endParaRPr lang="cs-CZ" sz="6000" b="1" dirty="0">
              <a:solidFill>
                <a:schemeClr val="tx1"/>
              </a:solidFill>
            </a:endParaRPr>
          </a:p>
        </p:txBody>
      </p:sp>
      <p:sp>
        <p:nvSpPr>
          <p:cNvPr id="3" name="Podnadpis 2">
            <a:extLst>
              <a:ext uri="{FF2B5EF4-FFF2-40B4-BE49-F238E27FC236}">
                <a16:creationId xmlns:a16="http://schemas.microsoft.com/office/drawing/2014/main" xmlns="" id="{D875E82F-E40D-42ED-9ED6-8D24CA2801E7}"/>
              </a:ext>
            </a:extLst>
          </p:cNvPr>
          <p:cNvSpPr>
            <a:spLocks noGrp="1"/>
          </p:cNvSpPr>
          <p:nvPr>
            <p:ph type="subTitle" idx="1"/>
          </p:nvPr>
        </p:nvSpPr>
        <p:spPr>
          <a:xfrm>
            <a:off x="581191" y="4572000"/>
            <a:ext cx="6823988" cy="1023580"/>
          </a:xfrm>
        </p:spPr>
        <p:txBody>
          <a:bodyPr anchor="t">
            <a:normAutofit/>
          </a:bodyPr>
          <a:lstStyle/>
          <a:p>
            <a:r>
              <a:rPr lang="cs-CZ" sz="2800" dirty="0">
                <a:solidFill>
                  <a:schemeClr val="tx1">
                    <a:alpha val="60000"/>
                  </a:schemeClr>
                </a:solidFill>
              </a:rPr>
              <a:t>Studijní text pro studenty předmětů IBIp01 a IBIk01</a:t>
            </a:r>
          </a:p>
        </p:txBody>
      </p:sp>
      <p:sp>
        <p:nvSpPr>
          <p:cNvPr id="13" name="Rectangle 12">
            <a:extLst>
              <a:ext uri="{FF2B5EF4-FFF2-40B4-BE49-F238E27FC236}">
                <a16:creationId xmlns:a16="http://schemas.microsoft.com/office/drawing/2014/main" xmlns="" id="{673313D8-D259-4D89-9CE5-14884FB40D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3">
            <a:extLst>
              <a:ext uri="{FF2B5EF4-FFF2-40B4-BE49-F238E27FC236}">
                <a16:creationId xmlns:a16="http://schemas.microsoft.com/office/drawing/2014/main" xmlns="" id="{EF4D154A-E3ED-4039-82D3-8F2AB0AE9282}"/>
              </a:ext>
            </a:extLst>
          </p:cNvPr>
          <p:cNvPicPr>
            <a:picLocks noChangeAspect="1"/>
          </p:cNvPicPr>
          <p:nvPr/>
        </p:nvPicPr>
        <p:blipFill rotWithShape="1">
          <a:blip r:embed="rId2" cstate="print"/>
          <a:srcRect l="20636" r="20286"/>
          <a:stretch/>
        </p:blipFill>
        <p:spPr>
          <a:xfrm>
            <a:off x="8140428" y="10"/>
            <a:ext cx="4051572" cy="6857990"/>
          </a:xfrm>
          <a:prstGeom prst="rect">
            <a:avLst/>
          </a:prstGeom>
        </p:spPr>
      </p:pic>
    </p:spTree>
    <p:extLst>
      <p:ext uri="{BB962C8B-B14F-4D97-AF65-F5344CB8AC3E}">
        <p14:creationId xmlns:p14="http://schemas.microsoft.com/office/powerpoint/2010/main" xmlns="" val="12323470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3499" y="220888"/>
            <a:ext cx="9652000" cy="660461"/>
          </a:xfrm>
        </p:spPr>
        <p:txBody>
          <a:bodyPr/>
          <a:lstStyle/>
          <a:p>
            <a:r>
              <a:rPr lang="cs-CZ" dirty="0" smtClean="0"/>
              <a:t>TŘÍDĚNÍ ŽIVOČICHŮ</a:t>
            </a:r>
            <a:endParaRPr lang="cs-CZ" dirty="0"/>
          </a:p>
        </p:txBody>
      </p:sp>
      <p:sp>
        <p:nvSpPr>
          <p:cNvPr id="4" name="Zástupný symbol pro obsah 3"/>
          <p:cNvSpPr>
            <a:spLocks noGrp="1"/>
          </p:cNvSpPr>
          <p:nvPr>
            <p:ph idx="1"/>
          </p:nvPr>
        </p:nvSpPr>
        <p:spPr>
          <a:xfrm>
            <a:off x="466382" y="1025524"/>
            <a:ext cx="4898833" cy="1299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cs-CZ" sz="2000" b="1" dirty="0" smtClean="0"/>
              <a:t>ŽIVOČICHOVÉ/ZVÍŘATA VOLNĚ ŽIJÍCÍ</a:t>
            </a:r>
          </a:p>
          <a:p>
            <a:pPr algn="ctr">
              <a:buNone/>
            </a:pPr>
            <a:r>
              <a:rPr lang="cs-CZ" sz="1600" b="1" dirty="0" smtClean="0"/>
              <a:t>Jsou živočichové, kteří jsou plně adaptováni na život v přírodě nezávisle na člověku.</a:t>
            </a:r>
            <a:endParaRPr lang="cs-CZ" sz="1600" dirty="0"/>
          </a:p>
        </p:txBody>
      </p:sp>
      <p:sp>
        <p:nvSpPr>
          <p:cNvPr id="5" name="Zástupný symbol pro obsah 3"/>
          <p:cNvSpPr txBox="1">
            <a:spLocks/>
          </p:cNvSpPr>
          <p:nvPr/>
        </p:nvSpPr>
        <p:spPr>
          <a:xfrm>
            <a:off x="5708574" y="1023688"/>
            <a:ext cx="4898833" cy="12990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cs-CZ" sz="2000" b="1" i="0" u="none" strike="noStrike" kern="1200" cap="none" spc="0" normalizeH="0" baseline="0" noProof="0" dirty="0" smtClean="0">
                <a:ln>
                  <a:noFill/>
                </a:ln>
                <a:solidFill>
                  <a:schemeClr val="lt1"/>
                </a:solidFill>
                <a:effectLst/>
                <a:uLnTx/>
                <a:uFillTx/>
                <a:latin typeface="+mn-lt"/>
                <a:ea typeface="+mn-ea"/>
                <a:cs typeface="+mn-cs"/>
              </a:rPr>
              <a:t>ŽIVOČICHOVÉ/ZVÍŘATA DOMÁCÍ</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cs-CZ" sz="1600" b="1" i="0" u="none" strike="noStrike" kern="1200" cap="none" spc="0" normalizeH="0" baseline="0" noProof="0" dirty="0" smtClean="0">
                <a:ln>
                  <a:noFill/>
                </a:ln>
                <a:solidFill>
                  <a:schemeClr val="lt1"/>
                </a:solidFill>
                <a:effectLst/>
                <a:uLnTx/>
                <a:uFillTx/>
                <a:latin typeface="+mn-lt"/>
                <a:ea typeface="+mn-ea"/>
                <a:cs typeface="+mn-cs"/>
              </a:rPr>
              <a:t>Jsou živočichové, kteří jsou</a:t>
            </a:r>
            <a:r>
              <a:rPr kumimoji="0" lang="cs-CZ" sz="1600" b="1" i="0" u="none" strike="noStrike" kern="1200" cap="none" spc="0" normalizeH="0" noProof="0" dirty="0" smtClean="0">
                <a:ln>
                  <a:noFill/>
                </a:ln>
                <a:solidFill>
                  <a:schemeClr val="lt1"/>
                </a:solidFill>
                <a:effectLst/>
                <a:uLnTx/>
                <a:uFillTx/>
                <a:latin typeface="+mn-lt"/>
                <a:ea typeface="+mn-ea"/>
                <a:cs typeface="+mn-cs"/>
              </a:rPr>
              <a:t> záměrně chování člověkem s různou mírou závislosti. </a:t>
            </a:r>
            <a:endParaRPr kumimoji="0" lang="cs-CZ"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Zástupný symbol pro obsah 3"/>
          <p:cNvSpPr txBox="1">
            <a:spLocks/>
          </p:cNvSpPr>
          <p:nvPr/>
        </p:nvSpPr>
        <p:spPr>
          <a:xfrm>
            <a:off x="508613" y="2765235"/>
            <a:ext cx="4537112" cy="276523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32500" lnSpcReduction="20000"/>
          </a:bodyPr>
          <a:lstStyle/>
          <a:p>
            <a:pPr marL="274320" lvl="0" indent="-274320" algn="just">
              <a:spcBef>
                <a:spcPts val="600"/>
              </a:spcBef>
              <a:buClr>
                <a:schemeClr val="tx2"/>
              </a:buClr>
              <a:buSzPct val="73000"/>
            </a:pPr>
            <a:endParaRPr lang="cs-CZ" sz="2000" b="1" dirty="0" smtClean="0"/>
          </a:p>
          <a:p>
            <a:pPr marL="274320" lvl="0" indent="-274320" algn="just">
              <a:spcBef>
                <a:spcPts val="600"/>
              </a:spcBef>
              <a:buClr>
                <a:schemeClr val="tx2"/>
              </a:buClr>
              <a:buSzPct val="73000"/>
            </a:pPr>
            <a:r>
              <a:rPr lang="cs-CZ" sz="3700" b="1" dirty="0" smtClean="0"/>
              <a:t>LOVNÁ ZVÍŘATA</a:t>
            </a:r>
            <a:r>
              <a:rPr lang="cs-CZ" sz="3700" dirty="0" smtClean="0"/>
              <a:t>, jako </a:t>
            </a:r>
            <a:r>
              <a:rPr lang="cs-CZ" sz="3700" dirty="0" smtClean="0"/>
              <a:t>jsou jeleni, srnci, zajíci </a:t>
            </a:r>
            <a:r>
              <a:rPr lang="cs-CZ" sz="3700" dirty="0" smtClean="0"/>
              <a:t> apod. je </a:t>
            </a:r>
          </a:p>
          <a:p>
            <a:pPr marL="274320" lvl="0" indent="-274320" algn="just">
              <a:spcBef>
                <a:spcPts val="600"/>
              </a:spcBef>
              <a:buClr>
                <a:schemeClr val="tx2"/>
              </a:buClr>
              <a:buSzPct val="73000"/>
            </a:pPr>
            <a:r>
              <a:rPr lang="cs-CZ" sz="3700" dirty="0" smtClean="0"/>
              <a:t>označení pro volně žijící živočichy, kteří  jsou loveni cíleně pro </a:t>
            </a:r>
          </a:p>
          <a:p>
            <a:pPr marL="274320" lvl="0" indent="-274320" algn="just">
              <a:spcBef>
                <a:spcPts val="600"/>
              </a:spcBef>
              <a:buClr>
                <a:schemeClr val="tx2"/>
              </a:buClr>
              <a:buSzPct val="73000"/>
            </a:pPr>
            <a:r>
              <a:rPr lang="cs-CZ" sz="3700" dirty="0" smtClean="0"/>
              <a:t>maso. Lov byl původním  způsobem obživy v paleolitu, je však </a:t>
            </a:r>
          </a:p>
          <a:p>
            <a:pPr marL="274320" lvl="0" indent="-274320" algn="just">
              <a:spcBef>
                <a:spcPts val="600"/>
              </a:spcBef>
              <a:buClr>
                <a:schemeClr val="tx2"/>
              </a:buClr>
              <a:buSzPct val="73000"/>
            </a:pPr>
            <a:r>
              <a:rPr lang="cs-CZ" sz="3700" dirty="0" smtClean="0"/>
              <a:t>oproti </a:t>
            </a:r>
            <a:r>
              <a:rPr lang="cs-CZ" sz="3700" dirty="0" smtClean="0"/>
              <a:t>chovu časově náročný a ne vždy </a:t>
            </a:r>
            <a:r>
              <a:rPr lang="cs-CZ" sz="3700" dirty="0" smtClean="0"/>
              <a:t> efektivní</a:t>
            </a:r>
            <a:r>
              <a:rPr lang="cs-CZ" sz="3700" dirty="0" smtClean="0"/>
              <a:t>. Proto se </a:t>
            </a:r>
            <a:endParaRPr lang="cs-CZ" sz="3700" dirty="0" smtClean="0"/>
          </a:p>
          <a:p>
            <a:pPr marL="274320" lvl="0" indent="-274320" algn="just">
              <a:spcBef>
                <a:spcPts val="600"/>
              </a:spcBef>
              <a:buClr>
                <a:schemeClr val="tx2"/>
              </a:buClr>
              <a:buSzPct val="73000"/>
            </a:pPr>
            <a:r>
              <a:rPr lang="cs-CZ" sz="3700" dirty="0" smtClean="0"/>
              <a:t>postupně </a:t>
            </a:r>
            <a:r>
              <a:rPr lang="cs-CZ" sz="3700" dirty="0" smtClean="0"/>
              <a:t>stává doménou </a:t>
            </a:r>
            <a:r>
              <a:rPr lang="cs-CZ" sz="3700" dirty="0" smtClean="0"/>
              <a:t> šlechty – majitele území, která </a:t>
            </a:r>
            <a:r>
              <a:rPr lang="cs-CZ" sz="3700" dirty="0" smtClean="0"/>
              <a:t>své </a:t>
            </a:r>
            <a:endParaRPr lang="cs-CZ" sz="3700" dirty="0" smtClean="0"/>
          </a:p>
          <a:p>
            <a:pPr marL="274320" lvl="0" indent="-274320" algn="just">
              <a:spcBef>
                <a:spcPts val="600"/>
              </a:spcBef>
              <a:buClr>
                <a:schemeClr val="tx2"/>
              </a:buClr>
              <a:buSzPct val="73000"/>
            </a:pPr>
            <a:r>
              <a:rPr lang="cs-CZ" sz="3700" dirty="0" smtClean="0"/>
              <a:t>honitby doplňovala </a:t>
            </a:r>
            <a:r>
              <a:rPr lang="cs-CZ" sz="3700" dirty="0" smtClean="0"/>
              <a:t>o další, u nás nepůvodní zástupce jako </a:t>
            </a:r>
            <a:endParaRPr lang="cs-CZ" sz="3700" dirty="0" smtClean="0"/>
          </a:p>
          <a:p>
            <a:pPr marL="274320" lvl="0" indent="-274320" algn="just">
              <a:spcBef>
                <a:spcPts val="600"/>
              </a:spcBef>
              <a:buClr>
                <a:schemeClr val="tx2"/>
              </a:buClr>
              <a:buSzPct val="73000"/>
            </a:pPr>
            <a:r>
              <a:rPr lang="cs-CZ" sz="3700" dirty="0" smtClean="0"/>
              <a:t>jsou </a:t>
            </a:r>
            <a:r>
              <a:rPr lang="cs-CZ" sz="3700" dirty="0" err="1" smtClean="0"/>
              <a:t>daňci</a:t>
            </a:r>
            <a:r>
              <a:rPr lang="cs-CZ" sz="3700" dirty="0" smtClean="0"/>
              <a:t>, </a:t>
            </a:r>
            <a:r>
              <a:rPr lang="cs-CZ" sz="3700" dirty="0" smtClean="0"/>
              <a:t>mufloni</a:t>
            </a:r>
            <a:r>
              <a:rPr lang="cs-CZ" sz="3700" dirty="0" smtClean="0"/>
              <a:t>, siky a bažanti</a:t>
            </a:r>
            <a:r>
              <a:rPr lang="cs-CZ" sz="3700" dirty="0" smtClean="0"/>
              <a:t>. Fenomén myslivosti, jak jej </a:t>
            </a:r>
          </a:p>
          <a:p>
            <a:pPr marL="274320" lvl="0" indent="-274320" algn="just">
              <a:spcBef>
                <a:spcPts val="600"/>
              </a:spcBef>
              <a:buClr>
                <a:schemeClr val="tx2"/>
              </a:buClr>
              <a:buSzPct val="73000"/>
            </a:pPr>
            <a:r>
              <a:rPr lang="cs-CZ" sz="3700" dirty="0" smtClean="0"/>
              <a:t>známe z ČR je v  kontextu Evropy dosti ojedinělý, neboť zde  </a:t>
            </a:r>
          </a:p>
          <a:p>
            <a:pPr marL="274320" lvl="0" indent="-274320" algn="just">
              <a:spcBef>
                <a:spcPts val="600"/>
              </a:spcBef>
              <a:buClr>
                <a:schemeClr val="tx2"/>
              </a:buClr>
              <a:buSzPct val="73000"/>
            </a:pPr>
            <a:r>
              <a:rPr lang="cs-CZ" sz="3700" dirty="0" smtClean="0"/>
              <a:t>zájmová sdružení, kterými jsou myslivecké spolky, hospodaří na </a:t>
            </a:r>
          </a:p>
          <a:p>
            <a:pPr marL="274320" lvl="0" indent="-274320" algn="just">
              <a:spcBef>
                <a:spcPts val="600"/>
              </a:spcBef>
              <a:buClr>
                <a:schemeClr val="tx2"/>
              </a:buClr>
              <a:buSzPct val="73000"/>
            </a:pPr>
            <a:r>
              <a:rPr lang="cs-CZ" sz="3700" dirty="0" smtClean="0"/>
              <a:t>území jiných vlastníků. </a:t>
            </a:r>
          </a:p>
          <a:p>
            <a:pPr marL="274320" lvl="0" indent="-274320" algn="just">
              <a:spcBef>
                <a:spcPts val="600"/>
              </a:spcBef>
              <a:buClr>
                <a:schemeClr val="tx2"/>
              </a:buClr>
              <a:buSzPct val="73000"/>
            </a:pPr>
            <a:r>
              <a:rPr kumimoji="0" lang="cs-CZ" sz="3700" b="0" i="0" u="none" strike="noStrike" kern="1200" cap="none" spc="0" normalizeH="0" baseline="0" noProof="0" dirty="0" smtClean="0">
                <a:ln>
                  <a:noFill/>
                </a:ln>
                <a:solidFill>
                  <a:schemeClr val="lt1"/>
                </a:solidFill>
                <a:effectLst/>
                <a:uLnTx/>
                <a:uFillTx/>
                <a:latin typeface="+mn-lt"/>
                <a:ea typeface="+mn-ea"/>
                <a:cs typeface="+mn-cs"/>
              </a:rPr>
              <a:t>  </a:t>
            </a:r>
            <a:endParaRPr kumimoji="0" lang="cs-CZ" sz="37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Zástupný symbol pro obsah 3"/>
          <p:cNvSpPr txBox="1">
            <a:spLocks/>
          </p:cNvSpPr>
          <p:nvPr/>
        </p:nvSpPr>
        <p:spPr>
          <a:xfrm>
            <a:off x="5221997" y="2719331"/>
            <a:ext cx="3106755" cy="37365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55000" lnSpcReduction="20000"/>
          </a:bodyPr>
          <a:lstStyle/>
          <a:p>
            <a:pPr marL="274320" lvl="0" indent="-274320" algn="just">
              <a:spcBef>
                <a:spcPts val="600"/>
              </a:spcBef>
              <a:buClr>
                <a:schemeClr val="tx2"/>
              </a:buClr>
              <a:buSzPct val="73000"/>
            </a:pPr>
            <a:endParaRPr lang="cs-CZ" sz="2000" b="1" dirty="0" smtClean="0"/>
          </a:p>
          <a:p>
            <a:pPr marL="274320" lvl="0" indent="-274320" algn="just">
              <a:spcBef>
                <a:spcPts val="600"/>
              </a:spcBef>
              <a:buClr>
                <a:schemeClr val="tx2"/>
              </a:buClr>
              <a:buSzPct val="73000"/>
            </a:pPr>
            <a:r>
              <a:rPr lang="cs-CZ" sz="2200" b="1" dirty="0" smtClean="0"/>
              <a:t>HOSPODÁŘSKÁ ZVÍŘATA </a:t>
            </a:r>
            <a:r>
              <a:rPr lang="cs-CZ" sz="2200" dirty="0" smtClean="0"/>
              <a:t>je označení </a:t>
            </a:r>
          </a:p>
          <a:p>
            <a:pPr marL="274320" lvl="0" indent="-274320" algn="just">
              <a:spcBef>
                <a:spcPts val="600"/>
              </a:spcBef>
              <a:buClr>
                <a:schemeClr val="tx2"/>
              </a:buClr>
              <a:buSzPct val="73000"/>
            </a:pPr>
            <a:r>
              <a:rPr lang="cs-CZ" sz="2200" dirty="0" smtClean="0"/>
              <a:t>pro domácích zvířat, která chováme </a:t>
            </a:r>
          </a:p>
          <a:p>
            <a:pPr marL="274320" lvl="0" indent="-274320" algn="just">
              <a:spcBef>
                <a:spcPts val="600"/>
              </a:spcBef>
              <a:buClr>
                <a:schemeClr val="tx2"/>
              </a:buClr>
              <a:buSzPct val="73000"/>
            </a:pPr>
            <a:r>
              <a:rPr lang="cs-CZ" sz="2200" dirty="0" smtClean="0"/>
              <a:t>pro konkrétní surovinu jako je vejce, </a:t>
            </a:r>
          </a:p>
          <a:p>
            <a:pPr marL="274320" lvl="0" indent="-274320" algn="just">
              <a:spcBef>
                <a:spcPts val="600"/>
              </a:spcBef>
              <a:buClr>
                <a:schemeClr val="tx2"/>
              </a:buClr>
              <a:buSzPct val="73000"/>
            </a:pPr>
            <a:r>
              <a:rPr lang="cs-CZ" sz="2200" dirty="0" smtClean="0"/>
              <a:t>maso, mléko, kůže, peří …, </a:t>
            </a:r>
          </a:p>
          <a:p>
            <a:pPr marL="274320" lvl="0" indent="-274320" algn="just">
              <a:spcBef>
                <a:spcPts val="600"/>
              </a:spcBef>
              <a:buClr>
                <a:schemeClr val="tx2"/>
              </a:buClr>
              <a:buSzPct val="73000"/>
            </a:pPr>
            <a:r>
              <a:rPr lang="cs-CZ" sz="2200" dirty="0" smtClean="0"/>
              <a:t>případně pro určitou vlastnost (síla </a:t>
            </a:r>
          </a:p>
          <a:p>
            <a:pPr marL="274320" lvl="0" indent="-274320" algn="just">
              <a:spcBef>
                <a:spcPts val="600"/>
              </a:spcBef>
              <a:buClr>
                <a:schemeClr val="tx2"/>
              </a:buClr>
              <a:buSzPct val="73000"/>
            </a:pPr>
            <a:r>
              <a:rPr lang="cs-CZ" sz="2200" dirty="0" smtClean="0"/>
              <a:t>pro tah, hlídání objektů). V naprosté </a:t>
            </a:r>
          </a:p>
          <a:p>
            <a:pPr marL="274320" lvl="0" indent="-274320" algn="just">
              <a:spcBef>
                <a:spcPts val="600"/>
              </a:spcBef>
              <a:buClr>
                <a:schemeClr val="tx2"/>
              </a:buClr>
              <a:buSzPct val="73000"/>
            </a:pPr>
            <a:r>
              <a:rPr lang="cs-CZ" sz="2200" dirty="0" smtClean="0"/>
              <a:t>většině se jedná o zvířata </a:t>
            </a:r>
          </a:p>
          <a:p>
            <a:pPr marL="274320" lvl="0" indent="-274320" algn="just">
              <a:spcBef>
                <a:spcPts val="600"/>
              </a:spcBef>
              <a:buClr>
                <a:schemeClr val="tx2"/>
              </a:buClr>
              <a:buSzPct val="73000"/>
            </a:pPr>
            <a:r>
              <a:rPr lang="cs-CZ" sz="2200" dirty="0" smtClean="0"/>
              <a:t>domestikovaná, vyšlechtěná do různých </a:t>
            </a:r>
          </a:p>
          <a:p>
            <a:pPr marL="274320" lvl="0" indent="-274320" algn="just">
              <a:spcBef>
                <a:spcPts val="600"/>
              </a:spcBef>
              <a:buClr>
                <a:schemeClr val="tx2"/>
              </a:buClr>
              <a:buSzPct val="73000"/>
            </a:pPr>
            <a:r>
              <a:rPr lang="cs-CZ" sz="2200" dirty="0" smtClean="0"/>
              <a:t>plemen. Jednotlivá plemena v rámci </a:t>
            </a:r>
          </a:p>
          <a:p>
            <a:pPr marL="274320" lvl="0" indent="-274320" algn="just">
              <a:spcBef>
                <a:spcPts val="600"/>
              </a:spcBef>
              <a:buClr>
                <a:schemeClr val="tx2"/>
              </a:buClr>
              <a:buSzPct val="73000"/>
            </a:pPr>
            <a:r>
              <a:rPr lang="cs-CZ" sz="2200" dirty="0" smtClean="0"/>
              <a:t>u</a:t>
            </a:r>
            <a:r>
              <a:rPr lang="cs-CZ" sz="2200" dirty="0" smtClean="0"/>
              <a:t>rčitého druhu nám poskytují surovinu </a:t>
            </a:r>
          </a:p>
          <a:p>
            <a:pPr marL="274320" lvl="0" indent="-274320" algn="just">
              <a:spcBef>
                <a:spcPts val="600"/>
              </a:spcBef>
              <a:buClr>
                <a:schemeClr val="tx2"/>
              </a:buClr>
              <a:buSzPct val="73000"/>
            </a:pPr>
            <a:r>
              <a:rPr lang="cs-CZ" sz="2200" dirty="0" smtClean="0"/>
              <a:t>specifické kvality nebo kvantity, případně </a:t>
            </a:r>
          </a:p>
          <a:p>
            <a:pPr marL="274320" lvl="0" indent="-274320" algn="just">
              <a:spcBef>
                <a:spcPts val="600"/>
              </a:spcBef>
              <a:buClr>
                <a:schemeClr val="tx2"/>
              </a:buClr>
              <a:buSzPct val="73000"/>
            </a:pPr>
            <a:r>
              <a:rPr lang="cs-CZ" sz="2200" dirty="0" smtClean="0"/>
              <a:t>Jsou uzpůsobena životu ve specifických </a:t>
            </a:r>
          </a:p>
          <a:p>
            <a:pPr marL="274320" lvl="0" indent="-274320" algn="just">
              <a:spcBef>
                <a:spcPts val="600"/>
              </a:spcBef>
              <a:buClr>
                <a:schemeClr val="tx2"/>
              </a:buClr>
              <a:buSzPct val="73000"/>
            </a:pPr>
            <a:r>
              <a:rPr lang="cs-CZ" sz="2200" dirty="0" smtClean="0"/>
              <a:t>ž</a:t>
            </a:r>
            <a:r>
              <a:rPr lang="cs-CZ" sz="2200" dirty="0" smtClean="0"/>
              <a:t>ivotních podmínkách.</a:t>
            </a:r>
          </a:p>
          <a:p>
            <a:pPr marL="274320" lvl="0" indent="-274320" algn="just">
              <a:spcBef>
                <a:spcPts val="600"/>
              </a:spcBef>
              <a:buClr>
                <a:schemeClr val="tx2"/>
              </a:buClr>
              <a:buSzPct val="73000"/>
            </a:pPr>
            <a:r>
              <a:rPr kumimoji="0" lang="cs-CZ" sz="1600" b="0" i="0" u="none" strike="noStrike" kern="1200" cap="none" spc="0" normalizeH="0" baseline="0" noProof="0" dirty="0" smtClean="0">
                <a:ln>
                  <a:noFill/>
                </a:ln>
                <a:solidFill>
                  <a:schemeClr val="lt1"/>
                </a:solidFill>
                <a:effectLst/>
                <a:uLnTx/>
                <a:uFillTx/>
                <a:latin typeface="+mn-lt"/>
                <a:ea typeface="+mn-ea"/>
                <a:cs typeface="+mn-cs"/>
              </a:rPr>
              <a:t>  </a:t>
            </a:r>
            <a:endParaRPr kumimoji="0" lang="cs-CZ"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Zástupný symbol pro obsah 3"/>
          <p:cNvSpPr txBox="1">
            <a:spLocks/>
          </p:cNvSpPr>
          <p:nvPr/>
        </p:nvSpPr>
        <p:spPr>
          <a:xfrm>
            <a:off x="8370985" y="2743201"/>
            <a:ext cx="3106755" cy="3690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70000" lnSpcReduction="20000"/>
          </a:bodyPr>
          <a:lstStyle/>
          <a:p>
            <a:pPr marL="274320" lvl="0" indent="-274320" algn="just">
              <a:spcBef>
                <a:spcPts val="600"/>
              </a:spcBef>
              <a:buClr>
                <a:schemeClr val="tx2"/>
              </a:buClr>
              <a:buSzPct val="73000"/>
            </a:pPr>
            <a:endParaRPr lang="cs-CZ" sz="1700" b="1" dirty="0" smtClean="0"/>
          </a:p>
          <a:p>
            <a:pPr marL="274320" lvl="0" indent="-274320" algn="just">
              <a:spcBef>
                <a:spcPts val="600"/>
              </a:spcBef>
              <a:buClr>
                <a:schemeClr val="tx2"/>
              </a:buClr>
              <a:buSzPct val="73000"/>
            </a:pPr>
            <a:endParaRPr lang="cs-CZ" sz="1700" b="1" dirty="0" smtClean="0"/>
          </a:p>
          <a:p>
            <a:pPr marL="274320" lvl="0" indent="-274320" algn="just">
              <a:spcBef>
                <a:spcPts val="600"/>
              </a:spcBef>
              <a:buClr>
                <a:schemeClr val="tx2"/>
              </a:buClr>
              <a:buSzPct val="73000"/>
            </a:pPr>
            <a:r>
              <a:rPr lang="cs-CZ" sz="1700" b="1" dirty="0" smtClean="0"/>
              <a:t>Označení DOMÁCÍ MAZLÍČCI </a:t>
            </a:r>
            <a:r>
              <a:rPr lang="cs-CZ" sz="1700" dirty="0" smtClean="0"/>
              <a:t>používáme </a:t>
            </a:r>
          </a:p>
          <a:p>
            <a:pPr marL="274320" lvl="0" indent="-274320" algn="just">
              <a:spcBef>
                <a:spcPts val="600"/>
              </a:spcBef>
              <a:buClr>
                <a:schemeClr val="tx2"/>
              </a:buClr>
              <a:buSzPct val="73000"/>
            </a:pPr>
            <a:r>
              <a:rPr lang="cs-CZ" sz="1700" dirty="0" smtClean="0"/>
              <a:t>jako pojmenování skupiny zvířat, která </a:t>
            </a:r>
          </a:p>
          <a:p>
            <a:pPr marL="274320" lvl="0" indent="-274320" algn="just">
              <a:spcBef>
                <a:spcPts val="600"/>
              </a:spcBef>
              <a:buClr>
                <a:schemeClr val="tx2"/>
              </a:buClr>
              <a:buSzPct val="73000"/>
            </a:pPr>
            <a:r>
              <a:rPr lang="cs-CZ" sz="1700" dirty="0" smtClean="0"/>
              <a:t>cíleně chováme, ale bez očekávání </a:t>
            </a:r>
          </a:p>
          <a:p>
            <a:pPr marL="274320" lvl="0" indent="-274320" algn="just">
              <a:spcBef>
                <a:spcPts val="600"/>
              </a:spcBef>
              <a:buClr>
                <a:schemeClr val="tx2"/>
              </a:buClr>
              <a:buSzPct val="73000"/>
            </a:pPr>
            <a:r>
              <a:rPr lang="cs-CZ" sz="1700" dirty="0" smtClean="0"/>
              <a:t>určitého zisku, častou pouze jako </a:t>
            </a:r>
          </a:p>
          <a:p>
            <a:pPr marL="274320" lvl="0" indent="-274320" algn="just">
              <a:spcBef>
                <a:spcPts val="600"/>
              </a:spcBef>
              <a:buClr>
                <a:schemeClr val="tx2"/>
              </a:buClr>
              <a:buSzPct val="73000"/>
            </a:pPr>
            <a:r>
              <a:rPr lang="cs-CZ" sz="1700" dirty="0" smtClean="0"/>
              <a:t>volnočasovou aktivitu. </a:t>
            </a:r>
          </a:p>
          <a:p>
            <a:pPr marL="274320" lvl="0" indent="-274320" algn="just">
              <a:spcBef>
                <a:spcPts val="600"/>
              </a:spcBef>
              <a:buClr>
                <a:schemeClr val="tx2"/>
              </a:buClr>
              <a:buSzPct val="73000"/>
            </a:pPr>
            <a:r>
              <a:rPr lang="cs-CZ" sz="1700" dirty="0" smtClean="0"/>
              <a:t>Může s jednat o živočichy </a:t>
            </a:r>
          </a:p>
          <a:p>
            <a:pPr marL="274320" lvl="0" indent="-274320" algn="just">
              <a:spcBef>
                <a:spcPts val="600"/>
              </a:spcBef>
              <a:buClr>
                <a:schemeClr val="tx2"/>
              </a:buClr>
              <a:buSzPct val="73000"/>
            </a:pPr>
            <a:r>
              <a:rPr lang="cs-CZ" sz="1700" dirty="0" smtClean="0"/>
              <a:t>domestikované, ale současně také </a:t>
            </a:r>
          </a:p>
          <a:p>
            <a:pPr marL="274320" lvl="0" indent="-274320" algn="just">
              <a:spcBef>
                <a:spcPts val="600"/>
              </a:spcBef>
              <a:buClr>
                <a:schemeClr val="tx2"/>
              </a:buClr>
              <a:buSzPct val="73000"/>
            </a:pPr>
            <a:r>
              <a:rPr lang="cs-CZ" sz="1700" dirty="0" smtClean="0"/>
              <a:t>živočichy, kteří jsou pouze ochočení </a:t>
            </a:r>
          </a:p>
          <a:p>
            <a:pPr marL="274320" lvl="0" indent="-274320" algn="just">
              <a:spcBef>
                <a:spcPts val="600"/>
              </a:spcBef>
              <a:buClr>
                <a:schemeClr val="tx2"/>
              </a:buClr>
              <a:buSzPct val="73000"/>
            </a:pPr>
            <a:r>
              <a:rPr lang="cs-CZ" sz="1700" dirty="0" smtClean="0"/>
              <a:t>(například papoušci nebo někteří plazi), </a:t>
            </a:r>
          </a:p>
          <a:p>
            <a:pPr marL="274320" lvl="0" indent="-274320" algn="just">
              <a:spcBef>
                <a:spcPts val="600"/>
              </a:spcBef>
              <a:buClr>
                <a:schemeClr val="tx2"/>
              </a:buClr>
              <a:buSzPct val="73000"/>
            </a:pPr>
            <a:r>
              <a:rPr lang="cs-CZ" sz="1700" dirty="0" smtClean="0"/>
              <a:t>případně pouze drženi v zajetí (například </a:t>
            </a:r>
          </a:p>
          <a:p>
            <a:pPr marL="274320" lvl="0" indent="-274320" algn="just">
              <a:spcBef>
                <a:spcPts val="600"/>
              </a:spcBef>
              <a:buClr>
                <a:schemeClr val="tx2"/>
              </a:buClr>
              <a:buSzPct val="73000"/>
            </a:pPr>
            <a:r>
              <a:rPr lang="cs-CZ" sz="1700" dirty="0" smtClean="0"/>
              <a:t>rybičky nebo bezobratlí jako strašilky či </a:t>
            </a:r>
          </a:p>
          <a:p>
            <a:pPr marL="274320" lvl="0" indent="-274320" algn="just">
              <a:spcBef>
                <a:spcPts val="600"/>
              </a:spcBef>
              <a:buClr>
                <a:schemeClr val="tx2"/>
              </a:buClr>
              <a:buSzPct val="73000"/>
            </a:pPr>
            <a:r>
              <a:rPr lang="cs-CZ" sz="1700" dirty="0" smtClean="0"/>
              <a:t>oblovky).</a:t>
            </a:r>
            <a:r>
              <a:rPr lang="cs-CZ" sz="1400" dirty="0" smtClean="0"/>
              <a:t> </a:t>
            </a:r>
            <a:endParaRPr lang="cs-CZ" sz="1400" dirty="0" smtClean="0"/>
          </a:p>
          <a:p>
            <a:pPr marL="274320" lvl="0" indent="-274320" algn="just">
              <a:spcBef>
                <a:spcPts val="600"/>
              </a:spcBef>
              <a:buClr>
                <a:schemeClr val="tx2"/>
              </a:buClr>
              <a:buSzPct val="73000"/>
            </a:pPr>
            <a:endParaRPr lang="cs-CZ" sz="1400" dirty="0" smtClean="0"/>
          </a:p>
          <a:p>
            <a:pPr marL="274320" lvl="0" indent="-274320" algn="just">
              <a:spcBef>
                <a:spcPts val="600"/>
              </a:spcBef>
              <a:buClr>
                <a:schemeClr val="tx2"/>
              </a:buClr>
              <a:buSzPct val="73000"/>
            </a:pPr>
            <a:r>
              <a:rPr kumimoji="0" lang="cs-CZ" sz="1400" b="0" i="0" u="none" strike="noStrike" kern="1200" cap="none" spc="0" normalizeH="0" baseline="0" noProof="0" dirty="0" smtClean="0">
                <a:ln>
                  <a:noFill/>
                </a:ln>
                <a:solidFill>
                  <a:schemeClr val="lt1"/>
                </a:solidFill>
                <a:effectLst/>
                <a:uLnTx/>
                <a:uFillTx/>
                <a:latin typeface="+mn-lt"/>
                <a:ea typeface="+mn-ea"/>
                <a:cs typeface="+mn-cs"/>
              </a:rPr>
              <a:t>  </a:t>
            </a:r>
            <a:endParaRPr kumimoji="0" lang="cs-CZ" sz="1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Šipka dolů 8"/>
          <p:cNvSpPr/>
          <p:nvPr/>
        </p:nvSpPr>
        <p:spPr>
          <a:xfrm>
            <a:off x="2302525" y="2346593"/>
            <a:ext cx="484632" cy="363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a:off x="6564217" y="2366791"/>
            <a:ext cx="484632" cy="3635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Šipka dolů 10"/>
          <p:cNvSpPr/>
          <p:nvPr/>
        </p:nvSpPr>
        <p:spPr>
          <a:xfrm>
            <a:off x="9670974" y="2355773"/>
            <a:ext cx="484632" cy="36355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TextovéPole 11"/>
          <p:cNvSpPr txBox="1"/>
          <p:nvPr/>
        </p:nvSpPr>
        <p:spPr>
          <a:xfrm>
            <a:off x="495759" y="5618602"/>
            <a:ext cx="4516916" cy="1169551"/>
          </a:xfrm>
          <a:prstGeom prst="rect">
            <a:avLst/>
          </a:prstGeom>
          <a:noFill/>
        </p:spPr>
        <p:txBody>
          <a:bodyPr wrap="square" rtlCol="0">
            <a:spAutoFit/>
          </a:bodyPr>
          <a:lstStyle/>
          <a:p>
            <a:r>
              <a:rPr lang="cs-CZ" sz="1400" b="1" dirty="0" smtClean="0"/>
              <a:t>ÚKOL PRO VÁS: </a:t>
            </a:r>
          </a:p>
          <a:p>
            <a:pPr marL="342900" indent="-342900">
              <a:buAutoNum type="arabicParenR"/>
            </a:pPr>
            <a:r>
              <a:rPr lang="cs-CZ" sz="1400" dirty="0" smtClean="0"/>
              <a:t>Vytvořte </a:t>
            </a:r>
            <a:r>
              <a:rPr lang="cs-CZ" sz="1400" dirty="0" err="1" smtClean="0"/>
              <a:t>Vennův</a:t>
            </a:r>
            <a:r>
              <a:rPr lang="cs-CZ" sz="1400" dirty="0" smtClean="0"/>
              <a:t> diagram, kde budou v jednom kruhu zástupci hospodářských zvířat a ve druhém domácích mazlíčků. </a:t>
            </a:r>
            <a:endParaRPr lang="cs-CZ" sz="1400" dirty="0" smtClean="0"/>
          </a:p>
          <a:p>
            <a:pPr marL="342900" indent="-342900">
              <a:buAutoNum type="arabicParenR"/>
            </a:pPr>
            <a:r>
              <a:rPr lang="cs-CZ" sz="1400" dirty="0" smtClean="0"/>
              <a:t>Kteř</a:t>
            </a:r>
            <a:r>
              <a:rPr lang="cs-CZ" sz="1400" dirty="0" smtClean="0"/>
              <a:t>í živočichové náleží do obou skupin? </a:t>
            </a:r>
            <a:endParaRPr lang="cs-CZ" strike="sngStrik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hlinkClick r:id="rId3"/>
              </a:rPr>
              <a:t>http://www.</a:t>
            </a:r>
            <a:r>
              <a:rPr lang="cs-CZ" dirty="0" err="1" smtClean="0">
                <a:hlinkClick r:id="rId3"/>
              </a:rPr>
              <a:t>dandebat.dk</a:t>
            </a:r>
            <a:r>
              <a:rPr lang="cs-CZ" dirty="0" smtClean="0">
                <a:hlinkClick r:id="rId3"/>
              </a:rPr>
              <a:t>/</a:t>
            </a:r>
            <a:r>
              <a:rPr lang="cs-CZ" dirty="0" err="1" smtClean="0">
                <a:hlinkClick r:id="rId3"/>
              </a:rPr>
              <a:t>eng</a:t>
            </a:r>
            <a:r>
              <a:rPr lang="cs-CZ" dirty="0" smtClean="0">
                <a:hlinkClick r:id="rId3"/>
              </a:rPr>
              <a:t>-</a:t>
            </a:r>
            <a:r>
              <a:rPr lang="cs-CZ" dirty="0" err="1" smtClean="0">
                <a:hlinkClick r:id="rId3"/>
              </a:rPr>
              <a:t>dk</a:t>
            </a:r>
            <a:r>
              <a:rPr lang="cs-CZ" dirty="0" smtClean="0">
                <a:hlinkClick r:id="rId3"/>
              </a:rPr>
              <a:t>-historie10.htm</a:t>
            </a:r>
            <a:endParaRPr lang="en-US" dirty="0"/>
          </a:p>
        </p:txBody>
      </p:sp>
      <p:sp>
        <p:nvSpPr>
          <p:cNvPr id="13" name="Rectangle 12">
            <a:extLst>
              <a:ext uri="{FF2B5EF4-FFF2-40B4-BE49-F238E27FC236}">
                <a16:creationId xmlns:a16="http://schemas.microsoft.com/office/drawing/2014/main" xmlns=""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Nadpis 11"/>
          <p:cNvSpPr>
            <a:spLocks noGrp="1"/>
          </p:cNvSpPr>
          <p:nvPr>
            <p:ph type="title"/>
          </p:nvPr>
        </p:nvSpPr>
        <p:spPr>
          <a:xfrm>
            <a:off x="433329" y="595462"/>
            <a:ext cx="11288617" cy="583343"/>
          </a:xfrm>
        </p:spPr>
        <p:txBody>
          <a:bodyPr>
            <a:normAutofit/>
          </a:bodyPr>
          <a:lstStyle/>
          <a:p>
            <a:pPr algn="r"/>
            <a:r>
              <a:rPr lang="cs-CZ" sz="1800" dirty="0" smtClean="0"/>
              <a:t>Historie využívání rostlin</a:t>
            </a:r>
            <a:br>
              <a:rPr lang="cs-CZ" sz="1800" dirty="0" smtClean="0"/>
            </a:br>
            <a:endParaRPr lang="cs-CZ" sz="1800" dirty="0"/>
          </a:p>
        </p:txBody>
      </p:sp>
      <p:sp>
        <p:nvSpPr>
          <p:cNvPr id="14" name="Zástupný symbol pro obsah 13"/>
          <p:cNvSpPr>
            <a:spLocks noGrp="1"/>
          </p:cNvSpPr>
          <p:nvPr>
            <p:ph idx="1"/>
          </p:nvPr>
        </p:nvSpPr>
        <p:spPr>
          <a:xfrm>
            <a:off x="242371" y="661012"/>
            <a:ext cx="3734718" cy="5684704"/>
          </a:xfrm>
        </p:spPr>
        <p:txBody>
          <a:bodyPr>
            <a:normAutofit fontScale="70000" lnSpcReduction="20000"/>
          </a:bodyPr>
          <a:lstStyle/>
          <a:p>
            <a:pPr>
              <a:lnSpc>
                <a:spcPct val="120000"/>
              </a:lnSpc>
              <a:buNone/>
            </a:pPr>
            <a:r>
              <a:rPr lang="cs-CZ" sz="2400" dirty="0" smtClean="0"/>
              <a:t>    </a:t>
            </a:r>
            <a:r>
              <a:rPr lang="cs-CZ" sz="2400" dirty="0" smtClean="0">
                <a:solidFill>
                  <a:srgbClr val="92D050"/>
                </a:solidFill>
              </a:rPr>
              <a:t>Rostliny byly vždy využívány především jako zdroj potravy. Z počátku lidé získávali potravu sběrem, později začali záměrně upravovat podmínky pro růst rostlin tak, aby lépe prospívaly. Např. uchovávali semena a plody některých rostlin ve svých příbytcích přes zimu a na jaře je opět odnášeli na stanoviště. Tímto způsobem udržovali např. kotvici plovoucí, která je náchylná na promrznutí. Kmeny vrb zase záměrně pravidelně ořezávali, aby tak získali dlouhé a rovné větve vhodné k pletení košíků, stěn domů či hrazení polí a pastvin. Od těchto zásahů byl jen malý krůček k zemědělství a pěstování rostlin, tak jak je známe dnes.</a:t>
            </a:r>
            <a:endParaRPr lang="cs-CZ" sz="2100" dirty="0">
              <a:solidFill>
                <a:srgbClr val="92D050"/>
              </a:solidFill>
            </a:endParaRPr>
          </a:p>
        </p:txBody>
      </p:sp>
      <p:pic>
        <p:nvPicPr>
          <p:cNvPr id="18" name="Obrázek 17" descr="vesnice.jpg"/>
          <p:cNvPicPr>
            <a:picLocks noChangeAspect="1"/>
          </p:cNvPicPr>
          <p:nvPr/>
        </p:nvPicPr>
        <p:blipFill>
          <a:blip r:embed="rId4" cstate="print"/>
          <a:stretch>
            <a:fillRect/>
          </a:stretch>
        </p:blipFill>
        <p:spPr>
          <a:xfrm>
            <a:off x="4285561" y="1028700"/>
            <a:ext cx="7469436" cy="4551688"/>
          </a:xfrm>
          <a:prstGeom prst="rect">
            <a:avLst/>
          </a:prstGeom>
        </p:spPr>
      </p:pic>
      <p:sp>
        <p:nvSpPr>
          <p:cNvPr id="20" name="Obdélník 19"/>
          <p:cNvSpPr/>
          <p:nvPr/>
        </p:nvSpPr>
        <p:spPr>
          <a:xfrm>
            <a:off x="4505899" y="5761822"/>
            <a:ext cx="7326217" cy="61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hlinkClick r:id="rId3"/>
              </a:rPr>
              <a:t>http://www.</a:t>
            </a:r>
            <a:r>
              <a:rPr lang="cs-CZ" sz="1000" dirty="0" err="1" smtClean="0">
                <a:hlinkClick r:id="rId3"/>
              </a:rPr>
              <a:t>dandebat.dk</a:t>
            </a:r>
            <a:r>
              <a:rPr lang="cs-CZ" sz="1000" dirty="0" smtClean="0">
                <a:hlinkClick r:id="rId3"/>
              </a:rPr>
              <a:t>/</a:t>
            </a:r>
            <a:r>
              <a:rPr lang="cs-CZ" sz="1000" dirty="0" err="1" smtClean="0">
                <a:hlinkClick r:id="rId3"/>
              </a:rPr>
              <a:t>eng</a:t>
            </a:r>
            <a:r>
              <a:rPr lang="cs-CZ" sz="1000" dirty="0" smtClean="0">
                <a:hlinkClick r:id="rId3"/>
              </a:rPr>
              <a:t>-</a:t>
            </a:r>
            <a:r>
              <a:rPr lang="cs-CZ" sz="1000" dirty="0" err="1" smtClean="0">
                <a:hlinkClick r:id="rId3"/>
              </a:rPr>
              <a:t>dk</a:t>
            </a:r>
            <a:r>
              <a:rPr lang="cs-CZ" sz="1000" dirty="0" smtClean="0">
                <a:hlinkClick r:id="rId3"/>
              </a:rPr>
              <a:t>-historie10.htm</a:t>
            </a:r>
            <a:endParaRPr lang="cs-CZ" sz="1000" dirty="0"/>
          </a:p>
        </p:txBody>
      </p:sp>
    </p:spTree>
    <p:extLst>
      <p:ext uri="{BB962C8B-B14F-4D97-AF65-F5344CB8AC3E}">
        <p14:creationId xmlns:p14="http://schemas.microsoft.com/office/powerpoint/2010/main" xmlns="" val="41304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D2766E-0CA1-4739-9E89-3AF2577DBE12}"/>
              </a:ext>
            </a:extLst>
          </p:cNvPr>
          <p:cNvSpPr>
            <a:spLocks noGrp="1"/>
          </p:cNvSpPr>
          <p:nvPr>
            <p:ph type="title"/>
          </p:nvPr>
        </p:nvSpPr>
        <p:spPr>
          <a:xfrm>
            <a:off x="327804" y="239447"/>
            <a:ext cx="11029616" cy="726005"/>
          </a:xfrm>
        </p:spPr>
        <p:txBody>
          <a:bodyPr>
            <a:normAutofit/>
          </a:bodyPr>
          <a:lstStyle/>
          <a:p>
            <a:r>
              <a:rPr lang="cs-CZ" dirty="0" smtClean="0"/>
              <a:t>Třídění rostlin – polní plodiny</a:t>
            </a:r>
            <a:endParaRPr lang="cs-CZ" dirty="0"/>
          </a:p>
        </p:txBody>
      </p:sp>
      <p:sp>
        <p:nvSpPr>
          <p:cNvPr id="15" name="Obdélník 14"/>
          <p:cNvSpPr/>
          <p:nvPr/>
        </p:nvSpPr>
        <p:spPr>
          <a:xfrm>
            <a:off x="242371" y="1178805"/>
            <a:ext cx="10521110" cy="2027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cs-CZ" sz="1600" dirty="0" smtClean="0"/>
              <a:t>Jedním z prvních označení, které naši předci začali používat, jsou </a:t>
            </a:r>
            <a:r>
              <a:rPr lang="cs-CZ" sz="1600" b="1" dirty="0" smtClean="0"/>
              <a:t>POLNÍ PLODINY. </a:t>
            </a:r>
          </a:p>
          <a:p>
            <a:r>
              <a:rPr lang="cs-CZ" sz="1600" dirty="0" smtClean="0"/>
              <a:t>Tedy</a:t>
            </a:r>
            <a:r>
              <a:rPr lang="cs-CZ" sz="1600" b="1" dirty="0" smtClean="0"/>
              <a:t> převážně jednoleté </a:t>
            </a:r>
            <a:r>
              <a:rPr lang="cs-CZ" sz="1600" dirty="0" smtClean="0"/>
              <a:t>rostliny, které pěstovali ve větším množství na poli a sklízeli, až když plně dozrály. Sklízí se suché a dobře se skladují. Pěstování polních předpokládá vznik pole jako místa hodného pro pěstování. Z počátku se v místech, kde nerostly dřeviny, půda vyčistila a vypálila a takto upravené ploše se několik let plodiny vysévaly. Postupně se pole zaplevelovalo a zisk z něj se snižoval. Vyčerpané a zaplevelené pole se na několik let opustilo a celý postup začal nanovo. Později se přešlo k pravidelnému střídání obdělávaných a neobdělávaných ploch, na těch bez výsevu se často pásl dobytek. </a:t>
            </a:r>
            <a:endParaRPr lang="cs-CZ" sz="1400" dirty="0" smtClean="0"/>
          </a:p>
        </p:txBody>
      </p:sp>
      <p:sp>
        <p:nvSpPr>
          <p:cNvPr id="16" name="Obdélník 15"/>
          <p:cNvSpPr/>
          <p:nvPr/>
        </p:nvSpPr>
        <p:spPr>
          <a:xfrm>
            <a:off x="253388" y="3349128"/>
            <a:ext cx="10488057" cy="327200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b="1" dirty="0" smtClean="0">
                <a:solidFill>
                  <a:schemeClr val="accent6">
                    <a:lumMod val="50000"/>
                  </a:schemeClr>
                </a:solidFill>
              </a:rPr>
              <a:t>Obilniny  </a:t>
            </a:r>
            <a:r>
              <a:rPr lang="cs-CZ" sz="1200" dirty="0" smtClean="0">
                <a:solidFill>
                  <a:schemeClr val="accent6">
                    <a:lumMod val="50000"/>
                  </a:schemeClr>
                </a:solidFill>
              </a:rPr>
              <a:t>jsou polní plodiny, které pěstujeme pro jejich plody - obilky. Původně se jednalo o volně rostoucí traviny, které se v době zralosti sbíraly. Postupně se přešlo k jejich záměrnému pěstování na poli a tato znalost včetně osiva se k nám dostala v  neolitu z oblasti úrodného půlměsíce. Na našem území máme důkazy o pěstování </a:t>
            </a:r>
            <a:r>
              <a:rPr lang="cs-CZ" sz="1200" b="1" dirty="0" smtClean="0">
                <a:solidFill>
                  <a:schemeClr val="accent6">
                    <a:lumMod val="50000"/>
                  </a:schemeClr>
                </a:solidFill>
              </a:rPr>
              <a:t>pšenice</a:t>
            </a:r>
            <a:r>
              <a:rPr lang="cs-CZ" sz="1200" dirty="0" smtClean="0">
                <a:solidFill>
                  <a:schemeClr val="accent6">
                    <a:lumMod val="50000"/>
                  </a:schemeClr>
                </a:solidFill>
              </a:rPr>
              <a:t>. </a:t>
            </a:r>
            <a:r>
              <a:rPr lang="cs-CZ" sz="1200" b="1" dirty="0" smtClean="0">
                <a:solidFill>
                  <a:schemeClr val="accent6">
                    <a:lumMod val="50000"/>
                  </a:schemeClr>
                </a:solidFill>
              </a:rPr>
              <a:t>Ječmen</a:t>
            </a:r>
            <a:r>
              <a:rPr lang="cs-CZ" sz="1200" dirty="0" smtClean="0">
                <a:solidFill>
                  <a:schemeClr val="accent6">
                    <a:lumMod val="50000"/>
                  </a:schemeClr>
                </a:solidFill>
              </a:rPr>
              <a:t> je na našem území znám od doby bronzové a </a:t>
            </a:r>
            <a:r>
              <a:rPr lang="cs-CZ" sz="1200" b="1" dirty="0" smtClean="0">
                <a:solidFill>
                  <a:schemeClr val="accent6">
                    <a:lumMod val="50000"/>
                  </a:schemeClr>
                </a:solidFill>
              </a:rPr>
              <a:t>žito </a:t>
            </a:r>
            <a:r>
              <a:rPr lang="cs-CZ" sz="1200" dirty="0" smtClean="0">
                <a:solidFill>
                  <a:schemeClr val="accent6">
                    <a:lumMod val="50000"/>
                  </a:schemeClr>
                </a:solidFill>
              </a:rPr>
              <a:t>od doby železné. </a:t>
            </a:r>
            <a:r>
              <a:rPr lang="cs-CZ" sz="1200" b="1" dirty="0" smtClean="0">
                <a:solidFill>
                  <a:schemeClr val="accent6">
                    <a:lumMod val="50000"/>
                  </a:schemeClr>
                </a:solidFill>
              </a:rPr>
              <a:t>Oves</a:t>
            </a:r>
            <a:r>
              <a:rPr lang="cs-CZ" sz="1200" dirty="0" smtClean="0">
                <a:solidFill>
                  <a:schemeClr val="accent6">
                    <a:lumMod val="50000"/>
                  </a:schemeClr>
                </a:solidFill>
              </a:rPr>
              <a:t> se pěstoval především pro krmné účely. </a:t>
            </a:r>
            <a:r>
              <a:rPr lang="cs-CZ" sz="1200" b="1" dirty="0" smtClean="0">
                <a:solidFill>
                  <a:schemeClr val="accent6">
                    <a:lumMod val="50000"/>
                  </a:schemeClr>
                </a:solidFill>
              </a:rPr>
              <a:t>Pohanka</a:t>
            </a:r>
            <a:r>
              <a:rPr lang="cs-CZ" sz="1200" dirty="0" smtClean="0">
                <a:solidFill>
                  <a:schemeClr val="accent6">
                    <a:lumMod val="50000"/>
                  </a:schemeClr>
                </a:solidFill>
              </a:rPr>
              <a:t> se k nám dostává až ve středověku a k pěstování </a:t>
            </a:r>
            <a:r>
              <a:rPr lang="cs-CZ" sz="1200" b="1" dirty="0" smtClean="0">
                <a:solidFill>
                  <a:schemeClr val="accent6">
                    <a:lumMod val="50000"/>
                  </a:schemeClr>
                </a:solidFill>
              </a:rPr>
              <a:t>kukuřice </a:t>
            </a:r>
            <a:r>
              <a:rPr lang="cs-CZ" sz="1200" dirty="0" smtClean="0">
                <a:solidFill>
                  <a:schemeClr val="accent6">
                    <a:lumMod val="50000"/>
                  </a:schemeClr>
                </a:solidFill>
              </a:rPr>
              <a:t>dochází až v novověku.</a:t>
            </a:r>
          </a:p>
          <a:p>
            <a:r>
              <a:rPr lang="cs-CZ" sz="1200" b="1" dirty="0" smtClean="0">
                <a:solidFill>
                  <a:schemeClr val="accent6">
                    <a:lumMod val="50000"/>
                  </a:schemeClr>
                </a:solidFill>
              </a:rPr>
              <a:t>Luštěniny</a:t>
            </a:r>
            <a:r>
              <a:rPr lang="cs-CZ" sz="1200" dirty="0" smtClean="0">
                <a:solidFill>
                  <a:schemeClr val="accent6">
                    <a:lumMod val="50000"/>
                  </a:schemeClr>
                </a:solidFill>
              </a:rPr>
              <a:t> se pěstují pro semena, která jsou ukryta v luscích. Z výživového hlediska jsou velmi výhodné, protože obsahují bílkoviny podobně jako maso. Z luštěnin se pěstoval především </a:t>
            </a:r>
            <a:r>
              <a:rPr lang="cs-CZ" sz="1200" b="1" dirty="0" smtClean="0">
                <a:solidFill>
                  <a:schemeClr val="accent6">
                    <a:lumMod val="50000"/>
                  </a:schemeClr>
                </a:solidFill>
              </a:rPr>
              <a:t>hrách a čočka</a:t>
            </a:r>
            <a:r>
              <a:rPr lang="cs-CZ" sz="1200" dirty="0" smtClean="0">
                <a:solidFill>
                  <a:schemeClr val="accent6">
                    <a:lumMod val="50000"/>
                  </a:schemeClr>
                </a:solidFill>
              </a:rPr>
              <a:t>. </a:t>
            </a:r>
            <a:r>
              <a:rPr lang="cs-CZ" sz="1200" b="1" dirty="0" smtClean="0">
                <a:solidFill>
                  <a:schemeClr val="accent6">
                    <a:lumMod val="50000"/>
                  </a:schemeClr>
                </a:solidFill>
              </a:rPr>
              <a:t>Fazol</a:t>
            </a:r>
            <a:r>
              <a:rPr lang="cs-CZ" sz="1200" dirty="0" smtClean="0">
                <a:solidFill>
                  <a:schemeClr val="accent6">
                    <a:lumMod val="50000"/>
                  </a:schemeClr>
                </a:solidFill>
              </a:rPr>
              <a:t> pochází z jižní Ameriky a k jeho rozšíření na našem území dochází až v 17. století.</a:t>
            </a:r>
          </a:p>
          <a:p>
            <a:r>
              <a:rPr lang="cs-CZ" sz="1200" dirty="0" smtClean="0">
                <a:solidFill>
                  <a:schemeClr val="accent6">
                    <a:lumMod val="50000"/>
                  </a:schemeClr>
                </a:solidFill>
              </a:rPr>
              <a:t>Mezi </a:t>
            </a:r>
            <a:r>
              <a:rPr lang="cs-CZ" sz="1200" b="1" dirty="0" smtClean="0">
                <a:solidFill>
                  <a:schemeClr val="accent6">
                    <a:lumMod val="50000"/>
                  </a:schemeClr>
                </a:solidFill>
              </a:rPr>
              <a:t>technické plodiny</a:t>
            </a:r>
            <a:r>
              <a:rPr lang="cs-CZ" sz="1200" dirty="0" smtClean="0">
                <a:solidFill>
                  <a:schemeClr val="accent6">
                    <a:lumMod val="50000"/>
                  </a:schemeClr>
                </a:solidFill>
              </a:rPr>
              <a:t> jsou řazeny ty, které se pěstují pro olej a vlákno. Vlákno se získávalo především se </a:t>
            </a:r>
            <a:r>
              <a:rPr lang="cs-CZ" sz="1200" b="1" dirty="0" smtClean="0">
                <a:solidFill>
                  <a:schemeClr val="accent6">
                    <a:lumMod val="50000"/>
                  </a:schemeClr>
                </a:solidFill>
              </a:rPr>
              <a:t>lnu </a:t>
            </a:r>
            <a:r>
              <a:rPr lang="cs-CZ" sz="1200" dirty="0" smtClean="0">
                <a:solidFill>
                  <a:schemeClr val="accent6">
                    <a:lumMod val="50000"/>
                  </a:schemeClr>
                </a:solidFill>
              </a:rPr>
              <a:t>a </a:t>
            </a:r>
            <a:r>
              <a:rPr lang="cs-CZ" sz="1200" b="1" dirty="0" smtClean="0">
                <a:solidFill>
                  <a:schemeClr val="accent6">
                    <a:lumMod val="50000"/>
                  </a:schemeClr>
                </a:solidFill>
              </a:rPr>
              <a:t>konopí</a:t>
            </a:r>
            <a:r>
              <a:rPr lang="cs-CZ" sz="1200" dirty="0" smtClean="0">
                <a:solidFill>
                  <a:schemeClr val="accent6">
                    <a:lumMod val="50000"/>
                  </a:schemeClr>
                </a:solidFill>
              </a:rPr>
              <a:t>. Jako </a:t>
            </a:r>
            <a:r>
              <a:rPr lang="cs-CZ" sz="1200" b="1" dirty="0" smtClean="0">
                <a:solidFill>
                  <a:schemeClr val="accent6">
                    <a:lumMod val="50000"/>
                  </a:schemeClr>
                </a:solidFill>
              </a:rPr>
              <a:t>olejniny</a:t>
            </a:r>
            <a:r>
              <a:rPr lang="cs-CZ" sz="1200" dirty="0" smtClean="0">
                <a:solidFill>
                  <a:schemeClr val="accent6">
                    <a:lumMod val="50000"/>
                  </a:schemeClr>
                </a:solidFill>
              </a:rPr>
              <a:t> se pěstovaly </a:t>
            </a:r>
            <a:r>
              <a:rPr lang="cs-CZ" sz="1200" b="1" dirty="0" smtClean="0">
                <a:solidFill>
                  <a:schemeClr val="accent6">
                    <a:lumMod val="50000"/>
                  </a:schemeClr>
                </a:solidFill>
              </a:rPr>
              <a:t>mák, řepka olejka</a:t>
            </a:r>
            <a:r>
              <a:rPr lang="cs-CZ" sz="1200" dirty="0" smtClean="0">
                <a:solidFill>
                  <a:schemeClr val="accent6">
                    <a:lumMod val="50000"/>
                  </a:schemeClr>
                </a:solidFill>
              </a:rPr>
              <a:t>, na naše území se dovážel olivový olej. Opět teprve po objevení Ameriky se k nám dostává dnes hojně pěstovaná </a:t>
            </a:r>
            <a:r>
              <a:rPr lang="cs-CZ" sz="1200" b="1" dirty="0" smtClean="0">
                <a:solidFill>
                  <a:schemeClr val="accent6">
                    <a:lumMod val="50000"/>
                  </a:schemeClr>
                </a:solidFill>
              </a:rPr>
              <a:t>slunečnice</a:t>
            </a:r>
            <a:r>
              <a:rPr lang="cs-CZ" sz="1200" dirty="0" smtClean="0">
                <a:solidFill>
                  <a:schemeClr val="accent6">
                    <a:lumMod val="50000"/>
                  </a:schemeClr>
                </a:solidFill>
              </a:rPr>
              <a:t>.</a:t>
            </a:r>
          </a:p>
          <a:p>
            <a:r>
              <a:rPr lang="cs-CZ" sz="1200" b="1" dirty="0" smtClean="0">
                <a:solidFill>
                  <a:schemeClr val="accent6">
                    <a:lumMod val="50000"/>
                  </a:schemeClr>
                </a:solidFill>
              </a:rPr>
              <a:t>Okopaniny</a:t>
            </a:r>
            <a:r>
              <a:rPr lang="cs-CZ" sz="1200" dirty="0" smtClean="0">
                <a:solidFill>
                  <a:schemeClr val="accent6">
                    <a:lumMod val="50000"/>
                  </a:schemeClr>
                </a:solidFill>
              </a:rPr>
              <a:t> jsou rostliny, které při svém pěstování vyžadují přihrnování zeminy. Jedná se o </a:t>
            </a:r>
            <a:r>
              <a:rPr lang="cs-CZ" sz="1200" b="1" dirty="0" smtClean="0">
                <a:solidFill>
                  <a:schemeClr val="accent6">
                    <a:lumMod val="50000"/>
                  </a:schemeClr>
                </a:solidFill>
              </a:rPr>
              <a:t>lilek brambor </a:t>
            </a:r>
            <a:r>
              <a:rPr lang="cs-CZ" sz="1200" dirty="0" smtClean="0">
                <a:solidFill>
                  <a:schemeClr val="accent6">
                    <a:lumMod val="50000"/>
                  </a:schemeClr>
                </a:solidFill>
              </a:rPr>
              <a:t>a </a:t>
            </a:r>
            <a:r>
              <a:rPr lang="cs-CZ" sz="1200" b="1" dirty="0" smtClean="0">
                <a:solidFill>
                  <a:schemeClr val="accent6">
                    <a:lumMod val="50000"/>
                  </a:schemeClr>
                </a:solidFill>
              </a:rPr>
              <a:t>řepu krmnou i cukrovou</a:t>
            </a:r>
            <a:r>
              <a:rPr lang="cs-CZ" sz="1200" dirty="0" smtClean="0">
                <a:solidFill>
                  <a:schemeClr val="accent6">
                    <a:lumMod val="50000"/>
                  </a:schemeClr>
                </a:solidFill>
              </a:rPr>
              <a:t>.</a:t>
            </a:r>
          </a:p>
          <a:p>
            <a:r>
              <a:rPr lang="cs-CZ" sz="1200" b="1" dirty="0" smtClean="0">
                <a:solidFill>
                  <a:schemeClr val="accent6">
                    <a:lumMod val="50000"/>
                  </a:schemeClr>
                </a:solidFill>
              </a:rPr>
              <a:t>Pícniny </a:t>
            </a:r>
            <a:r>
              <a:rPr lang="cs-CZ" sz="1200" dirty="0" smtClean="0">
                <a:solidFill>
                  <a:schemeClr val="accent6">
                    <a:lumMod val="50000"/>
                  </a:schemeClr>
                </a:solidFill>
              </a:rPr>
              <a:t>jsou určeny jako krmivo pro zvířata. Mohou se sušit nebo také silážovat. Jedná se např. o </a:t>
            </a:r>
            <a:r>
              <a:rPr lang="cs-CZ" sz="1200" b="1" dirty="0" smtClean="0">
                <a:solidFill>
                  <a:schemeClr val="accent6">
                    <a:lumMod val="50000"/>
                  </a:schemeClr>
                </a:solidFill>
              </a:rPr>
              <a:t>vojtěšku, hrách pelušku, kukuřici </a:t>
            </a:r>
            <a:r>
              <a:rPr lang="cs-CZ" sz="1200" dirty="0" smtClean="0">
                <a:solidFill>
                  <a:schemeClr val="accent6">
                    <a:lumMod val="50000"/>
                  </a:schemeClr>
                </a:solidFill>
              </a:rPr>
              <a:t>na siláž apod.</a:t>
            </a:r>
          </a:p>
          <a:p>
            <a:endParaRPr lang="cs-CZ" sz="1200" dirty="0" smtClean="0">
              <a:solidFill>
                <a:schemeClr val="accent6">
                  <a:lumMod val="50000"/>
                </a:schemeClr>
              </a:solidFill>
            </a:endParaRPr>
          </a:p>
          <a:p>
            <a:r>
              <a:rPr lang="cs-CZ" sz="1200" dirty="0" smtClean="0">
                <a:solidFill>
                  <a:schemeClr val="accent6">
                    <a:lumMod val="50000"/>
                  </a:schemeClr>
                </a:solidFill>
              </a:rPr>
              <a:t>Poznávání a podrobnějšímu třídění polních plodin se budete věnovat ve 4. semestru v rámci výuky na fakultní zahradě.</a:t>
            </a:r>
          </a:p>
          <a:p>
            <a:pPr algn="ctr"/>
            <a:endParaRPr lang="cs-CZ" sz="1200" dirty="0"/>
          </a:p>
        </p:txBody>
      </p:sp>
    </p:spTree>
    <p:extLst>
      <p:ext uri="{BB962C8B-B14F-4D97-AF65-F5344CB8AC3E}">
        <p14:creationId xmlns:p14="http://schemas.microsoft.com/office/powerpoint/2010/main" xmlns="" val="281227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D2766E-0CA1-4739-9E89-3AF2577DBE12}"/>
              </a:ext>
            </a:extLst>
          </p:cNvPr>
          <p:cNvSpPr>
            <a:spLocks noGrp="1"/>
          </p:cNvSpPr>
          <p:nvPr>
            <p:ph type="title"/>
          </p:nvPr>
        </p:nvSpPr>
        <p:spPr>
          <a:xfrm>
            <a:off x="327804" y="239447"/>
            <a:ext cx="11029616" cy="726005"/>
          </a:xfrm>
        </p:spPr>
        <p:txBody>
          <a:bodyPr>
            <a:normAutofit/>
          </a:bodyPr>
          <a:lstStyle/>
          <a:p>
            <a:r>
              <a:rPr lang="cs-CZ" dirty="0" smtClean="0">
                <a:solidFill>
                  <a:srgbClr val="92D050"/>
                </a:solidFill>
              </a:rPr>
              <a:t>Třídění rostlin – zelenina a BYLINKY</a:t>
            </a:r>
            <a:endParaRPr lang="cs-CZ" dirty="0">
              <a:solidFill>
                <a:srgbClr val="92D050"/>
              </a:solidFill>
            </a:endParaRPr>
          </a:p>
        </p:txBody>
      </p:sp>
      <p:sp>
        <p:nvSpPr>
          <p:cNvPr id="15" name="Obdélník 14"/>
          <p:cNvSpPr/>
          <p:nvPr/>
        </p:nvSpPr>
        <p:spPr>
          <a:xfrm>
            <a:off x="242371" y="1178805"/>
            <a:ext cx="10521110" cy="5045725"/>
          </a:xfrm>
          <a:prstGeom prst="rect">
            <a:avLst/>
          </a:prstGeom>
          <a:solidFill>
            <a:srgbClr val="CCFF6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cs-CZ" sz="1600" dirty="0" smtClean="0">
                <a:solidFill>
                  <a:schemeClr val="tx1"/>
                </a:solidFill>
              </a:rPr>
              <a:t>O něco později začali lidé s pěstováním </a:t>
            </a:r>
            <a:r>
              <a:rPr lang="cs-CZ" sz="1600" b="1" dirty="0" smtClean="0">
                <a:solidFill>
                  <a:schemeClr val="tx1"/>
                </a:solidFill>
              </a:rPr>
              <a:t>ZELENINY, tedy rostlin, které pěstujeme pro různé</a:t>
            </a:r>
          </a:p>
          <a:p>
            <a:r>
              <a:rPr lang="cs-CZ" sz="1600" dirty="0" smtClean="0">
                <a:solidFill>
                  <a:schemeClr val="tx1"/>
                </a:solidFill>
              </a:rPr>
              <a:t>části a sklízíme je v době, kdy mají ještě zelené listy – odtud název zelenina. Zelenina je šťavnatá a obtížně se skladuje, proto ji pěstujeme v menším množství než polní plodiny.</a:t>
            </a:r>
          </a:p>
          <a:p>
            <a:r>
              <a:rPr lang="cs-CZ" sz="1600" dirty="0" smtClean="0">
                <a:solidFill>
                  <a:schemeClr val="tx1"/>
                </a:solidFill>
              </a:rPr>
              <a:t>Základní třídění zeleniny je podle pěstované části, tedy na:</a:t>
            </a:r>
          </a:p>
          <a:p>
            <a:pPr>
              <a:buFont typeface="Wingdings" pitchFamily="2" charset="2"/>
              <a:buChar char="Ø"/>
            </a:pPr>
            <a:r>
              <a:rPr lang="cs-CZ" sz="1600" dirty="0" smtClean="0">
                <a:solidFill>
                  <a:schemeClr val="tx1"/>
                </a:solidFill>
              </a:rPr>
              <a:t> ZELENINU PLODOVOU</a:t>
            </a:r>
          </a:p>
          <a:p>
            <a:pPr>
              <a:buFont typeface="Wingdings" pitchFamily="2" charset="2"/>
              <a:buChar char="Ø"/>
            </a:pPr>
            <a:r>
              <a:rPr lang="cs-CZ" sz="1600" dirty="0" smtClean="0">
                <a:solidFill>
                  <a:schemeClr val="tx1"/>
                </a:solidFill>
              </a:rPr>
              <a:t> ZELENINU LUSKOVOU</a:t>
            </a:r>
          </a:p>
          <a:p>
            <a:pPr>
              <a:buFont typeface="Wingdings" pitchFamily="2" charset="2"/>
              <a:buChar char="Ø"/>
            </a:pPr>
            <a:r>
              <a:rPr lang="cs-CZ" sz="1600" dirty="0" smtClean="0">
                <a:solidFill>
                  <a:schemeClr val="tx1"/>
                </a:solidFill>
              </a:rPr>
              <a:t> ZELENINU LISTOVOU</a:t>
            </a:r>
          </a:p>
          <a:p>
            <a:pPr>
              <a:buFont typeface="Wingdings" pitchFamily="2" charset="2"/>
              <a:buChar char="Ø"/>
            </a:pPr>
            <a:r>
              <a:rPr lang="cs-CZ" sz="1600" dirty="0" smtClean="0">
                <a:solidFill>
                  <a:schemeClr val="tx1"/>
                </a:solidFill>
              </a:rPr>
              <a:t> ZELENINU KOŠŤÁLOVOU</a:t>
            </a:r>
          </a:p>
          <a:p>
            <a:pPr>
              <a:buFont typeface="Wingdings" pitchFamily="2" charset="2"/>
              <a:buChar char="Ø"/>
            </a:pPr>
            <a:r>
              <a:rPr lang="cs-CZ" sz="1600" dirty="0" smtClean="0">
                <a:solidFill>
                  <a:schemeClr val="tx1"/>
                </a:solidFill>
              </a:rPr>
              <a:t> ZELENINU CIBULOVOU</a:t>
            </a:r>
          </a:p>
          <a:p>
            <a:pPr>
              <a:buFont typeface="Wingdings" pitchFamily="2" charset="2"/>
              <a:buChar char="Ø"/>
            </a:pPr>
            <a:r>
              <a:rPr lang="cs-CZ" sz="1600" dirty="0" smtClean="0">
                <a:solidFill>
                  <a:schemeClr val="tx1"/>
                </a:solidFill>
              </a:rPr>
              <a:t> ZELENINU KOŘENOVOU</a:t>
            </a:r>
          </a:p>
          <a:p>
            <a:pPr>
              <a:buFont typeface="Wingdings" pitchFamily="2" charset="2"/>
              <a:buChar char="Ø"/>
            </a:pPr>
            <a:r>
              <a:rPr lang="cs-CZ" sz="1600" dirty="0" smtClean="0">
                <a:solidFill>
                  <a:schemeClr val="tx1"/>
                </a:solidFill>
              </a:rPr>
              <a:t> ZELENINU KOŘENINOVOU </a:t>
            </a:r>
          </a:p>
          <a:p>
            <a:endParaRPr lang="cs-CZ" sz="1600" dirty="0" smtClean="0">
              <a:solidFill>
                <a:schemeClr val="tx1"/>
              </a:solidFill>
            </a:endParaRPr>
          </a:p>
          <a:p>
            <a:r>
              <a:rPr lang="cs-CZ" sz="1600" dirty="0" smtClean="0">
                <a:solidFill>
                  <a:schemeClr val="tx1"/>
                </a:solidFill>
              </a:rPr>
              <a:t>Nejmladším z uživatelských pojmu jsou </a:t>
            </a:r>
            <a:r>
              <a:rPr lang="cs-CZ" sz="1600" b="1" dirty="0" smtClean="0">
                <a:solidFill>
                  <a:schemeClr val="tx1"/>
                </a:solidFill>
              </a:rPr>
              <a:t>BYLINKY, tedy rostliny pěstované pro svou zajímavou</a:t>
            </a:r>
          </a:p>
          <a:p>
            <a:r>
              <a:rPr lang="cs-CZ" sz="1600" dirty="0" smtClean="0">
                <a:solidFill>
                  <a:schemeClr val="tx1"/>
                </a:solidFill>
              </a:rPr>
              <a:t>vůni a chuť, které v malém množství přidáváme do pokrmu a nápojů. Dříve se tato skupina rostlin označovala jako zelenina kořeninové, v posledním desetiletí se však prosadilo (díky kulinářským pořadům a trendům zdravého životního stylu omezujícího sůl) právě označení bylinky.</a:t>
            </a:r>
            <a:endParaRPr lang="cs-CZ" sz="1400" dirty="0" smtClean="0">
              <a:solidFill>
                <a:schemeClr val="tx1"/>
              </a:solidFill>
            </a:endParaRPr>
          </a:p>
        </p:txBody>
      </p:sp>
    </p:spTree>
    <p:extLst>
      <p:ext uri="{BB962C8B-B14F-4D97-AF65-F5344CB8AC3E}">
        <p14:creationId xmlns:p14="http://schemas.microsoft.com/office/powerpoint/2010/main" xmlns="" val="281227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D2766E-0CA1-4739-9E89-3AF2577DBE12}"/>
              </a:ext>
            </a:extLst>
          </p:cNvPr>
          <p:cNvSpPr>
            <a:spLocks noGrp="1"/>
          </p:cNvSpPr>
          <p:nvPr>
            <p:ph type="title"/>
          </p:nvPr>
        </p:nvSpPr>
        <p:spPr>
          <a:xfrm>
            <a:off x="327804" y="239447"/>
            <a:ext cx="11029616" cy="726005"/>
          </a:xfrm>
        </p:spPr>
        <p:txBody>
          <a:bodyPr>
            <a:normAutofit/>
          </a:bodyPr>
          <a:lstStyle/>
          <a:p>
            <a:r>
              <a:rPr lang="cs-CZ" dirty="0" smtClean="0">
                <a:solidFill>
                  <a:schemeClr val="accent6">
                    <a:lumMod val="75000"/>
                  </a:schemeClr>
                </a:solidFill>
              </a:rPr>
              <a:t>Třídění rostlin - OVOCE</a:t>
            </a:r>
            <a:endParaRPr lang="cs-CZ" dirty="0">
              <a:solidFill>
                <a:schemeClr val="accent6">
                  <a:lumMod val="75000"/>
                </a:schemeClr>
              </a:solidFill>
            </a:endParaRPr>
          </a:p>
        </p:txBody>
      </p:sp>
      <p:sp>
        <p:nvSpPr>
          <p:cNvPr id="15" name="Obdélník 14"/>
          <p:cNvSpPr/>
          <p:nvPr/>
        </p:nvSpPr>
        <p:spPr>
          <a:xfrm>
            <a:off x="242371" y="1178806"/>
            <a:ext cx="10521110" cy="3161840"/>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cs-CZ" sz="1600" dirty="0" smtClean="0"/>
              <a:t>Na stromech a keřích lidé nacházeli plody sladké chuti. Takovým plodům dali název </a:t>
            </a:r>
            <a:r>
              <a:rPr lang="cs-CZ" sz="1600" b="1" dirty="0" smtClean="0"/>
              <a:t>ovoce. My v Česku radíme mezi ovoce nejen dužnaté plody, ale také semena některých </a:t>
            </a:r>
            <a:r>
              <a:rPr lang="cs-CZ" sz="1600" dirty="0" smtClean="0"/>
              <a:t>rostlin, tedy ořechy. V anglosaských zemích striktně rozlišují ovoce jako plody se šťavnatou duživou a ořechy jako semena různých plodů. V ČR tedy ovoce definujeme jako semena a plody vytrvalých rostlin převážně sladké chuti. </a:t>
            </a:r>
          </a:p>
          <a:p>
            <a:r>
              <a:rPr lang="cs-CZ" sz="1600" dirty="0" smtClean="0"/>
              <a:t>Také ovoce můžeme dále uživatelsky třídit, a to podle toho, co nám po jeho konzumaci zůstane v ruce:</a:t>
            </a:r>
          </a:p>
          <a:p>
            <a:pPr>
              <a:buFont typeface="Wingdings" pitchFamily="2" charset="2"/>
              <a:buChar char="Ø"/>
            </a:pPr>
            <a:r>
              <a:rPr lang="cs-CZ" sz="1600" dirty="0" smtClean="0"/>
              <a:t> jádroviny – růstává jádřinec, tedy ohryzek</a:t>
            </a:r>
          </a:p>
          <a:p>
            <a:pPr>
              <a:buFont typeface="Wingdings" pitchFamily="2" charset="2"/>
              <a:buChar char="Ø"/>
            </a:pPr>
            <a:r>
              <a:rPr lang="cs-CZ" sz="1600" dirty="0" smtClean="0"/>
              <a:t> peckoviny – zůstává pecka</a:t>
            </a:r>
          </a:p>
          <a:p>
            <a:pPr>
              <a:buFont typeface="Wingdings" pitchFamily="2" charset="2"/>
              <a:buChar char="Ø"/>
            </a:pPr>
            <a:r>
              <a:rPr lang="cs-CZ" sz="1600" dirty="0" smtClean="0"/>
              <a:t> skořápkoviny – zůstává skořápka</a:t>
            </a:r>
          </a:p>
          <a:p>
            <a:pPr>
              <a:buFont typeface="Wingdings" pitchFamily="2" charset="2"/>
              <a:buChar char="Ø"/>
            </a:pPr>
            <a:r>
              <a:rPr lang="cs-CZ" sz="1600" dirty="0" smtClean="0"/>
              <a:t> drobné ovoce – nezůstává nic, konzumujeme včetně semínek</a:t>
            </a:r>
          </a:p>
          <a:p>
            <a:pPr>
              <a:buFont typeface="Wingdings" pitchFamily="2" charset="2"/>
              <a:buChar char="Ø"/>
            </a:pPr>
            <a:endParaRPr lang="cs-CZ" sz="1600" dirty="0" smtClean="0"/>
          </a:p>
          <a:p>
            <a:r>
              <a:rPr lang="cs-CZ" sz="1600" dirty="0" smtClean="0"/>
              <a:t>Pozor, do těchto kategorií nelze úspěšně třídit tropické, nebo také exotické ovoce.</a:t>
            </a:r>
          </a:p>
        </p:txBody>
      </p:sp>
      <p:sp>
        <p:nvSpPr>
          <p:cNvPr id="4" name="TextovéPole 3"/>
          <p:cNvSpPr txBox="1"/>
          <p:nvPr/>
        </p:nvSpPr>
        <p:spPr>
          <a:xfrm>
            <a:off x="220337" y="4505898"/>
            <a:ext cx="10488058" cy="523220"/>
          </a:xfrm>
          <a:prstGeom prst="rect">
            <a:avLst/>
          </a:prstGeom>
          <a:solidFill>
            <a:schemeClr val="accent4">
              <a:lumMod val="60000"/>
              <a:lumOff val="40000"/>
            </a:schemeClr>
          </a:solidFill>
        </p:spPr>
        <p:txBody>
          <a:bodyPr wrap="square" rtlCol="0">
            <a:spAutoFit/>
          </a:bodyPr>
          <a:lstStyle/>
          <a:p>
            <a:r>
              <a:rPr lang="cs-CZ" sz="1400" b="1" dirty="0" smtClean="0"/>
              <a:t>Třídění rostlin do uživatelských skupin je třídění, kdy může snadno dojít k situaci, že je rostliny zařazena současně do několika kategorií, což rozhodně není chyba. Na rozdíl od botanického třídění zde platí, že je možný souběh označení.</a:t>
            </a:r>
            <a:endParaRPr lang="cs-CZ" strike="sngStrike" dirty="0"/>
          </a:p>
        </p:txBody>
      </p:sp>
      <p:sp>
        <p:nvSpPr>
          <p:cNvPr id="5" name="TextovéPole 4"/>
          <p:cNvSpPr txBox="1"/>
          <p:nvPr/>
        </p:nvSpPr>
        <p:spPr>
          <a:xfrm>
            <a:off x="218501" y="5310130"/>
            <a:ext cx="10488058" cy="954107"/>
          </a:xfrm>
          <a:prstGeom prst="rect">
            <a:avLst/>
          </a:prstGeom>
          <a:noFill/>
        </p:spPr>
        <p:txBody>
          <a:bodyPr wrap="square" rtlCol="0">
            <a:spAutoFit/>
          </a:bodyPr>
          <a:lstStyle/>
          <a:p>
            <a:r>
              <a:rPr lang="cs-CZ" sz="1400" b="1" dirty="0" smtClean="0"/>
              <a:t>ÚKOL PRO VÁS: </a:t>
            </a:r>
          </a:p>
          <a:p>
            <a:pPr marL="342900" indent="-342900">
              <a:buAutoNum type="arabicParenR"/>
            </a:pPr>
            <a:r>
              <a:rPr lang="cs-CZ" sz="1400" dirty="0" smtClean="0"/>
              <a:t>Pokuste se zařadit následující rostliny do výše uvedených uživatelských skupin, tedy mezi OVOCE, ZELENINU, BYLINKY A POLNÍ PLODINY.</a:t>
            </a:r>
          </a:p>
          <a:p>
            <a:pPr marL="342900" indent="-342900"/>
            <a:r>
              <a:rPr lang="cs-CZ" sz="1400" dirty="0" smtClean="0"/>
              <a:t>	kukuřice,  meloun,  rajče,  petržel, </a:t>
            </a:r>
            <a:r>
              <a:rPr lang="cs-CZ" sz="1400" dirty="0" smtClean="0"/>
              <a:t>hrách</a:t>
            </a:r>
            <a:r>
              <a:rPr lang="cs-CZ" sz="1400" dirty="0" smtClean="0"/>
              <a:t>,  brambory</a:t>
            </a:r>
            <a:endParaRPr lang="cs-CZ" strike="sngStrike" dirty="0"/>
          </a:p>
        </p:txBody>
      </p:sp>
    </p:spTree>
    <p:extLst>
      <p:ext uri="{BB962C8B-B14F-4D97-AF65-F5344CB8AC3E}">
        <p14:creationId xmlns:p14="http://schemas.microsoft.com/office/powerpoint/2010/main" xmlns="" val="281227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2000" cy="627411"/>
          </a:xfrm>
        </p:spPr>
        <p:txBody>
          <a:bodyPr/>
          <a:lstStyle/>
          <a:p>
            <a:r>
              <a:rPr lang="cs-CZ" dirty="0" smtClean="0"/>
              <a:t>Třídění rostlin – další kategorie</a:t>
            </a:r>
            <a:endParaRPr lang="cs-CZ" dirty="0"/>
          </a:p>
        </p:txBody>
      </p:sp>
      <p:sp>
        <p:nvSpPr>
          <p:cNvPr id="3" name="Zástupný symbol pro obsah 2"/>
          <p:cNvSpPr>
            <a:spLocks noGrp="1"/>
          </p:cNvSpPr>
          <p:nvPr>
            <p:ph idx="1"/>
          </p:nvPr>
        </p:nvSpPr>
        <p:spPr>
          <a:xfrm>
            <a:off x="319489" y="1046602"/>
            <a:ext cx="10421957" cy="5409134"/>
          </a:xfrm>
        </p:spPr>
        <p:txBody>
          <a:bodyPr>
            <a:noAutofit/>
          </a:bodyPr>
          <a:lstStyle/>
          <a:p>
            <a:pPr>
              <a:buNone/>
            </a:pPr>
            <a:r>
              <a:rPr lang="cs-CZ" sz="1500" b="1" dirty="0" smtClean="0">
                <a:solidFill>
                  <a:schemeClr val="accent5">
                    <a:lumMod val="75000"/>
                  </a:schemeClr>
                </a:solidFill>
              </a:rPr>
              <a:t>OKRASNÉ ROSTLINY</a:t>
            </a:r>
            <a:endParaRPr lang="cs-CZ" sz="1500" dirty="0" smtClean="0">
              <a:solidFill>
                <a:schemeClr val="accent5">
                  <a:lumMod val="75000"/>
                </a:schemeClr>
              </a:solidFill>
            </a:endParaRPr>
          </a:p>
          <a:p>
            <a:pPr>
              <a:buNone/>
            </a:pPr>
            <a:r>
              <a:rPr lang="cs-CZ" sz="1500" dirty="0" smtClean="0">
                <a:solidFill>
                  <a:schemeClr val="accent5">
                    <a:lumMod val="75000"/>
                  </a:schemeClr>
                </a:solidFill>
              </a:rPr>
              <a:t>     Okrasné rostliny jsou primárně pěstované pro svou estetickou funkci. Mohou být okrasné květem, listem, případně mají zajímavou vůni. Můžeme je dále rozdělit na okrasné dřeviny a byliny. Například lilek brambor k nám byl původně přivezen jako rostlina okrasná, teprve později došlo k jejímu využití jako polní plodiny.</a:t>
            </a:r>
          </a:p>
          <a:p>
            <a:pPr>
              <a:buNone/>
            </a:pPr>
            <a:r>
              <a:rPr lang="cs-CZ" sz="1500" dirty="0" smtClean="0">
                <a:solidFill>
                  <a:schemeClr val="accent5">
                    <a:lumMod val="75000"/>
                  </a:schemeClr>
                </a:solidFill>
              </a:rPr>
              <a:t> </a:t>
            </a:r>
          </a:p>
          <a:p>
            <a:pPr>
              <a:buNone/>
            </a:pPr>
            <a:r>
              <a:rPr lang="cs-CZ" sz="1500" b="1" dirty="0" smtClean="0">
                <a:solidFill>
                  <a:srgbClr val="92D050"/>
                </a:solidFill>
              </a:rPr>
              <a:t>UŽITKOVÉ DŘEVINY</a:t>
            </a:r>
            <a:endParaRPr lang="cs-CZ" sz="1500" dirty="0" smtClean="0">
              <a:solidFill>
                <a:srgbClr val="92D050"/>
              </a:solidFill>
            </a:endParaRPr>
          </a:p>
          <a:p>
            <a:pPr>
              <a:buNone/>
            </a:pPr>
            <a:r>
              <a:rPr lang="cs-CZ" sz="1500" dirty="0" smtClean="0">
                <a:solidFill>
                  <a:srgbClr val="92D050"/>
                </a:solidFill>
              </a:rPr>
              <a:t>      Mnoho druhů dřevin, ať již listnatých nebo jehličnatých se využívá jako zdroj dřeva. Dříve u nás byly záměrně vysazovány takové druhy, které rychle přirůstaly a v relativně krátké době vytvářely velké množství dřeva. To byl důvod výsadby smrkových monokultur. Dnes je preferován návrat k přirozené druhové skladbě lesa a průběžné probírce - selektivní kácení vybraných stromů, oproti plošnému kácení velkých ploch.</a:t>
            </a:r>
          </a:p>
          <a:p>
            <a:pPr>
              <a:buNone/>
            </a:pPr>
            <a:r>
              <a:rPr lang="cs-CZ" sz="1500" dirty="0" smtClean="0"/>
              <a:t> </a:t>
            </a:r>
          </a:p>
          <a:p>
            <a:pPr>
              <a:buNone/>
            </a:pPr>
            <a:r>
              <a:rPr lang="cs-CZ" sz="1500" b="1" dirty="0" smtClean="0">
                <a:solidFill>
                  <a:schemeClr val="accent6">
                    <a:lumMod val="75000"/>
                  </a:schemeClr>
                </a:solidFill>
              </a:rPr>
              <a:t>LÉČIVÉ ROSTLINY</a:t>
            </a:r>
            <a:endParaRPr lang="cs-CZ" sz="1500" dirty="0" smtClean="0">
              <a:solidFill>
                <a:schemeClr val="accent6">
                  <a:lumMod val="75000"/>
                </a:schemeClr>
              </a:solidFill>
            </a:endParaRPr>
          </a:p>
          <a:p>
            <a:pPr>
              <a:buNone/>
            </a:pPr>
            <a:r>
              <a:rPr lang="cs-CZ" sz="1500" dirty="0" smtClean="0">
                <a:solidFill>
                  <a:schemeClr val="accent6">
                    <a:lumMod val="75000"/>
                  </a:schemeClr>
                </a:solidFill>
              </a:rPr>
              <a:t>     Pojmem léčivé rostliny označujeme jednak byliny, ale také dřeviny, ze kterých získáváme specifické látky využitelné pro lékařské účely. Některé druhy léčivých bylin jsou dnes dokonce záměrně pěstované na polích, strojově sklízeny a následně zpracovávány ve farmaceutickém průmyslu. </a:t>
            </a:r>
          </a:p>
          <a:p>
            <a:pPr>
              <a:buNone/>
            </a:pPr>
            <a:r>
              <a:rPr lang="cs-CZ" sz="1500" dirty="0" smtClean="0"/>
              <a:t> </a:t>
            </a:r>
          </a:p>
          <a:p>
            <a:pPr>
              <a:buNone/>
            </a:pPr>
            <a:r>
              <a:rPr lang="cs-CZ" sz="1500" b="1" dirty="0" smtClean="0">
                <a:solidFill>
                  <a:schemeClr val="accent1">
                    <a:lumMod val="75000"/>
                  </a:schemeClr>
                </a:solidFill>
              </a:rPr>
              <a:t>LESNÍ PLODY</a:t>
            </a:r>
            <a:endParaRPr lang="cs-CZ" sz="1500" dirty="0" smtClean="0">
              <a:solidFill>
                <a:schemeClr val="accent1">
                  <a:lumMod val="75000"/>
                </a:schemeClr>
              </a:solidFill>
            </a:endParaRPr>
          </a:p>
          <a:p>
            <a:pPr>
              <a:buNone/>
            </a:pPr>
            <a:r>
              <a:rPr lang="cs-CZ" sz="1500" dirty="0" smtClean="0">
                <a:solidFill>
                  <a:schemeClr val="accent1">
                    <a:lumMod val="75000"/>
                  </a:schemeClr>
                </a:solidFill>
              </a:rPr>
              <a:t>      Jak už název napovídá, jedná se o veškeré plody rostlin volně rostoucí v lesích, ale současně také plodnice hub. Alespoň s touto definicí operuje zákon o chráněných územích, který zakazuje sběr lesních plodů na vybraných typech chráněných území.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2000" cy="561309"/>
          </a:xfrm>
        </p:spPr>
        <p:txBody>
          <a:bodyPr>
            <a:normAutofit fontScale="90000"/>
          </a:bodyPr>
          <a:lstStyle/>
          <a:p>
            <a:r>
              <a:rPr lang="cs-CZ" dirty="0" smtClean="0"/>
              <a:t>Živé organismy pohledem člověka</a:t>
            </a:r>
            <a:endParaRPr lang="cs-CZ" dirty="0"/>
          </a:p>
        </p:txBody>
      </p:sp>
      <p:sp>
        <p:nvSpPr>
          <p:cNvPr id="3" name="Zástupný symbol pro obsah 2"/>
          <p:cNvSpPr>
            <a:spLocks noGrp="1"/>
          </p:cNvSpPr>
          <p:nvPr>
            <p:ph idx="1"/>
          </p:nvPr>
        </p:nvSpPr>
        <p:spPr>
          <a:xfrm>
            <a:off x="341522" y="1002534"/>
            <a:ext cx="10355855" cy="705081"/>
          </a:xfrm>
          <a:solidFill>
            <a:schemeClr val="tx2">
              <a:lumMod val="20000"/>
              <a:lumOff val="80000"/>
            </a:schemeClr>
          </a:solidFill>
        </p:spPr>
        <p:txBody>
          <a:bodyPr>
            <a:normAutofit fontScale="92500"/>
          </a:bodyPr>
          <a:lstStyle/>
          <a:p>
            <a:pPr>
              <a:buNone/>
            </a:pPr>
            <a:r>
              <a:rPr lang="cs-CZ" sz="2100" dirty="0" smtClean="0"/>
              <a:t>   </a:t>
            </a:r>
            <a:r>
              <a:rPr lang="cs-CZ" sz="1700" dirty="0" smtClean="0"/>
              <a:t>Všechny organismy můžeme roztřídit do tří  kategorií podle toho, zda vnímáme jejich přítomnost pozitivně nebo negativně. Jedná se tedy o kategorie založené na subjektivním pohledu toho kterého pozorovatele.</a:t>
            </a:r>
          </a:p>
          <a:p>
            <a:pPr>
              <a:buNone/>
            </a:pPr>
            <a:endParaRPr lang="cs-CZ" dirty="0"/>
          </a:p>
        </p:txBody>
      </p:sp>
      <p:sp>
        <p:nvSpPr>
          <p:cNvPr id="4" name="Obdélník 3"/>
          <p:cNvSpPr/>
          <p:nvPr/>
        </p:nvSpPr>
        <p:spPr>
          <a:xfrm>
            <a:off x="359885" y="1985222"/>
            <a:ext cx="3240000" cy="4524315"/>
          </a:xfrm>
          <a:prstGeom prst="rect">
            <a:avLst/>
          </a:prstGeom>
          <a:solidFill>
            <a:schemeClr val="accent4">
              <a:lumMod val="40000"/>
              <a:lumOff val="60000"/>
            </a:schemeClr>
          </a:solidFill>
          <a:ln w="28575">
            <a:solidFill>
              <a:schemeClr val="accent6">
                <a:lumMod val="75000"/>
              </a:schemeClr>
            </a:solidFill>
          </a:ln>
        </p:spPr>
        <p:txBody>
          <a:bodyPr wrap="square">
            <a:spAutoFit/>
          </a:bodyPr>
          <a:lstStyle/>
          <a:p>
            <a:pPr>
              <a:buNone/>
            </a:pPr>
            <a:r>
              <a:rPr lang="cs-CZ" sz="1600" b="1" dirty="0" smtClean="0"/>
              <a:t>Užitkové organismy</a:t>
            </a:r>
            <a:r>
              <a:rPr lang="cs-CZ" sz="1600" dirty="0" smtClean="0"/>
              <a:t> – jsou všechny ty, ze kterých máme přímo my lidé nějaký užitek zisk. Jsou to dřeviny pěstované pro dřevo, ovoce, zelenina, ušlechtilé plísně, hospodářská zvířata apod. Z pohledu vegana však hospodářská zvířata nepřináší žádný užitek, podobně by hinduisté mezi hospodářská zvířata nezařadili např. krávu.</a:t>
            </a:r>
          </a:p>
          <a:p>
            <a:pPr>
              <a:buNone/>
            </a:pPr>
            <a:endParaRPr lang="cs-CZ" sz="1600" dirty="0" smtClean="0"/>
          </a:p>
          <a:p>
            <a:pPr>
              <a:buNone/>
            </a:pPr>
            <a:endParaRPr lang="cs-CZ" sz="1600" dirty="0" smtClean="0"/>
          </a:p>
          <a:p>
            <a:pPr>
              <a:buNone/>
            </a:pPr>
            <a:endParaRPr lang="cs-CZ" sz="1600" dirty="0" smtClean="0"/>
          </a:p>
          <a:p>
            <a:pPr>
              <a:buNone/>
            </a:pPr>
            <a:endParaRPr lang="cs-CZ" sz="1600" dirty="0" smtClean="0"/>
          </a:p>
          <a:p>
            <a:pPr>
              <a:buNone/>
            </a:pPr>
            <a:endParaRPr lang="cs-CZ" sz="1600" dirty="0" smtClean="0"/>
          </a:p>
          <a:p>
            <a:pPr>
              <a:buNone/>
            </a:pPr>
            <a:endParaRPr lang="cs-CZ" sz="1600" dirty="0" smtClean="0"/>
          </a:p>
          <a:p>
            <a:pPr>
              <a:buNone/>
            </a:pPr>
            <a:endParaRPr lang="cs-CZ" sz="1600" dirty="0" smtClean="0"/>
          </a:p>
        </p:txBody>
      </p:sp>
      <p:sp>
        <p:nvSpPr>
          <p:cNvPr id="5" name="Obdélník 4"/>
          <p:cNvSpPr/>
          <p:nvPr/>
        </p:nvSpPr>
        <p:spPr>
          <a:xfrm>
            <a:off x="3922005" y="1994052"/>
            <a:ext cx="3240000" cy="4524315"/>
          </a:xfrm>
          <a:prstGeom prst="rect">
            <a:avLst/>
          </a:prstGeom>
          <a:solidFill>
            <a:schemeClr val="accent1">
              <a:lumMod val="40000"/>
              <a:lumOff val="60000"/>
            </a:schemeClr>
          </a:solidFill>
          <a:ln w="28575">
            <a:solidFill>
              <a:schemeClr val="accent3">
                <a:lumMod val="75000"/>
              </a:schemeClr>
            </a:solidFill>
          </a:ln>
        </p:spPr>
        <p:txBody>
          <a:bodyPr wrap="square">
            <a:spAutoFit/>
          </a:bodyPr>
          <a:lstStyle/>
          <a:p>
            <a:pPr>
              <a:buNone/>
            </a:pPr>
            <a:r>
              <a:rPr lang="cs-CZ" sz="1600" b="1" dirty="0" smtClean="0"/>
              <a:t>Užitečné organismy</a:t>
            </a:r>
            <a:r>
              <a:rPr lang="cs-CZ" sz="1600" dirty="0" smtClean="0"/>
              <a:t> – nedávají přímý užitek a zisk člověku, ale jejich přítomnost vnímáme pozitivně a uvědomujeme si jejich význam pro fungování přírody. Jsou to např. mykorhizní houby podporující růst ostatních rostlin, půdní bakterie dodávající dusík rostlinám, přirození predátoři škůdců apod. Nadšený aktivista za ochranu přírody může tvrdit, že všechny živé organismy jsou pro Zemi užitečné a žádný z nich si nezaslouží být vyhuben. I tento pohled může mít své opodstatnění stejně jako odpůrce.</a:t>
            </a:r>
          </a:p>
        </p:txBody>
      </p:sp>
      <p:sp>
        <p:nvSpPr>
          <p:cNvPr id="6" name="Obdélník 5"/>
          <p:cNvSpPr/>
          <p:nvPr/>
        </p:nvSpPr>
        <p:spPr>
          <a:xfrm>
            <a:off x="7447402" y="2004137"/>
            <a:ext cx="3240000" cy="4524315"/>
          </a:xfrm>
          <a:prstGeom prst="rect">
            <a:avLst/>
          </a:prstGeom>
          <a:solidFill>
            <a:schemeClr val="accent6">
              <a:lumMod val="60000"/>
              <a:lumOff val="40000"/>
            </a:schemeClr>
          </a:solidFill>
          <a:ln w="28575">
            <a:solidFill>
              <a:schemeClr val="accent6">
                <a:lumMod val="50000"/>
              </a:schemeClr>
            </a:solidFill>
          </a:ln>
        </p:spPr>
        <p:txBody>
          <a:bodyPr wrap="square">
            <a:spAutoFit/>
          </a:bodyPr>
          <a:lstStyle/>
          <a:p>
            <a:pPr>
              <a:buNone/>
            </a:pPr>
            <a:r>
              <a:rPr lang="cs-CZ" sz="1600" b="1" dirty="0" smtClean="0"/>
              <a:t>Plevele/škůdci</a:t>
            </a:r>
            <a:r>
              <a:rPr lang="cs-CZ" sz="1600" dirty="0" smtClean="0"/>
              <a:t> – jedná se o organismy, které nějakým způsobem omezují výnosy člověka a jeho zisk. Např. dřevokazné houby a kůrovci snižují produkci dřeva v lese, plevele snižují výnosy polních plodin podobně jako škůdci ožírající jejich listy apod. Určitý organismus se může stát snadno škůdcem. Kolonizátoři Austrálie jistě nemínili špatně, když si přivezli králíky, ale z pohledu australské přírody to byl jistě velký zásah a zdivočelí králíci se stali významnými škůdci.</a:t>
            </a:r>
          </a:p>
          <a:p>
            <a:pPr>
              <a:buNone/>
            </a:pPr>
            <a:endParaRPr lang="cs-CZ" sz="1600" dirty="0" smtClean="0"/>
          </a:p>
          <a:p>
            <a:pPr>
              <a:buNone/>
            </a:pPr>
            <a:endParaRPr lang="cs-CZ" sz="16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320040"/>
            <a:ext cx="9652000" cy="407073"/>
          </a:xfrm>
        </p:spPr>
        <p:txBody>
          <a:bodyPr>
            <a:normAutofit/>
          </a:bodyPr>
          <a:lstStyle/>
          <a:p>
            <a:r>
              <a:rPr lang="cs-CZ" sz="1600" dirty="0" smtClean="0"/>
              <a:t>ŘEŠENÍ ÚLOH PRO VÁS:</a:t>
            </a:r>
            <a:endParaRPr lang="cs-CZ" sz="1600" dirty="0"/>
          </a:p>
        </p:txBody>
      </p:sp>
      <p:sp>
        <p:nvSpPr>
          <p:cNvPr id="4" name="Obdélník 3"/>
          <p:cNvSpPr/>
          <p:nvPr/>
        </p:nvSpPr>
        <p:spPr>
          <a:xfrm>
            <a:off x="429656" y="1035585"/>
            <a:ext cx="3161843" cy="333811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t>DOMESTIKACE A CHOV</a:t>
            </a:r>
          </a:p>
          <a:p>
            <a:pPr algn="ctr"/>
            <a:r>
              <a:rPr lang="cs-CZ" sz="1600" dirty="0" smtClean="0"/>
              <a:t>1) Změny : kachna domácí je větší, bíle zbarvená; fyziologie – prodloužení délky nůšky, omezení schopnosti letu díky rychlému váhovému příbytku, ztráta plachosti, shlukování v případě nebezpečí (kachny divoké se rozlétají).</a:t>
            </a:r>
          </a:p>
          <a:p>
            <a:pPr algn="ctr"/>
            <a:r>
              <a:rPr lang="cs-CZ" sz="1600" dirty="0" smtClean="0"/>
              <a:t>2) Barevnost naprosto nevhodná pro přežití v přírodě</a:t>
            </a:r>
            <a:r>
              <a:rPr lang="cs-CZ" sz="1000" dirty="0" smtClean="0"/>
              <a:t>.</a:t>
            </a:r>
            <a:endParaRPr lang="cs-CZ" sz="1000" dirty="0"/>
          </a:p>
        </p:txBody>
      </p:sp>
      <p:sp>
        <p:nvSpPr>
          <p:cNvPr id="5" name="Obdélník 4"/>
          <p:cNvSpPr/>
          <p:nvPr/>
        </p:nvSpPr>
        <p:spPr>
          <a:xfrm>
            <a:off x="3898133" y="1044766"/>
            <a:ext cx="6645009" cy="33381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t>TŘÍDNÍ ŽIVOČICHŮ</a:t>
            </a:r>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a:p>
            <a:pPr algn="ctr"/>
            <a:endParaRPr lang="cs-CZ" sz="1600" b="1" dirty="0" smtClean="0"/>
          </a:p>
        </p:txBody>
      </p:sp>
      <p:sp>
        <p:nvSpPr>
          <p:cNvPr id="6" name="Elipsa 5"/>
          <p:cNvSpPr/>
          <p:nvPr/>
        </p:nvSpPr>
        <p:spPr>
          <a:xfrm>
            <a:off x="6632154" y="1542362"/>
            <a:ext cx="3525398" cy="266608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4217624" y="1595610"/>
            <a:ext cx="3525398" cy="2666082"/>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aoblený obdélník 7"/>
          <p:cNvSpPr/>
          <p:nvPr/>
        </p:nvSpPr>
        <p:spPr>
          <a:xfrm>
            <a:off x="4208443" y="1288973"/>
            <a:ext cx="1839817" cy="35254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t>HOSPODÁŘSKÁ ZVÍŘATA</a:t>
            </a:r>
            <a:endParaRPr lang="cs-CZ" sz="1000" dirty="0"/>
          </a:p>
        </p:txBody>
      </p:sp>
      <p:sp>
        <p:nvSpPr>
          <p:cNvPr id="12" name="Zaoblený obdélník 11"/>
          <p:cNvSpPr/>
          <p:nvPr/>
        </p:nvSpPr>
        <p:spPr>
          <a:xfrm>
            <a:off x="9175214" y="1265103"/>
            <a:ext cx="1255923" cy="35254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t>DOMÁCÍ MAZLÍČCI</a:t>
            </a:r>
            <a:endParaRPr lang="cs-CZ" sz="1000" dirty="0"/>
          </a:p>
        </p:txBody>
      </p:sp>
      <p:sp>
        <p:nvSpPr>
          <p:cNvPr id="13" name="Zaoblený obdélník 12"/>
          <p:cNvSpPr/>
          <p:nvPr/>
        </p:nvSpPr>
        <p:spPr>
          <a:xfrm>
            <a:off x="4869455" y="2082188"/>
            <a:ext cx="1652531" cy="18177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t>KRÁVA OVCE HUSA </a:t>
            </a:r>
          </a:p>
          <a:p>
            <a:pPr algn="ctr"/>
            <a:endParaRPr lang="cs-CZ" sz="1000" dirty="0" smtClean="0"/>
          </a:p>
          <a:p>
            <a:pPr algn="ctr"/>
            <a:r>
              <a:rPr lang="cs-CZ" sz="1000" dirty="0" smtClean="0"/>
              <a:t>SLEPICE HOLUB  KOZA</a:t>
            </a:r>
          </a:p>
          <a:p>
            <a:pPr algn="ctr"/>
            <a:endParaRPr lang="cs-CZ" sz="1000" dirty="0" smtClean="0"/>
          </a:p>
          <a:p>
            <a:pPr algn="ctr"/>
            <a:r>
              <a:rPr lang="cs-CZ" sz="1000" dirty="0" smtClean="0"/>
              <a:t>  KAPR VČELA KACHNA</a:t>
            </a:r>
          </a:p>
          <a:p>
            <a:pPr algn="ctr"/>
            <a:endParaRPr lang="cs-CZ" sz="1000" dirty="0" smtClean="0"/>
          </a:p>
          <a:p>
            <a:pPr algn="ctr"/>
            <a:r>
              <a:rPr lang="cs-CZ" sz="1000" dirty="0" smtClean="0"/>
              <a:t>… </a:t>
            </a:r>
            <a:endParaRPr lang="cs-CZ" sz="1000" dirty="0"/>
          </a:p>
        </p:txBody>
      </p:sp>
      <p:sp>
        <p:nvSpPr>
          <p:cNvPr id="14" name="Zaoblený obdélník 13"/>
          <p:cNvSpPr/>
          <p:nvPr/>
        </p:nvSpPr>
        <p:spPr>
          <a:xfrm>
            <a:off x="7930308" y="1992217"/>
            <a:ext cx="1652531" cy="18177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t>PAPUŠEK   ANDULKA </a:t>
            </a:r>
          </a:p>
          <a:p>
            <a:pPr algn="ctr"/>
            <a:endParaRPr lang="cs-CZ" sz="1000" dirty="0" smtClean="0"/>
          </a:p>
          <a:p>
            <a:pPr algn="ctr"/>
            <a:r>
              <a:rPr lang="cs-CZ" sz="1000" dirty="0" smtClean="0"/>
              <a:t>GEKON  STRAŠILKA   </a:t>
            </a:r>
          </a:p>
          <a:p>
            <a:pPr algn="ctr"/>
            <a:endParaRPr lang="cs-CZ" sz="1000" dirty="0" smtClean="0"/>
          </a:p>
          <a:p>
            <a:pPr algn="ctr"/>
            <a:r>
              <a:rPr lang="cs-CZ" sz="1000" dirty="0" smtClean="0"/>
              <a:t>KŘEČEK  RYBIČKY </a:t>
            </a:r>
          </a:p>
          <a:p>
            <a:pPr algn="ctr"/>
            <a:endParaRPr lang="cs-CZ" sz="1000" dirty="0" smtClean="0"/>
          </a:p>
          <a:p>
            <a:pPr algn="ctr"/>
            <a:r>
              <a:rPr lang="cs-CZ" sz="1000" dirty="0" smtClean="0"/>
              <a:t>…</a:t>
            </a:r>
          </a:p>
          <a:p>
            <a:pPr algn="ctr"/>
            <a:r>
              <a:rPr lang="cs-CZ" sz="1000" dirty="0" smtClean="0"/>
              <a:t> </a:t>
            </a:r>
          </a:p>
          <a:p>
            <a:pPr algn="ctr"/>
            <a:endParaRPr lang="cs-CZ" sz="1000" dirty="0"/>
          </a:p>
        </p:txBody>
      </p:sp>
      <p:sp>
        <p:nvSpPr>
          <p:cNvPr id="15" name="Zaoblený obdélník 14"/>
          <p:cNvSpPr/>
          <p:nvPr/>
        </p:nvSpPr>
        <p:spPr>
          <a:xfrm>
            <a:off x="6397127" y="1894902"/>
            <a:ext cx="1652531" cy="19793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smtClean="0"/>
              <a:t>KŮŇ</a:t>
            </a:r>
          </a:p>
          <a:p>
            <a:pPr algn="ctr"/>
            <a:r>
              <a:rPr lang="cs-CZ" sz="1000" dirty="0" smtClean="0"/>
              <a:t>KRÁLÍK</a:t>
            </a:r>
          </a:p>
          <a:p>
            <a:pPr algn="ctr"/>
            <a:r>
              <a:rPr lang="cs-CZ" sz="1000" dirty="0" smtClean="0"/>
              <a:t>KOČKA</a:t>
            </a:r>
          </a:p>
          <a:p>
            <a:pPr algn="ctr"/>
            <a:r>
              <a:rPr lang="cs-CZ" sz="1000" dirty="0" smtClean="0"/>
              <a:t>PES</a:t>
            </a:r>
          </a:p>
          <a:p>
            <a:pPr algn="ctr"/>
            <a:r>
              <a:rPr lang="cs-CZ" sz="1000" dirty="0" smtClean="0"/>
              <a:t>MORČE</a:t>
            </a:r>
          </a:p>
          <a:p>
            <a:pPr algn="ctr"/>
            <a:r>
              <a:rPr lang="cs-CZ" sz="1000" dirty="0" smtClean="0"/>
              <a:t>…</a:t>
            </a:r>
            <a:endParaRPr lang="cs-CZ" sz="1000" dirty="0"/>
          </a:p>
        </p:txBody>
      </p:sp>
      <p:sp>
        <p:nvSpPr>
          <p:cNvPr id="17" name="Obdélník 16"/>
          <p:cNvSpPr/>
          <p:nvPr/>
        </p:nvSpPr>
        <p:spPr>
          <a:xfrm>
            <a:off x="438837" y="4494882"/>
            <a:ext cx="10093289" cy="211523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t>TŘÍDĚNÍ ROSTLIN:</a:t>
            </a:r>
          </a:p>
          <a:p>
            <a:pPr algn="ctr"/>
            <a:r>
              <a:rPr lang="cs-CZ" sz="1600" dirty="0" smtClean="0">
                <a:solidFill>
                  <a:schemeClr val="accent1">
                    <a:lumMod val="75000"/>
                  </a:schemeClr>
                </a:solidFill>
              </a:rPr>
              <a:t>k</a:t>
            </a:r>
            <a:r>
              <a:rPr lang="cs-CZ" sz="1600" dirty="0" smtClean="0">
                <a:solidFill>
                  <a:schemeClr val="accent1">
                    <a:lumMod val="75000"/>
                  </a:schemeClr>
                </a:solidFill>
              </a:rPr>
              <a:t>ukuřice</a:t>
            </a:r>
            <a:r>
              <a:rPr lang="cs-CZ" sz="1600" dirty="0" smtClean="0"/>
              <a:t> – zelenina (pokud se vaší) i polní plodina (na mouku a siláž); </a:t>
            </a:r>
          </a:p>
          <a:p>
            <a:pPr algn="ctr"/>
            <a:r>
              <a:rPr lang="cs-CZ" sz="1600" dirty="0" smtClean="0">
                <a:solidFill>
                  <a:schemeClr val="accent1">
                    <a:lumMod val="75000"/>
                  </a:schemeClr>
                </a:solidFill>
              </a:rPr>
              <a:t>meloun</a:t>
            </a:r>
            <a:r>
              <a:rPr lang="cs-CZ" sz="1600" dirty="0" smtClean="0"/>
              <a:t> – ovoce (sladký) i zelenina (sklízený se zelenými listy);</a:t>
            </a:r>
          </a:p>
          <a:p>
            <a:pPr algn="ctr"/>
            <a:r>
              <a:rPr lang="cs-CZ" sz="1600" dirty="0" smtClean="0">
                <a:solidFill>
                  <a:schemeClr val="accent1">
                    <a:lumMod val="75000"/>
                  </a:schemeClr>
                </a:solidFill>
              </a:rPr>
              <a:t>r</a:t>
            </a:r>
            <a:r>
              <a:rPr lang="cs-CZ" sz="1600" dirty="0" smtClean="0">
                <a:solidFill>
                  <a:schemeClr val="accent1">
                    <a:lumMod val="75000"/>
                  </a:schemeClr>
                </a:solidFill>
              </a:rPr>
              <a:t>ajče</a:t>
            </a:r>
            <a:r>
              <a:rPr lang="cs-CZ" sz="1600" dirty="0" smtClean="0"/>
              <a:t> – zelenina (plody jednoleté rostliny) i ovoce (plody víceleté rostliny – Španělsko, Belgie);</a:t>
            </a:r>
          </a:p>
          <a:p>
            <a:pPr algn="ctr"/>
            <a:r>
              <a:rPr lang="cs-CZ" sz="1600" dirty="0" smtClean="0">
                <a:solidFill>
                  <a:schemeClr val="accent1">
                    <a:lumMod val="75000"/>
                  </a:schemeClr>
                </a:solidFill>
              </a:rPr>
              <a:t>p</a:t>
            </a:r>
            <a:r>
              <a:rPr lang="cs-CZ" sz="1600" dirty="0" smtClean="0">
                <a:solidFill>
                  <a:schemeClr val="accent1">
                    <a:lumMod val="75000"/>
                  </a:schemeClr>
                </a:solidFill>
              </a:rPr>
              <a:t>etržel</a:t>
            </a:r>
            <a:r>
              <a:rPr lang="cs-CZ" sz="1600" dirty="0" smtClean="0"/>
              <a:t> – zelenina (sklízí se když má zelené listy) i bylinka (dochucování pokrmů)</a:t>
            </a:r>
          </a:p>
          <a:p>
            <a:pPr algn="ctr"/>
            <a:r>
              <a:rPr lang="cs-CZ" sz="1600" dirty="0" smtClean="0">
                <a:solidFill>
                  <a:schemeClr val="accent1">
                    <a:lumMod val="75000"/>
                  </a:schemeClr>
                </a:solidFill>
              </a:rPr>
              <a:t>h</a:t>
            </a:r>
            <a:r>
              <a:rPr lang="cs-CZ" sz="1600" dirty="0" smtClean="0">
                <a:solidFill>
                  <a:schemeClr val="accent1">
                    <a:lumMod val="75000"/>
                  </a:schemeClr>
                </a:solidFill>
              </a:rPr>
              <a:t>rách </a:t>
            </a:r>
            <a:r>
              <a:rPr lang="cs-CZ" sz="1600" dirty="0" smtClean="0">
                <a:solidFill>
                  <a:schemeClr val="bg1"/>
                </a:solidFill>
              </a:rPr>
              <a:t>– zelenina (sklízený na zeleno) i polní plodina (sklízený pro suchá semena);</a:t>
            </a:r>
          </a:p>
          <a:p>
            <a:pPr algn="ctr"/>
            <a:r>
              <a:rPr lang="cs-CZ" sz="1600" dirty="0" smtClean="0">
                <a:solidFill>
                  <a:schemeClr val="accent1">
                    <a:lumMod val="75000"/>
                  </a:schemeClr>
                </a:solidFill>
              </a:rPr>
              <a:t>brambory </a:t>
            </a:r>
            <a:r>
              <a:rPr lang="cs-CZ" sz="1600" dirty="0" smtClean="0">
                <a:solidFill>
                  <a:schemeClr val="bg1"/>
                </a:solidFill>
              </a:rPr>
              <a:t>– polní plodina (sklízená, když uschnou listy) i zelenina (šťavnaté hlízy)</a:t>
            </a:r>
            <a:endParaRPr lang="cs-CZ" sz="1600" dirty="0" smtClean="0">
              <a:solidFill>
                <a:schemeClr val="bg1"/>
              </a:solidFill>
            </a:endParaRPr>
          </a:p>
          <a:p>
            <a:pPr algn="ctr"/>
            <a:endParaRPr lang="cs-CZ" sz="1600" b="1" dirty="0" smtClean="0"/>
          </a:p>
          <a:p>
            <a:pPr algn="ctr"/>
            <a:endParaRPr lang="cs-CZ"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753A9E2-140B-4364-A0CD-DA35FF16F946}"/>
              </a:ext>
            </a:extLst>
          </p:cNvPr>
          <p:cNvSpPr>
            <a:spLocks noGrp="1"/>
          </p:cNvSpPr>
          <p:nvPr>
            <p:ph type="title"/>
          </p:nvPr>
        </p:nvSpPr>
        <p:spPr>
          <a:xfrm>
            <a:off x="581192" y="702156"/>
            <a:ext cx="11029616" cy="612294"/>
          </a:xfrm>
        </p:spPr>
        <p:txBody>
          <a:bodyPr>
            <a:normAutofit/>
          </a:bodyPr>
          <a:lstStyle/>
          <a:p>
            <a:r>
              <a:rPr lang="cs-CZ" dirty="0">
                <a:solidFill>
                  <a:schemeClr val="accent1">
                    <a:lumMod val="75000"/>
                  </a:schemeClr>
                </a:solidFill>
              </a:rPr>
              <a:t>Základní charakteristika</a:t>
            </a:r>
          </a:p>
        </p:txBody>
      </p:sp>
      <p:sp>
        <p:nvSpPr>
          <p:cNvPr id="3" name="Zástupný obsah 2">
            <a:extLst>
              <a:ext uri="{FF2B5EF4-FFF2-40B4-BE49-F238E27FC236}">
                <a16:creationId xmlns:a16="http://schemas.microsoft.com/office/drawing/2014/main" xmlns="" id="{95D36986-90C9-4247-9249-3BEC3FDA83EC}"/>
              </a:ext>
            </a:extLst>
          </p:cNvPr>
          <p:cNvSpPr>
            <a:spLocks noGrp="1"/>
          </p:cNvSpPr>
          <p:nvPr>
            <p:ph idx="1"/>
          </p:nvPr>
        </p:nvSpPr>
        <p:spPr>
          <a:xfrm>
            <a:off x="581192" y="1485899"/>
            <a:ext cx="10017035" cy="4600575"/>
          </a:xfrm>
        </p:spPr>
        <p:txBody>
          <a:bodyPr>
            <a:normAutofit fontScale="92500" lnSpcReduction="10000"/>
          </a:bodyPr>
          <a:lstStyle/>
          <a:p>
            <a:r>
              <a:rPr lang="cs-CZ" dirty="0" smtClean="0"/>
              <a:t>Člověk, čímž jsou myšleni i předchůdci dnešního Homo sapiens, byl vždy závislý na přírodě a využívání jejich zdrojů jako potravy, ale také pro výrobu nástrojů, příbytků a ozdob či rituálních předmětů.</a:t>
            </a:r>
          </a:p>
          <a:p>
            <a:r>
              <a:rPr lang="cs-CZ" dirty="0" smtClean="0"/>
              <a:t>Využívání přírodnin, neboli všeho, co se v přírodě vyskytuje, se proměňovalo v závislosti na čase i na místě – myšleno v různých částech naší planety.  Z praktického hlediska bylo potřeba používané přírodniny kategorizovat, aby bylo možné jediným označením vymezit skupinu přírodnin využívaných jedním konkrétním způsobem. Při tomto UŽIVATELSKÉM TŘÍDĚNÍ nijak nezávisí na taxonomickém třídění (které se objevilo až o stovky let později). Na prvním místě stojí vždy </a:t>
            </a:r>
            <a:r>
              <a:rPr lang="cs-CZ" b="1" dirty="0" smtClean="0"/>
              <a:t>účel</a:t>
            </a:r>
            <a:r>
              <a:rPr lang="cs-CZ" dirty="0" smtClean="0"/>
              <a:t> a </a:t>
            </a:r>
            <a:r>
              <a:rPr lang="cs-CZ" b="1" dirty="0" smtClean="0"/>
              <a:t>definice</a:t>
            </a:r>
            <a:r>
              <a:rPr lang="cs-CZ" dirty="0" smtClean="0"/>
              <a:t> jednotlivých uživatelských pojmů </a:t>
            </a:r>
            <a:r>
              <a:rPr lang="cs-CZ" b="1" dirty="0" smtClean="0"/>
              <a:t>se mohou proměňovat v závislosti na čase a kultuře</a:t>
            </a:r>
            <a:r>
              <a:rPr lang="cs-CZ" dirty="0" smtClean="0"/>
              <a:t>, která toto třídění používá.</a:t>
            </a:r>
          </a:p>
        </p:txBody>
      </p:sp>
    </p:spTree>
    <p:extLst>
      <p:ext uri="{BB962C8B-B14F-4D97-AF65-F5344CB8AC3E}">
        <p14:creationId xmlns:p14="http://schemas.microsoft.com/office/powerpoint/2010/main" xmlns="" val="259179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9B592AE-E2A8-4905-95D0-D3DB8B33F230}"/>
              </a:ext>
            </a:extLst>
          </p:cNvPr>
          <p:cNvSpPr>
            <a:spLocks noGrp="1"/>
          </p:cNvSpPr>
          <p:nvPr>
            <p:ph type="title"/>
          </p:nvPr>
        </p:nvSpPr>
        <p:spPr>
          <a:xfrm>
            <a:off x="537125" y="426735"/>
            <a:ext cx="11029616" cy="636450"/>
          </a:xfrm>
        </p:spPr>
        <p:txBody>
          <a:bodyPr>
            <a:normAutofit/>
          </a:bodyPr>
          <a:lstStyle/>
          <a:p>
            <a:r>
              <a:rPr lang="cs-CZ" dirty="0" smtClean="0"/>
              <a:t>Přírodnina – surovina – výrobek - odpad</a:t>
            </a:r>
            <a:endParaRPr lang="cs-CZ" dirty="0"/>
          </a:p>
        </p:txBody>
      </p:sp>
      <p:sp>
        <p:nvSpPr>
          <p:cNvPr id="4" name="Zástupný obsah 2">
            <a:extLst>
              <a:ext uri="{FF2B5EF4-FFF2-40B4-BE49-F238E27FC236}">
                <a16:creationId xmlns:a16="http://schemas.microsoft.com/office/drawing/2014/main" xmlns="" id="{D1BF206F-33E7-43FD-880A-DD526C732E90}"/>
              </a:ext>
            </a:extLst>
          </p:cNvPr>
          <p:cNvSpPr txBox="1">
            <a:spLocks/>
          </p:cNvSpPr>
          <p:nvPr/>
        </p:nvSpPr>
        <p:spPr>
          <a:xfrm>
            <a:off x="512056" y="1420355"/>
            <a:ext cx="10053120" cy="573698"/>
          </a:xfrm>
          <a:prstGeom prst="rect">
            <a:avLst/>
          </a:prstGeom>
          <a:solidFill>
            <a:schemeClr val="accent2">
              <a:lumMod val="60000"/>
              <a:lumOff val="40000"/>
            </a:schemeClr>
          </a:solidFill>
        </p:spPr>
        <p:txBody>
          <a:bodyPr vert="horz" lIns="91440" tIns="45720" rIns="91440" bIns="45720" rtlCol="0" anchor="ctr">
            <a:normAutofit fontScale="850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cs-CZ" dirty="0" smtClean="0"/>
              <a:t>Mezi základní třídění všech věcí kolem nás patří rozlišování na přírodniny, suroviny a výrobky. Tímto způsobem určujeme míru zásahu člověka na daném objektu. </a:t>
            </a:r>
            <a:endParaRPr lang="cs-CZ" dirty="0"/>
          </a:p>
        </p:txBody>
      </p:sp>
      <p:sp>
        <p:nvSpPr>
          <p:cNvPr id="6" name="Obdélník 5"/>
          <p:cNvSpPr/>
          <p:nvPr/>
        </p:nvSpPr>
        <p:spPr>
          <a:xfrm>
            <a:off x="539828" y="2126255"/>
            <a:ext cx="2236424" cy="13330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600" dirty="0" smtClean="0"/>
              <a:t>Jako</a:t>
            </a:r>
            <a:r>
              <a:rPr lang="cs-CZ" sz="1600" b="1" dirty="0" smtClean="0"/>
              <a:t> PŘÍRODNINY </a:t>
            </a:r>
            <a:r>
              <a:rPr lang="cs-CZ" sz="1600" dirty="0" smtClean="0"/>
              <a:t>označujeme všechny dílčí složky přírody, které dosud neprošly zásahem člověka. </a:t>
            </a:r>
            <a:endParaRPr lang="cs-CZ" sz="1600" dirty="0"/>
          </a:p>
        </p:txBody>
      </p:sp>
      <p:sp>
        <p:nvSpPr>
          <p:cNvPr id="7" name="Obdélník 6"/>
          <p:cNvSpPr/>
          <p:nvPr/>
        </p:nvSpPr>
        <p:spPr>
          <a:xfrm>
            <a:off x="1178802" y="3646582"/>
            <a:ext cx="4362682" cy="1200839"/>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PŘÍRODNINY NEŽIVÉ</a:t>
            </a:r>
            <a:r>
              <a:rPr lang="cs-CZ" sz="1400" dirty="0" smtClean="0"/>
              <a:t>, původem z neživé přírody, jako jsou horniny a minerály, voda ve všech svých podobách, jednotlivé plyny, různé typy záření apod. Jedná se o přírodniny, které nejsou schopny růstu, rozmnožování, příjmu a výdeje látek, …</a:t>
            </a:r>
            <a:endParaRPr lang="cs-CZ" sz="1400" dirty="0"/>
          </a:p>
        </p:txBody>
      </p:sp>
      <p:sp>
        <p:nvSpPr>
          <p:cNvPr id="8" name="Obdélník 7"/>
          <p:cNvSpPr/>
          <p:nvPr/>
        </p:nvSpPr>
        <p:spPr>
          <a:xfrm>
            <a:off x="1199000" y="5045725"/>
            <a:ext cx="1577251" cy="1465244"/>
          </a:xfrm>
          <a:prstGeom prst="rect">
            <a:avLst/>
          </a:prstGeom>
          <a:solidFill>
            <a:schemeClr val="accent6">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PŘÍRODNINY ŽIVÉ</a:t>
            </a:r>
            <a:r>
              <a:rPr lang="cs-CZ" sz="1400" dirty="0" smtClean="0"/>
              <a:t>, původem z živé přírody, ať už celé, nebo jejich jednotlivé části.  </a:t>
            </a:r>
            <a:endParaRPr lang="cs-CZ" sz="1400" dirty="0"/>
          </a:p>
        </p:txBody>
      </p:sp>
      <p:sp>
        <p:nvSpPr>
          <p:cNvPr id="10" name="Obdélník 9"/>
          <p:cNvSpPr/>
          <p:nvPr/>
        </p:nvSpPr>
        <p:spPr>
          <a:xfrm>
            <a:off x="3182035" y="5054907"/>
            <a:ext cx="2104223" cy="618780"/>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PŘÍRODNINY ŽIVÉ – ROSTLINNÉHO PŮVODU. </a:t>
            </a:r>
            <a:endParaRPr lang="cs-CZ" sz="1400" dirty="0"/>
          </a:p>
        </p:txBody>
      </p:sp>
      <p:sp>
        <p:nvSpPr>
          <p:cNvPr id="11" name="Obdélník 10"/>
          <p:cNvSpPr/>
          <p:nvPr/>
        </p:nvSpPr>
        <p:spPr>
          <a:xfrm>
            <a:off x="3191217" y="5879336"/>
            <a:ext cx="2104223" cy="618780"/>
          </a:xfrm>
          <a:prstGeom prst="rect">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PŘÍRODNINY ŽIVÉ – ŽIVOČIŠNÉHO PŮVODU. </a:t>
            </a:r>
            <a:endParaRPr lang="cs-CZ" sz="1400" dirty="0"/>
          </a:p>
        </p:txBody>
      </p:sp>
      <p:sp>
        <p:nvSpPr>
          <p:cNvPr id="12" name="Obdélník 11"/>
          <p:cNvSpPr/>
          <p:nvPr/>
        </p:nvSpPr>
        <p:spPr>
          <a:xfrm>
            <a:off x="3391360" y="2157470"/>
            <a:ext cx="2359445" cy="13128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1600" b="1" dirty="0" smtClean="0"/>
              <a:t>SUROVINY</a:t>
            </a:r>
            <a:r>
              <a:rPr lang="cs-CZ" sz="1600" dirty="0" smtClean="0"/>
              <a:t> je označení pro látky, které vznikly zpracováním přírodnin, bez konkrétní funkce.</a:t>
            </a:r>
            <a:endParaRPr lang="cs-CZ" sz="1600" dirty="0"/>
          </a:p>
        </p:txBody>
      </p:sp>
      <p:sp>
        <p:nvSpPr>
          <p:cNvPr id="13" name="Obdélník 12"/>
          <p:cNvSpPr/>
          <p:nvPr/>
        </p:nvSpPr>
        <p:spPr>
          <a:xfrm>
            <a:off x="6364078" y="2177667"/>
            <a:ext cx="2273146" cy="128162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t>VÝROBKY jsou hotové předměty s přesně danou funkcí, tvořené jednou nebo více surovinami.</a:t>
            </a:r>
            <a:endParaRPr lang="cs-CZ" sz="1600" dirty="0"/>
          </a:p>
        </p:txBody>
      </p:sp>
      <p:sp>
        <p:nvSpPr>
          <p:cNvPr id="14" name="Šipka doprava 13"/>
          <p:cNvSpPr/>
          <p:nvPr/>
        </p:nvSpPr>
        <p:spPr>
          <a:xfrm>
            <a:off x="2798285" y="2511846"/>
            <a:ext cx="5398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prava 14"/>
          <p:cNvSpPr/>
          <p:nvPr/>
        </p:nvSpPr>
        <p:spPr>
          <a:xfrm>
            <a:off x="5771002" y="2543060"/>
            <a:ext cx="5398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8677619" y="2563257"/>
            <a:ext cx="53982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9270695" y="2175831"/>
            <a:ext cx="2627522" cy="1281629"/>
          </a:xfrm>
          <a:prstGeom prst="rect">
            <a:avLst/>
          </a:prstGeom>
          <a:solidFill>
            <a:srgbClr val="461F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t>ODPAD je označení pro výrobek (méně často surovinu či přírodninu), který přestal plnit svou funkci. </a:t>
            </a:r>
            <a:endParaRPr lang="cs-CZ" sz="1600" dirty="0"/>
          </a:p>
        </p:txBody>
      </p:sp>
      <p:sp>
        <p:nvSpPr>
          <p:cNvPr id="18" name="Ohnutá šipka 17"/>
          <p:cNvSpPr/>
          <p:nvPr/>
        </p:nvSpPr>
        <p:spPr>
          <a:xfrm rot="10800000" flipH="1">
            <a:off x="826266" y="3536412"/>
            <a:ext cx="352540" cy="74914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Ohnutá šipka 18"/>
          <p:cNvSpPr/>
          <p:nvPr/>
        </p:nvSpPr>
        <p:spPr>
          <a:xfrm rot="10800000" flipH="1">
            <a:off x="659176" y="3525397"/>
            <a:ext cx="387425" cy="2256619"/>
          </a:xfrm>
          <a:prstGeom prst="bentArrow">
            <a:avLst>
              <a:gd name="adj1" fmla="val 25000"/>
              <a:gd name="adj2" fmla="val 25000"/>
              <a:gd name="adj3" fmla="val 25000"/>
              <a:gd name="adj4"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1" name="Šipka doprava 20"/>
          <p:cNvSpPr/>
          <p:nvPr/>
        </p:nvSpPr>
        <p:spPr>
          <a:xfrm>
            <a:off x="2785433" y="5352362"/>
            <a:ext cx="387426" cy="189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Šipka doprava 21"/>
          <p:cNvSpPr/>
          <p:nvPr/>
        </p:nvSpPr>
        <p:spPr>
          <a:xfrm>
            <a:off x="2805630" y="6066622"/>
            <a:ext cx="387426" cy="1891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6279614" y="3899971"/>
            <a:ext cx="4384714" cy="27652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rPr>
              <a:t>Toto třídění, jako všechna uživatelská třídění a uživatelské pojmy, má </a:t>
            </a:r>
            <a:r>
              <a:rPr lang="cs-CZ" sz="1200" b="1" dirty="0" smtClean="0">
                <a:solidFill>
                  <a:schemeClr val="tx1"/>
                </a:solidFill>
              </a:rPr>
              <a:t>své limity a nedostatky.</a:t>
            </a:r>
            <a:r>
              <a:rPr lang="cs-CZ" sz="1200" dirty="0" smtClean="0">
                <a:solidFill>
                  <a:schemeClr val="tx1"/>
                </a:solidFill>
              </a:rPr>
              <a:t> Rozlišení na přírodniny živé rostlinného a živočišného původu nebere v potaz jiné skupiny organismů jako jsou houby, bakterie, sinice apod. </a:t>
            </a:r>
          </a:p>
          <a:p>
            <a:pPr algn="ctr"/>
            <a:r>
              <a:rPr lang="cs-CZ" sz="1200" dirty="0" smtClean="0">
                <a:solidFill>
                  <a:schemeClr val="tx1"/>
                </a:solidFill>
              </a:rPr>
              <a:t>některé přírodniny jsou rovnou označovány jako suroviny, viz níže, je tedy možné použít hned dvojí označení stejného objektu.</a:t>
            </a:r>
          </a:p>
          <a:p>
            <a:pPr algn="ctr"/>
            <a:r>
              <a:rPr lang="cs-CZ" sz="1200" dirty="0" smtClean="0">
                <a:solidFill>
                  <a:schemeClr val="tx1"/>
                </a:solidFill>
              </a:rPr>
              <a:t>Je potřeba říci, že možnost zařazení jednoho objektu do více kategorií je u uživatelského třídění běžné a z tohoto důvodu je nutno v určitých případech (např. pro legislativu) použití nejen definice, ale často i výčtu konkrétních příkladů, na které se určité </a:t>
            </a:r>
            <a:r>
              <a:rPr lang="cs-CZ" sz="1200" dirty="0" err="1" smtClean="0">
                <a:solidFill>
                  <a:schemeClr val="tx1"/>
                </a:solidFill>
              </a:rPr>
              <a:t>pravodlo</a:t>
            </a:r>
            <a:r>
              <a:rPr lang="cs-CZ" sz="1200" dirty="0" smtClean="0">
                <a:solidFill>
                  <a:schemeClr val="tx1"/>
                </a:solidFill>
              </a:rPr>
              <a:t> či omezení vztahuje. </a:t>
            </a:r>
            <a:endParaRPr lang="cs-CZ" sz="1200" dirty="0">
              <a:solidFill>
                <a:schemeClr val="tx1"/>
              </a:solidFill>
            </a:endParaRPr>
          </a:p>
        </p:txBody>
      </p:sp>
    </p:spTree>
    <p:extLst>
      <p:ext uri="{BB962C8B-B14F-4D97-AF65-F5344CB8AC3E}">
        <p14:creationId xmlns:p14="http://schemas.microsoft.com/office/powerpoint/2010/main" xmlns="" val="209191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hlinkClick r:id="rId2"/>
              </a:rPr>
              <a:t>https://jaknapazourek.cz/shop/</a:t>
            </a:r>
            <a:endParaRPr lang="en-US" dirty="0"/>
          </a:p>
        </p:txBody>
      </p:sp>
      <p:sp>
        <p:nvSpPr>
          <p:cNvPr id="73" name="Rectangle 72">
            <a:extLst>
              <a:ext uri="{FF2B5EF4-FFF2-40B4-BE49-F238E27FC236}">
                <a16:creationId xmlns:a16="http://schemas.microsoft.com/office/drawing/2014/main" xmlns=""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xmlns="" id="{095012A5-4F4C-4F3F-9628-2AF3E0D95632}"/>
              </a:ext>
            </a:extLst>
          </p:cNvPr>
          <p:cNvSpPr>
            <a:spLocks noGrp="1"/>
          </p:cNvSpPr>
          <p:nvPr>
            <p:ph type="title"/>
          </p:nvPr>
        </p:nvSpPr>
        <p:spPr>
          <a:xfrm>
            <a:off x="451692" y="594911"/>
            <a:ext cx="11303306" cy="1068635"/>
          </a:xfrm>
          <a:solidFill>
            <a:schemeClr val="tx1">
              <a:lumMod val="85000"/>
            </a:schemeClr>
          </a:solidFill>
        </p:spPr>
        <p:txBody>
          <a:bodyPr>
            <a:normAutofit fontScale="90000"/>
          </a:bodyPr>
          <a:lstStyle/>
          <a:p>
            <a:pPr algn="r"/>
            <a:r>
              <a:rPr lang="cs-CZ" sz="2000" dirty="0" smtClean="0">
                <a:solidFill>
                  <a:schemeClr val="accent2">
                    <a:lumMod val="60000"/>
                    <a:lumOff val="40000"/>
                  </a:schemeClr>
                </a:solidFill>
              </a:rPr>
              <a:t>Historie využívání přírodnin neživých</a:t>
            </a:r>
            <a:br>
              <a:rPr lang="cs-CZ" sz="2000" dirty="0" smtClean="0">
                <a:solidFill>
                  <a:schemeClr val="accent2">
                    <a:lumMod val="60000"/>
                    <a:lumOff val="40000"/>
                  </a:schemeClr>
                </a:solidFill>
              </a:rPr>
            </a:br>
            <a:r>
              <a:rPr lang="cs-CZ" sz="2000" cap="none" dirty="0" smtClean="0"/>
              <a:t>označení doba kamenná samo o sobě evokuje využívání kamene jako zdroje surovin pro výrobu předmětů každodenní potřeby. Nejednalo se však pouze o kámen jako takový. </a:t>
            </a:r>
            <a:br>
              <a:rPr lang="cs-CZ" sz="2000" cap="none" dirty="0" smtClean="0"/>
            </a:br>
            <a:endParaRPr lang="cs-CZ" sz="2000" dirty="0">
              <a:solidFill>
                <a:schemeClr val="accent2">
                  <a:lumMod val="60000"/>
                  <a:lumOff val="40000"/>
                </a:schemeClr>
              </a:solidFill>
            </a:endParaRPr>
          </a:p>
        </p:txBody>
      </p:sp>
      <p:sp>
        <p:nvSpPr>
          <p:cNvPr id="3" name="Zástupný obsah 2">
            <a:extLst>
              <a:ext uri="{FF2B5EF4-FFF2-40B4-BE49-F238E27FC236}">
                <a16:creationId xmlns:a16="http://schemas.microsoft.com/office/drawing/2014/main" xmlns="" id="{818245F7-F973-4387-B550-9A444D7E3778}"/>
              </a:ext>
            </a:extLst>
          </p:cNvPr>
          <p:cNvSpPr>
            <a:spLocks noGrp="1"/>
          </p:cNvSpPr>
          <p:nvPr>
            <p:ph idx="1"/>
          </p:nvPr>
        </p:nvSpPr>
        <p:spPr>
          <a:xfrm>
            <a:off x="527901" y="1674564"/>
            <a:ext cx="3481979" cy="4536170"/>
          </a:xfrm>
        </p:spPr>
        <p:txBody>
          <a:bodyPr anchor="t">
            <a:normAutofit/>
          </a:bodyPr>
          <a:lstStyle/>
          <a:p>
            <a:pPr marL="0" indent="0">
              <a:lnSpc>
                <a:spcPct val="100000"/>
              </a:lnSpc>
              <a:buNone/>
            </a:pPr>
            <a:r>
              <a:rPr lang="cs-CZ" sz="1600" dirty="0" smtClean="0"/>
              <a:t>Ve </a:t>
            </a:r>
            <a:r>
              <a:rPr lang="cs-CZ" sz="1600" b="1" dirty="0" smtClean="0"/>
              <a:t>STARŠÍ DOBĚ KAMENNÉ (PALEOLITU), ale i </a:t>
            </a:r>
            <a:r>
              <a:rPr lang="cs-CZ" sz="1600" dirty="0" smtClean="0"/>
              <a:t>později byly využívány takové kameny, které se dobře opracovávaly štípáním a používaly se na výrobu nástrojů (např. pazourek, rohovec), případně kameny, kterými se pravěcí lidé zdobili (např. různé odrůdy křemene). K uchování pokrmů se využívala sůl kamenná, jako topivo pak uhlí. </a:t>
            </a:r>
          </a:p>
          <a:p>
            <a:pPr marL="0" indent="0">
              <a:lnSpc>
                <a:spcPct val="100000"/>
              </a:lnSpc>
              <a:buNone/>
            </a:pPr>
            <a:r>
              <a:rPr lang="cs-CZ" sz="1600" dirty="0" smtClean="0">
                <a:solidFill>
                  <a:srgbClr val="FFFFFF"/>
                </a:solidFill>
              </a:rPr>
              <a:t>Pokud se chcete dozvědět více o pravěkých technikách zpracování kamene, klikněte zde </a:t>
            </a:r>
            <a:r>
              <a:rPr lang="cs-CZ" sz="1600" dirty="0" smtClean="0">
                <a:hlinkClick r:id="rId3"/>
              </a:rPr>
              <a:t>https://www.cestyarcheologie.cz/single-post/pod-poklickou-stipana-industrie</a:t>
            </a:r>
            <a:endParaRPr lang="cs-CZ" sz="1600" dirty="0">
              <a:solidFill>
                <a:srgbClr val="FFFFFF"/>
              </a:solidFill>
            </a:endParaRPr>
          </a:p>
        </p:txBody>
      </p:sp>
      <p:sp>
        <p:nvSpPr>
          <p:cNvPr id="75" name="Rectangle 74">
            <a:extLst>
              <a:ext uri="{FF2B5EF4-FFF2-40B4-BE49-F238E27FC236}">
                <a16:creationId xmlns:a16="http://schemas.microsoft.com/office/drawing/2014/main" xmlns=""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xmlns=""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4274" name="AutoShape 2" descr="https://static.wixstatic.com/media/dd5762_344a04f6e51a492283af87cd5cc21c2e~mv2.jpg/v1/fill/w_630,h_630,al_c,q_85,usm_0.66_1.00_0.01/dd5762_344a04f6e51a492283af87cd5cc21c2e~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2" name="Obrázek 11" descr="zpracovní kamene.jpg"/>
          <p:cNvPicPr>
            <a:picLocks noChangeAspect="1"/>
          </p:cNvPicPr>
          <p:nvPr/>
        </p:nvPicPr>
        <p:blipFill>
          <a:blip r:embed="rId4" cstate="print"/>
          <a:stretch>
            <a:fillRect/>
          </a:stretch>
        </p:blipFill>
        <p:spPr>
          <a:xfrm>
            <a:off x="4385631" y="1806765"/>
            <a:ext cx="3796344" cy="3796344"/>
          </a:xfrm>
          <a:prstGeom prst="rect">
            <a:avLst/>
          </a:prstGeom>
        </p:spPr>
      </p:pic>
      <p:pic>
        <p:nvPicPr>
          <p:cNvPr id="13" name="Obrázek 12" descr="kamenné nástroje.jpg"/>
          <p:cNvPicPr>
            <a:picLocks noChangeAspect="1"/>
          </p:cNvPicPr>
          <p:nvPr/>
        </p:nvPicPr>
        <p:blipFill>
          <a:blip r:embed="rId5" cstate="print">
            <a:lum bright="20000"/>
          </a:blip>
          <a:stretch>
            <a:fillRect/>
          </a:stretch>
        </p:blipFill>
        <p:spPr>
          <a:xfrm>
            <a:off x="8252551" y="2842351"/>
            <a:ext cx="3535497" cy="3535497"/>
          </a:xfrm>
          <a:prstGeom prst="rect">
            <a:avLst/>
          </a:prstGeom>
        </p:spPr>
      </p:pic>
      <p:sp>
        <p:nvSpPr>
          <p:cNvPr id="14" name="Obdélník 13"/>
          <p:cNvSpPr/>
          <p:nvPr/>
        </p:nvSpPr>
        <p:spPr>
          <a:xfrm>
            <a:off x="4417764" y="5673687"/>
            <a:ext cx="3734718" cy="58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4605050" y="6048260"/>
            <a:ext cx="3569465" cy="36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bg1"/>
                </a:solidFill>
                <a:hlinkClick r:id="rId2"/>
              </a:rPr>
              <a:t>Zdroj fotografií: https://jaknapazourek.cz/shop/</a:t>
            </a:r>
            <a:endParaRPr lang="cs-CZ" sz="1200" dirty="0">
              <a:solidFill>
                <a:schemeClr val="bg1"/>
              </a:solidFill>
            </a:endParaRPr>
          </a:p>
        </p:txBody>
      </p:sp>
    </p:spTree>
    <p:extLst>
      <p:ext uri="{BB962C8B-B14F-4D97-AF65-F5344CB8AC3E}">
        <p14:creationId xmlns:p14="http://schemas.microsoft.com/office/powerpoint/2010/main" xmlns="" val="27477402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t>
            </a:r>
            <a:endParaRPr lang="en-US" dirty="0"/>
          </a:p>
        </p:txBody>
      </p:sp>
      <p:sp>
        <p:nvSpPr>
          <p:cNvPr id="12" name="Rectangle 11">
            <a:extLst>
              <a:ext uri="{FF2B5EF4-FFF2-40B4-BE49-F238E27FC236}">
                <a16:creationId xmlns:a16="http://schemas.microsoft.com/office/drawing/2014/main" xmlns=""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Zástupný obsah 3">
            <a:extLst>
              <a:ext uri="{FF2B5EF4-FFF2-40B4-BE49-F238E27FC236}">
                <a16:creationId xmlns:a16="http://schemas.microsoft.com/office/drawing/2014/main" xmlns="" id="{C246227D-C55E-4F37-B26C-D60C411ECF71}"/>
              </a:ext>
            </a:extLst>
          </p:cNvPr>
          <p:cNvSpPr>
            <a:spLocks noGrp="1"/>
          </p:cNvSpPr>
          <p:nvPr>
            <p:ph idx="1"/>
          </p:nvPr>
        </p:nvSpPr>
        <p:spPr>
          <a:xfrm>
            <a:off x="601255" y="1110354"/>
            <a:ext cx="3409782" cy="5290446"/>
          </a:xfrm>
        </p:spPr>
        <p:txBody>
          <a:bodyPr>
            <a:normAutofit/>
          </a:bodyPr>
          <a:lstStyle/>
          <a:p>
            <a:pPr marL="0" indent="0">
              <a:buNone/>
            </a:pPr>
            <a:r>
              <a:rPr lang="cs-CZ" sz="2000" dirty="0" smtClean="0">
                <a:solidFill>
                  <a:srgbClr val="FFFFFF"/>
                </a:solidFill>
              </a:rPr>
              <a:t>MLADŠÍ DOMA KAMENNÁ (NEOLIT) s sebou přináší konec kočování a život na jednom místě. Díky tomu se rozvíjí využívání další neživé přírodniny, a to jílovité hlíny. Ta se používá jednak na výrobu keramických nádob, sýpek v podobě děr vymazaných hlínou a vypálených ohněm, ale také obydlí. Tzv. dlouhé domy měly kostru k tenčích klád a stěny vypletené z větví, opatřených vrstvou hlíny. </a:t>
            </a:r>
            <a:endParaRPr lang="cs-CZ" sz="2000" dirty="0">
              <a:solidFill>
                <a:srgbClr val="FFFFFF"/>
              </a:solidFill>
            </a:endParaRPr>
          </a:p>
        </p:txBody>
      </p:sp>
      <p:pic>
        <p:nvPicPr>
          <p:cNvPr id="15" name="Obrázek 14" descr="dlouhý dům.jpg"/>
          <p:cNvPicPr>
            <a:picLocks noChangeAspect="1"/>
          </p:cNvPicPr>
          <p:nvPr/>
        </p:nvPicPr>
        <p:blipFill>
          <a:blip r:embed="rId2" cstate="print"/>
          <a:stretch>
            <a:fillRect/>
          </a:stretch>
        </p:blipFill>
        <p:spPr>
          <a:xfrm>
            <a:off x="4319188" y="683045"/>
            <a:ext cx="5397690" cy="3665748"/>
          </a:xfrm>
          <a:prstGeom prst="rect">
            <a:avLst/>
          </a:prstGeom>
        </p:spPr>
      </p:pic>
      <p:pic>
        <p:nvPicPr>
          <p:cNvPr id="17" name="Obrázek 16" descr="stěna dlouhého domu.jpg"/>
          <p:cNvPicPr>
            <a:picLocks noChangeAspect="1"/>
          </p:cNvPicPr>
          <p:nvPr/>
        </p:nvPicPr>
        <p:blipFill>
          <a:blip r:embed="rId3" cstate="print"/>
          <a:stretch>
            <a:fillRect/>
          </a:stretch>
        </p:blipFill>
        <p:spPr>
          <a:xfrm>
            <a:off x="8458809" y="4043190"/>
            <a:ext cx="3490819" cy="2311304"/>
          </a:xfrm>
          <a:prstGeom prst="rect">
            <a:avLst/>
          </a:prstGeom>
        </p:spPr>
      </p:pic>
      <p:pic>
        <p:nvPicPr>
          <p:cNvPr id="19" name="Obrázek 18" descr="keramika neolit.jpg"/>
          <p:cNvPicPr>
            <a:picLocks noChangeAspect="1"/>
          </p:cNvPicPr>
          <p:nvPr/>
        </p:nvPicPr>
        <p:blipFill>
          <a:blip r:embed="rId4" cstate="print"/>
          <a:stretch>
            <a:fillRect/>
          </a:stretch>
        </p:blipFill>
        <p:spPr>
          <a:xfrm>
            <a:off x="5497418" y="4073486"/>
            <a:ext cx="2868382" cy="2335182"/>
          </a:xfrm>
          <a:prstGeom prst="rect">
            <a:avLst/>
          </a:prstGeom>
        </p:spPr>
      </p:pic>
      <p:sp>
        <p:nvSpPr>
          <p:cNvPr id="20" name="Obdélník 19"/>
          <p:cNvSpPr/>
          <p:nvPr/>
        </p:nvSpPr>
        <p:spPr>
          <a:xfrm>
            <a:off x="9937214" y="2941504"/>
            <a:ext cx="2254786" cy="98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bg1"/>
                </a:solidFill>
                <a:hlinkClick r:id="rId5"/>
              </a:rPr>
              <a:t>Zdroj obrázků: http://www.</a:t>
            </a:r>
            <a:r>
              <a:rPr lang="cs-CZ" sz="1400" dirty="0" err="1" smtClean="0">
                <a:solidFill>
                  <a:schemeClr val="bg1"/>
                </a:solidFill>
                <a:hlinkClick r:id="rId5"/>
              </a:rPr>
              <a:t>virtualniarcheologie.cz</a:t>
            </a:r>
            <a:r>
              <a:rPr lang="cs-CZ" sz="1400" dirty="0" smtClean="0">
                <a:solidFill>
                  <a:schemeClr val="bg1"/>
                </a:solidFill>
                <a:hlinkClick r:id="rId5"/>
              </a:rPr>
              <a:t>/</a:t>
            </a:r>
            <a:endParaRPr lang="cs-CZ" sz="1400" dirty="0">
              <a:solidFill>
                <a:schemeClr val="bg1"/>
              </a:solidFill>
            </a:endParaRPr>
          </a:p>
        </p:txBody>
      </p:sp>
    </p:spTree>
    <p:extLst>
      <p:ext uri="{BB962C8B-B14F-4D97-AF65-F5344CB8AC3E}">
        <p14:creationId xmlns:p14="http://schemas.microsoft.com/office/powerpoint/2010/main" xmlns="" val="34384149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t>
            </a:r>
            <a:endParaRPr lang="en-US" dirty="0"/>
          </a:p>
        </p:txBody>
      </p:sp>
      <p:sp>
        <p:nvSpPr>
          <p:cNvPr id="12" name="Rectangle 11">
            <a:extLst>
              <a:ext uri="{FF2B5EF4-FFF2-40B4-BE49-F238E27FC236}">
                <a16:creationId xmlns:a16="http://schemas.microsoft.com/office/drawing/2014/main" xmlns=""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Zástupný obsah 3">
            <a:extLst>
              <a:ext uri="{FF2B5EF4-FFF2-40B4-BE49-F238E27FC236}">
                <a16:creationId xmlns:a16="http://schemas.microsoft.com/office/drawing/2014/main" xmlns="" id="{C246227D-C55E-4F37-B26C-D60C411ECF71}"/>
              </a:ext>
            </a:extLst>
          </p:cNvPr>
          <p:cNvSpPr>
            <a:spLocks noGrp="1"/>
          </p:cNvSpPr>
          <p:nvPr>
            <p:ph idx="1"/>
          </p:nvPr>
        </p:nvSpPr>
        <p:spPr>
          <a:xfrm>
            <a:off x="297455" y="594911"/>
            <a:ext cx="3713582" cy="5805889"/>
          </a:xfrm>
        </p:spPr>
        <p:txBody>
          <a:bodyPr>
            <a:normAutofit fontScale="92500" lnSpcReduction="20000"/>
          </a:bodyPr>
          <a:lstStyle/>
          <a:p>
            <a:pPr>
              <a:buNone/>
            </a:pPr>
            <a:r>
              <a:rPr lang="cs-CZ" sz="2000" dirty="0" smtClean="0"/>
              <a:t>	</a:t>
            </a:r>
            <a:r>
              <a:rPr lang="cs-CZ" sz="2000" dirty="0" smtClean="0">
                <a:solidFill>
                  <a:schemeClr val="accent4">
                    <a:lumMod val="40000"/>
                    <a:lumOff val="60000"/>
                  </a:schemeClr>
                </a:solidFill>
              </a:rPr>
              <a:t>POZDNÍ DOBA KAMENNÁ (ENEOLIT) je ve znamení využívání kovů. </a:t>
            </a:r>
          </a:p>
          <a:p>
            <a:pPr>
              <a:buNone/>
            </a:pPr>
            <a:r>
              <a:rPr lang="cs-CZ" sz="2000" dirty="0" smtClean="0">
                <a:solidFill>
                  <a:schemeClr val="accent4">
                    <a:lumMod val="40000"/>
                    <a:lumOff val="60000"/>
                  </a:schemeClr>
                </a:solidFill>
              </a:rPr>
              <a:t>    Prvním využívaným kovem (vedle zlata) byla </a:t>
            </a:r>
            <a:r>
              <a:rPr lang="cs-CZ" sz="2000" b="1" dirty="0" smtClean="0">
                <a:solidFill>
                  <a:schemeClr val="accent4">
                    <a:lumMod val="40000"/>
                    <a:lumOff val="60000"/>
                  </a:schemeClr>
                </a:solidFill>
              </a:rPr>
              <a:t>měď</a:t>
            </a:r>
            <a:r>
              <a:rPr lang="cs-CZ" sz="2000" dirty="0" smtClean="0">
                <a:solidFill>
                  <a:schemeClr val="accent4">
                    <a:lumMod val="40000"/>
                    <a:lumOff val="60000"/>
                  </a:schemeClr>
                </a:solidFill>
              </a:rPr>
              <a:t>, která se získává již při teplotě 1100°C. </a:t>
            </a:r>
          </a:p>
          <a:p>
            <a:pPr>
              <a:buNone/>
            </a:pPr>
            <a:r>
              <a:rPr lang="cs-CZ" sz="2000" dirty="0" smtClean="0">
                <a:solidFill>
                  <a:schemeClr val="accent4">
                    <a:lumMod val="40000"/>
                    <a:lumOff val="60000"/>
                  </a:schemeClr>
                </a:solidFill>
              </a:rPr>
              <a:t>    Následovaly cín, jejich slitina bronz a později </a:t>
            </a:r>
            <a:r>
              <a:rPr lang="cs-CZ" sz="2000" b="1" dirty="0" smtClean="0">
                <a:solidFill>
                  <a:schemeClr val="accent4">
                    <a:lumMod val="40000"/>
                    <a:lumOff val="60000"/>
                  </a:schemeClr>
                </a:solidFill>
              </a:rPr>
              <a:t>železo</a:t>
            </a:r>
            <a:r>
              <a:rPr lang="cs-CZ" sz="2000" dirty="0" smtClean="0">
                <a:solidFill>
                  <a:schemeClr val="accent4">
                    <a:lumMod val="40000"/>
                    <a:lumOff val="60000"/>
                  </a:schemeClr>
                </a:solidFill>
              </a:rPr>
              <a:t> vyžadující technologii zpracování při vyšší teplotě (okolo 1500°C).  </a:t>
            </a:r>
          </a:p>
          <a:p>
            <a:pPr>
              <a:buNone/>
            </a:pPr>
            <a:r>
              <a:rPr lang="cs-CZ" sz="2000" dirty="0" smtClean="0">
                <a:solidFill>
                  <a:schemeClr val="accent4">
                    <a:lumMod val="40000"/>
                    <a:lumOff val="60000"/>
                  </a:schemeClr>
                </a:solidFill>
              </a:rPr>
              <a:t>    Získávání kovů a výroba předmětů z nich, až již nářadí, zbraní nebo ozdob, byla časově i technologicky náročná. Vlastnictví předmětů z kovů bylo projevem postavení a bohatství majitele. Význam surovin pro výrobu kovů dal také název uživatelské skupině – RUDY.</a:t>
            </a:r>
            <a:endParaRPr lang="cs-CZ" sz="2000" dirty="0">
              <a:solidFill>
                <a:schemeClr val="accent4">
                  <a:lumMod val="40000"/>
                  <a:lumOff val="60000"/>
                </a:schemeClr>
              </a:solidFill>
            </a:endParaRPr>
          </a:p>
        </p:txBody>
      </p:sp>
      <p:pic>
        <p:nvPicPr>
          <p:cNvPr id="13" name="Obrázek 12" descr="dyky_kozi_hrbety.jpg"/>
          <p:cNvPicPr>
            <a:picLocks noChangeAspect="1"/>
          </p:cNvPicPr>
          <p:nvPr/>
        </p:nvPicPr>
        <p:blipFill>
          <a:blip r:embed="rId2" cstate="print"/>
          <a:stretch>
            <a:fillRect/>
          </a:stretch>
        </p:blipFill>
        <p:spPr>
          <a:xfrm>
            <a:off x="7799483" y="3158800"/>
            <a:ext cx="3872094" cy="3142850"/>
          </a:xfrm>
          <a:prstGeom prst="rect">
            <a:avLst/>
          </a:prstGeom>
        </p:spPr>
      </p:pic>
      <p:pic>
        <p:nvPicPr>
          <p:cNvPr id="21" name="Obrázek 20" descr="nádoby.jpg"/>
          <p:cNvPicPr>
            <a:picLocks noChangeAspect="1"/>
          </p:cNvPicPr>
          <p:nvPr/>
        </p:nvPicPr>
        <p:blipFill>
          <a:blip r:embed="rId3" cstate="print"/>
          <a:stretch>
            <a:fillRect/>
          </a:stretch>
        </p:blipFill>
        <p:spPr>
          <a:xfrm>
            <a:off x="4309264" y="638979"/>
            <a:ext cx="3825211" cy="3260992"/>
          </a:xfrm>
          <a:prstGeom prst="rect">
            <a:avLst/>
          </a:prstGeom>
        </p:spPr>
      </p:pic>
      <p:sp>
        <p:nvSpPr>
          <p:cNvPr id="22" name="Obdélník 21"/>
          <p:cNvSpPr/>
          <p:nvPr/>
        </p:nvSpPr>
        <p:spPr>
          <a:xfrm>
            <a:off x="4417763" y="4340646"/>
            <a:ext cx="31838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smtClean="0">
                <a:hlinkClick r:id="rId4"/>
              </a:rPr>
              <a:t>Zdroje obrázků: https://www.archeologienadosah.cz/archeologie-v-nm/sbirky/archeologicka-sbirka#dbronzova</a:t>
            </a:r>
            <a:endParaRPr lang="cs-CZ" sz="1100" dirty="0"/>
          </a:p>
        </p:txBody>
      </p:sp>
    </p:spTree>
    <p:extLst>
      <p:ext uri="{BB962C8B-B14F-4D97-AF65-F5344CB8AC3E}">
        <p14:creationId xmlns:p14="http://schemas.microsoft.com/office/powerpoint/2010/main" xmlns="" val="343841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D2766E-0CA1-4739-9E89-3AF2577DBE12}"/>
              </a:ext>
            </a:extLst>
          </p:cNvPr>
          <p:cNvSpPr>
            <a:spLocks noGrp="1"/>
          </p:cNvSpPr>
          <p:nvPr>
            <p:ph type="title"/>
          </p:nvPr>
        </p:nvSpPr>
        <p:spPr>
          <a:xfrm>
            <a:off x="327804" y="239447"/>
            <a:ext cx="11029616" cy="726005"/>
          </a:xfrm>
        </p:spPr>
        <p:txBody>
          <a:bodyPr>
            <a:normAutofit/>
          </a:bodyPr>
          <a:lstStyle/>
          <a:p>
            <a:r>
              <a:rPr lang="cs-CZ" dirty="0" smtClean="0"/>
              <a:t>Třídění neživých přírodnin</a:t>
            </a:r>
            <a:endParaRPr lang="cs-CZ" dirty="0"/>
          </a:p>
        </p:txBody>
      </p:sp>
      <p:sp>
        <p:nvSpPr>
          <p:cNvPr id="6" name="Obdélník 5"/>
          <p:cNvSpPr/>
          <p:nvPr/>
        </p:nvSpPr>
        <p:spPr>
          <a:xfrm>
            <a:off x="451693" y="1057618"/>
            <a:ext cx="3272008" cy="5552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RUDY – RUDNÍ SUROVINY</a:t>
            </a:r>
          </a:p>
          <a:p>
            <a:r>
              <a:rPr lang="cs-CZ" sz="1400" dirty="0" smtClean="0"/>
              <a:t>Minerály obsahující kovové prvky jako je např. železo, cín, měď, olovo, stříbro a zlato. Z počátku se rudní suroviny získávaly především na druhotných lokalitách, kam se tyto minerály dostaly díky zvětrávání. Takto lze najít např. zlato v některých řekách. </a:t>
            </a:r>
          </a:p>
          <a:p>
            <a:r>
              <a:rPr lang="cs-CZ" sz="1400" dirty="0" smtClean="0"/>
              <a:t>Později se rudní suroviny záměrně těžily, což bylo s primitivními nástroji velmi namáhavé a navíc také nebezpečné. Na našem území se mnoho rudních surovin nenachází, naleziště jsou malá a ve světovém měřítku bezvýznamná. </a:t>
            </a:r>
          </a:p>
          <a:p>
            <a:r>
              <a:rPr lang="cs-CZ" sz="1400" dirty="0" smtClean="0"/>
              <a:t>Ve středověku se v českých zemích těžilo např. stříbro v okolí Kutné Hory, po druhé světové válce jsme byli významnými dodavateli uranu.</a:t>
            </a:r>
          </a:p>
          <a:p>
            <a:endParaRPr lang="cs-CZ" sz="1400" dirty="0" smtClean="0"/>
          </a:p>
          <a:p>
            <a:r>
              <a:rPr lang="cs-CZ" sz="1400" dirty="0" smtClean="0"/>
              <a:t>Více informací o rudách na </a:t>
            </a:r>
            <a:r>
              <a:rPr lang="cs-CZ" sz="1400" dirty="0" smtClean="0">
                <a:hlinkClick r:id="rId3"/>
              </a:rPr>
              <a:t>http://geologie.</a:t>
            </a:r>
            <a:r>
              <a:rPr lang="cs-CZ" sz="1400" dirty="0" err="1" smtClean="0">
                <a:hlinkClick r:id="rId3"/>
              </a:rPr>
              <a:t>vsb.cz</a:t>
            </a:r>
            <a:r>
              <a:rPr lang="cs-CZ" sz="1400" dirty="0" smtClean="0">
                <a:hlinkClick r:id="rId3"/>
              </a:rPr>
              <a:t>/</a:t>
            </a:r>
            <a:r>
              <a:rPr lang="cs-CZ" sz="1400" dirty="0" err="1" smtClean="0">
                <a:hlinkClick r:id="rId3"/>
              </a:rPr>
              <a:t>loziska</a:t>
            </a:r>
            <a:r>
              <a:rPr lang="cs-CZ" sz="1400" dirty="0" smtClean="0">
                <a:hlinkClick r:id="rId3"/>
              </a:rPr>
              <a:t>/suroviny/rudni_suroviny.</a:t>
            </a:r>
            <a:r>
              <a:rPr lang="cs-CZ" sz="1400" dirty="0" err="1" smtClean="0">
                <a:hlinkClick r:id="rId3"/>
              </a:rPr>
              <a:t>html</a:t>
            </a:r>
            <a:endParaRPr lang="cs-CZ" sz="1400" dirty="0"/>
          </a:p>
        </p:txBody>
      </p:sp>
      <p:sp>
        <p:nvSpPr>
          <p:cNvPr id="7" name="Obdélník 6"/>
          <p:cNvSpPr/>
          <p:nvPr/>
        </p:nvSpPr>
        <p:spPr>
          <a:xfrm>
            <a:off x="3888954" y="1046601"/>
            <a:ext cx="3327094" cy="5563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smtClean="0"/>
              <a:t> </a:t>
            </a:r>
            <a:r>
              <a:rPr lang="cs-CZ" b="1" dirty="0" smtClean="0"/>
              <a:t>NERUDNÍ SUROVINY</a:t>
            </a:r>
            <a:r>
              <a:rPr lang="cs-CZ" dirty="0" smtClean="0"/>
              <a:t> –</a:t>
            </a:r>
            <a:r>
              <a:rPr lang="cs-CZ" b="1" dirty="0" smtClean="0"/>
              <a:t>NERUDY</a:t>
            </a:r>
          </a:p>
          <a:p>
            <a:r>
              <a:rPr lang="cs-CZ" sz="1400" dirty="0" smtClean="0"/>
              <a:t>Jedná se o suroviny, které neobsahují minerály kovů. </a:t>
            </a:r>
          </a:p>
          <a:p>
            <a:r>
              <a:rPr lang="cs-CZ" sz="1400" dirty="0" smtClean="0"/>
              <a:t>Patří sem materiály využívané </a:t>
            </a:r>
            <a:r>
              <a:rPr lang="cs-CZ" sz="1400" b="1" dirty="0" smtClean="0"/>
              <a:t>ve stavebnictví</a:t>
            </a:r>
            <a:r>
              <a:rPr lang="cs-CZ" sz="1400" dirty="0" smtClean="0"/>
              <a:t> jako vápenec, pískovec, písek, štěrk, jíly, stavební kámen, pokrývačská břidlice. </a:t>
            </a:r>
          </a:p>
          <a:p>
            <a:r>
              <a:rPr lang="cs-CZ" sz="1400" dirty="0" smtClean="0"/>
              <a:t>Dále pak </a:t>
            </a:r>
            <a:r>
              <a:rPr lang="cs-CZ" sz="1400" b="1" dirty="0" smtClean="0"/>
              <a:t>dekorační kameny</a:t>
            </a:r>
            <a:r>
              <a:rPr lang="cs-CZ" sz="1400" dirty="0" smtClean="0"/>
              <a:t>, mezi které patří především žula, mramor a pískovec. Kromě stavebnictví sem patří také materiály využívané různými průmyslovými odvětvími, jako jsou křemenné písky pro sklářství, kaolin pro výrobu porcelánu apod.</a:t>
            </a:r>
          </a:p>
          <a:p>
            <a:r>
              <a:rPr lang="cs-CZ" sz="1400" dirty="0" smtClean="0"/>
              <a:t>Speciální skupinou jsou drahé kameny. Na našem území se jich mnoho nenachází, pro naši republiku jsou specifická naleziště českého granátu (pyropu) a vltavínů.</a:t>
            </a:r>
          </a:p>
          <a:p>
            <a:endParaRPr lang="cs-CZ" sz="1400" dirty="0" smtClean="0"/>
          </a:p>
          <a:p>
            <a:r>
              <a:rPr lang="cs-CZ" sz="1400" dirty="0" smtClean="0"/>
              <a:t>Více informací o </a:t>
            </a:r>
            <a:r>
              <a:rPr lang="cs-CZ" sz="1400" dirty="0" err="1" smtClean="0"/>
              <a:t>nerudách</a:t>
            </a:r>
            <a:r>
              <a:rPr lang="cs-CZ" sz="1400" dirty="0" smtClean="0"/>
              <a:t> na </a:t>
            </a:r>
          </a:p>
          <a:p>
            <a:r>
              <a:rPr lang="cs-CZ" sz="1400" dirty="0" smtClean="0"/>
              <a:t>  </a:t>
            </a:r>
            <a:r>
              <a:rPr lang="cs-CZ" sz="1400" dirty="0" smtClean="0">
                <a:hlinkClick r:id="rId4"/>
              </a:rPr>
              <a:t>http://geologie.</a:t>
            </a:r>
            <a:r>
              <a:rPr lang="cs-CZ" sz="1400" dirty="0" err="1" smtClean="0">
                <a:hlinkClick r:id="rId4"/>
              </a:rPr>
              <a:t>vsb.cz</a:t>
            </a:r>
            <a:r>
              <a:rPr lang="cs-CZ" sz="1400" dirty="0" smtClean="0">
                <a:hlinkClick r:id="rId4"/>
              </a:rPr>
              <a:t>/</a:t>
            </a:r>
            <a:r>
              <a:rPr lang="cs-CZ" sz="1400" dirty="0" err="1" smtClean="0">
                <a:hlinkClick r:id="rId4"/>
              </a:rPr>
              <a:t>loziska</a:t>
            </a:r>
            <a:r>
              <a:rPr lang="cs-CZ" sz="1400" dirty="0" smtClean="0">
                <a:hlinkClick r:id="rId4"/>
              </a:rPr>
              <a:t>/suroviny/nerudni_</a:t>
            </a:r>
            <a:r>
              <a:rPr lang="cs-CZ" sz="1400" dirty="0" err="1" smtClean="0">
                <a:hlinkClick r:id="rId4"/>
              </a:rPr>
              <a:t>stavebni</a:t>
            </a:r>
            <a:r>
              <a:rPr lang="cs-CZ" sz="1400" dirty="0" smtClean="0">
                <a:hlinkClick r:id="rId4"/>
              </a:rPr>
              <a:t>_suroviny.</a:t>
            </a:r>
            <a:r>
              <a:rPr lang="cs-CZ" sz="1400" dirty="0" err="1" smtClean="0">
                <a:hlinkClick r:id="rId4"/>
              </a:rPr>
              <a:t>html</a:t>
            </a:r>
            <a:endParaRPr lang="cs-CZ" sz="1400" dirty="0"/>
          </a:p>
        </p:txBody>
      </p:sp>
      <p:sp>
        <p:nvSpPr>
          <p:cNvPr id="8" name="Obdélník 7"/>
          <p:cNvSpPr/>
          <p:nvPr/>
        </p:nvSpPr>
        <p:spPr>
          <a:xfrm>
            <a:off x="7357431" y="1033748"/>
            <a:ext cx="3327094" cy="5563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smtClean="0"/>
              <a:t> </a:t>
            </a:r>
            <a:r>
              <a:rPr lang="cs-CZ" b="1" dirty="0" smtClean="0"/>
              <a:t>ENERGETICKÉ SUROVINY</a:t>
            </a:r>
          </a:p>
          <a:p>
            <a:r>
              <a:rPr lang="cs-CZ" sz="1400" dirty="0" smtClean="0"/>
              <a:t>Z hlediska využívání člověkem nejmladší, ale strategicky významné. Jejich původ je dle uznávaných teoriích z živých organismů, které se díky nepřítomnosti vzduchu, tlaku a v závislosti na původní organické hmotě vyvinuly do podoby rašeliny, uhlí, ropy, asfaltu a zemního plynu. </a:t>
            </a:r>
          </a:p>
          <a:p>
            <a:r>
              <a:rPr lang="cs-CZ" sz="1400" dirty="0" smtClean="0"/>
              <a:t>Při jejich spalování dochází k uvolňování energie v podobě tepla. Některé z nich je současně možné využít jako zdroj uhlíkatých sloučenin pro další výrobu.</a:t>
            </a:r>
          </a:p>
          <a:p>
            <a:r>
              <a:rPr lang="cs-CZ" sz="1400" dirty="0" smtClean="0"/>
              <a:t>Mezi energetické suroviny se řadí také radioaktivní kovy jako jsou uran, thorium a radium, jejichž původ není organický. K uvolňování energie nedochází pomocí hoření, ale rozpadem na úrovni atomů.</a:t>
            </a:r>
          </a:p>
          <a:p>
            <a:endParaRPr lang="cs-CZ" sz="1400" dirty="0" smtClean="0"/>
          </a:p>
          <a:p>
            <a:r>
              <a:rPr lang="cs-CZ" sz="1400" dirty="0" smtClean="0"/>
              <a:t>Více o energetických surovinách na </a:t>
            </a:r>
          </a:p>
          <a:p>
            <a:r>
              <a:rPr lang="cs-CZ" sz="1400" dirty="0" smtClean="0">
                <a:hlinkClick r:id="rId5"/>
              </a:rPr>
              <a:t>http://geologie.</a:t>
            </a:r>
            <a:r>
              <a:rPr lang="cs-CZ" sz="1400" dirty="0" err="1" smtClean="0">
                <a:hlinkClick r:id="rId5"/>
              </a:rPr>
              <a:t>vsb.cz</a:t>
            </a:r>
            <a:r>
              <a:rPr lang="cs-CZ" sz="1400" dirty="0" smtClean="0">
                <a:hlinkClick r:id="rId5"/>
              </a:rPr>
              <a:t>/</a:t>
            </a:r>
            <a:r>
              <a:rPr lang="cs-CZ" sz="1400" dirty="0" err="1" smtClean="0">
                <a:hlinkClick r:id="rId5"/>
              </a:rPr>
              <a:t>loziska</a:t>
            </a:r>
            <a:r>
              <a:rPr lang="cs-CZ" sz="1400" dirty="0" smtClean="0">
                <a:hlinkClick r:id="rId5"/>
              </a:rPr>
              <a:t>/suroviny/</a:t>
            </a:r>
            <a:r>
              <a:rPr lang="cs-CZ" sz="1400" dirty="0" err="1" smtClean="0">
                <a:hlinkClick r:id="rId5"/>
              </a:rPr>
              <a:t>energeticke</a:t>
            </a:r>
            <a:r>
              <a:rPr lang="cs-CZ" sz="1400" dirty="0" smtClean="0">
                <a:hlinkClick r:id="rId5"/>
              </a:rPr>
              <a:t>_suroviny.</a:t>
            </a:r>
            <a:r>
              <a:rPr lang="cs-CZ" sz="1400" dirty="0" err="1" smtClean="0">
                <a:hlinkClick r:id="rId5"/>
              </a:rPr>
              <a:t>html</a:t>
            </a:r>
            <a:endParaRPr lang="cs-CZ" sz="1400" dirty="0" smtClean="0"/>
          </a:p>
          <a:p>
            <a:endParaRPr lang="cs-CZ" sz="1400" dirty="0" smtClean="0"/>
          </a:p>
        </p:txBody>
      </p:sp>
    </p:spTree>
    <p:extLst>
      <p:ext uri="{BB962C8B-B14F-4D97-AF65-F5344CB8AC3E}">
        <p14:creationId xmlns:p14="http://schemas.microsoft.com/office/powerpoint/2010/main" xmlns="" val="281227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9751CB9-7B25-4EB8-9A6F-82F822549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1317383-CF3B-4B02-9512-BECBEF6362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B1D4C7A0-6DF2-4F2D-A45D-F111582974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DBF3943D-BCB6-4B31-809D-A005686483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Nadpis 11"/>
          <p:cNvSpPr>
            <a:spLocks noGrp="1"/>
          </p:cNvSpPr>
          <p:nvPr>
            <p:ph type="title"/>
          </p:nvPr>
        </p:nvSpPr>
        <p:spPr>
          <a:xfrm>
            <a:off x="433329" y="595462"/>
            <a:ext cx="11288617" cy="583343"/>
          </a:xfrm>
        </p:spPr>
        <p:txBody>
          <a:bodyPr>
            <a:normAutofit/>
          </a:bodyPr>
          <a:lstStyle/>
          <a:p>
            <a:pPr algn="r"/>
            <a:r>
              <a:rPr lang="cs-CZ" sz="1800" dirty="0" smtClean="0"/>
              <a:t>Historie využívání živočichů</a:t>
            </a:r>
            <a:br>
              <a:rPr lang="cs-CZ" sz="1800" dirty="0" smtClean="0"/>
            </a:br>
            <a:endParaRPr lang="cs-CZ" sz="1800" dirty="0"/>
          </a:p>
        </p:txBody>
      </p:sp>
      <p:sp>
        <p:nvSpPr>
          <p:cNvPr id="14" name="Zástupný symbol pro obsah 13"/>
          <p:cNvSpPr>
            <a:spLocks noGrp="1"/>
          </p:cNvSpPr>
          <p:nvPr>
            <p:ph idx="1"/>
          </p:nvPr>
        </p:nvSpPr>
        <p:spPr>
          <a:xfrm>
            <a:off x="242371" y="661012"/>
            <a:ext cx="3734718" cy="5684704"/>
          </a:xfrm>
        </p:spPr>
        <p:txBody>
          <a:bodyPr>
            <a:normAutofit fontScale="85000" lnSpcReduction="20000"/>
          </a:bodyPr>
          <a:lstStyle/>
          <a:p>
            <a:pPr>
              <a:lnSpc>
                <a:spcPct val="120000"/>
              </a:lnSpc>
              <a:buNone/>
            </a:pPr>
            <a:r>
              <a:rPr lang="cs-CZ" dirty="0" smtClean="0"/>
              <a:t>   </a:t>
            </a:r>
            <a:r>
              <a:rPr lang="cs-CZ" sz="2100" dirty="0" smtClean="0"/>
              <a:t>Od paleolitu byl lov </a:t>
            </a:r>
            <a:r>
              <a:rPr lang="cs-CZ" sz="2100" b="1" dirty="0" smtClean="0"/>
              <a:t>VOLNĚ ŽIJÍCÍCH ZVÍŘAT</a:t>
            </a:r>
            <a:r>
              <a:rPr lang="cs-CZ" sz="2100" dirty="0" smtClean="0"/>
              <a:t> nedílnou součástí života lidí. Lovila se jak velká, stádní zvířata – mamuti, později koně, ale také drobní savci a ptáci. Od neolitu jsou také důkazy o rybolovu. Živočichové sloužili nejen jako zdroj potravy, z kůží se vyráběly oděvy, z kostí, zubů a paroží nástroje i ozdoby. </a:t>
            </a:r>
          </a:p>
          <a:p>
            <a:pPr>
              <a:lnSpc>
                <a:spcPct val="120000"/>
              </a:lnSpc>
              <a:buNone/>
            </a:pPr>
            <a:r>
              <a:rPr lang="cs-CZ" sz="2100" dirty="0" smtClean="0"/>
              <a:t>    </a:t>
            </a:r>
          </a:p>
          <a:p>
            <a:pPr>
              <a:lnSpc>
                <a:spcPct val="120000"/>
              </a:lnSpc>
              <a:buNone/>
            </a:pPr>
            <a:r>
              <a:rPr lang="cs-CZ" sz="2100" dirty="0" smtClean="0"/>
              <a:t>     Pravděpodobně již v paleolitu došlo k domestikaci </a:t>
            </a:r>
            <a:r>
              <a:rPr lang="cs-CZ" sz="2100" b="1" dirty="0" smtClean="0"/>
              <a:t>psa</a:t>
            </a:r>
            <a:r>
              <a:rPr lang="cs-CZ" sz="2100" dirty="0" smtClean="0"/>
              <a:t>. Ten se pravděpodobně zdržoval v okolí sídlišť, kde se živil zbytky ze zpracování zvířat. Později se stává společníkem při lovu a ochráncem stád.</a:t>
            </a:r>
            <a:endParaRPr lang="cs-CZ" sz="2100" dirty="0"/>
          </a:p>
        </p:txBody>
      </p:sp>
      <p:pic>
        <p:nvPicPr>
          <p:cNvPr id="48130" name="Picture 2" descr="&lt;p&gt;Lovci mamutů se vyhýbali studeným jeskyním – naopak si stavěli teplé domy, kde mohli chodit polonazí.&lt;/p&gt;"/>
          <p:cNvPicPr>
            <a:picLocks noChangeAspect="1" noChangeArrowheads="1"/>
          </p:cNvPicPr>
          <p:nvPr/>
        </p:nvPicPr>
        <p:blipFill>
          <a:blip r:embed="rId3" cstate="print"/>
          <a:srcRect/>
          <a:stretch>
            <a:fillRect/>
          </a:stretch>
        </p:blipFill>
        <p:spPr bwMode="auto">
          <a:xfrm>
            <a:off x="4252509" y="1057799"/>
            <a:ext cx="7916944" cy="5221815"/>
          </a:xfrm>
          <a:prstGeom prst="rect">
            <a:avLst/>
          </a:prstGeom>
          <a:noFill/>
        </p:spPr>
      </p:pic>
      <p:sp>
        <p:nvSpPr>
          <p:cNvPr id="16" name="Obdélník 15"/>
          <p:cNvSpPr/>
          <p:nvPr/>
        </p:nvSpPr>
        <p:spPr>
          <a:xfrm>
            <a:off x="4417764" y="6389783"/>
            <a:ext cx="7774236" cy="319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u="sng" dirty="0" smtClean="0">
                <a:solidFill>
                  <a:schemeClr val="accent6">
                    <a:lumMod val="50000"/>
                  </a:schemeClr>
                </a:solidFill>
                <a:hlinkClick r:id="rId4"/>
              </a:rPr>
              <a:t>Zdroj obrázků: </a:t>
            </a:r>
            <a:r>
              <a:rPr lang="cs-CZ" sz="1000" dirty="0" smtClean="0">
                <a:solidFill>
                  <a:schemeClr val="accent6">
                    <a:lumMod val="50000"/>
                  </a:schemeClr>
                </a:solidFill>
                <a:hlinkClick r:id="rId4"/>
              </a:rPr>
              <a:t>https://www.stoplusjednicka.cz/prekvapiva-fakta-jak-vypadal-skutecny-zivot-lovcu-mamutu</a:t>
            </a:r>
            <a:endParaRPr lang="cs-CZ" sz="1000" dirty="0">
              <a:solidFill>
                <a:schemeClr val="accent6">
                  <a:lumMod val="50000"/>
                </a:schemeClr>
              </a:solidFill>
            </a:endParaRPr>
          </a:p>
        </p:txBody>
      </p:sp>
    </p:spTree>
    <p:extLst>
      <p:ext uri="{BB962C8B-B14F-4D97-AF65-F5344CB8AC3E}">
        <p14:creationId xmlns:p14="http://schemas.microsoft.com/office/powerpoint/2010/main" xmlns="" val="41304526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1D2766E-0CA1-4739-9E89-3AF2577DBE12}"/>
              </a:ext>
            </a:extLst>
          </p:cNvPr>
          <p:cNvSpPr>
            <a:spLocks noGrp="1"/>
          </p:cNvSpPr>
          <p:nvPr>
            <p:ph type="title"/>
          </p:nvPr>
        </p:nvSpPr>
        <p:spPr>
          <a:xfrm>
            <a:off x="327804" y="239447"/>
            <a:ext cx="11029616" cy="726005"/>
          </a:xfrm>
        </p:spPr>
        <p:txBody>
          <a:bodyPr>
            <a:normAutofit/>
          </a:bodyPr>
          <a:lstStyle/>
          <a:p>
            <a:r>
              <a:rPr lang="cs-CZ" dirty="0" smtClean="0"/>
              <a:t>Domestikace a chov zvířat</a:t>
            </a:r>
            <a:endParaRPr lang="cs-CZ" dirty="0"/>
          </a:p>
        </p:txBody>
      </p:sp>
      <p:sp>
        <p:nvSpPr>
          <p:cNvPr id="6" name="Obdélník 5"/>
          <p:cNvSpPr/>
          <p:nvPr/>
        </p:nvSpPr>
        <p:spPr>
          <a:xfrm>
            <a:off x="396608" y="1057617"/>
            <a:ext cx="10267720" cy="2269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cs-CZ" sz="1400" dirty="0" smtClean="0"/>
              <a:t>V NEOLITU přichází záměrný chov vybraných, původně volně žijících, živočichů a jejich domestikace. Vlastní proces domestikace je dlouhodobý proces, kterému předchází další dva kroky. </a:t>
            </a:r>
          </a:p>
          <a:p>
            <a:r>
              <a:rPr lang="cs-CZ" sz="1400" dirty="0" smtClean="0"/>
              <a:t>1) </a:t>
            </a:r>
            <a:r>
              <a:rPr lang="cs-CZ" sz="1400" b="1" dirty="0" smtClean="0"/>
              <a:t>zajetí živočicha </a:t>
            </a:r>
            <a:r>
              <a:rPr lang="cs-CZ" sz="1400" dirty="0" smtClean="0"/>
              <a:t>– živočich je chycen a držen v zajetí. Ponechává si své přirozené instinkty, jeho návrat do přírody je možný.</a:t>
            </a:r>
          </a:p>
          <a:p>
            <a:r>
              <a:rPr lang="cs-CZ" sz="1400" dirty="0" smtClean="0"/>
              <a:t>2) </a:t>
            </a:r>
            <a:r>
              <a:rPr lang="cs-CZ" sz="1400" b="1" dirty="0" smtClean="0"/>
              <a:t>ochočení živočicha </a:t>
            </a:r>
            <a:r>
              <a:rPr lang="cs-CZ" sz="1400" dirty="0" smtClean="0"/>
              <a:t>– živočich (nejčastěji narozený v zajetí) si přivykne na člověka, je krotký a ztrácí své přirozené instinkty. Jeho návrat do přírody je velmi obtížný. </a:t>
            </a:r>
          </a:p>
          <a:p>
            <a:r>
              <a:rPr lang="cs-CZ" sz="1400" dirty="0" smtClean="0"/>
              <a:t>3) </a:t>
            </a:r>
            <a:r>
              <a:rPr lang="cs-CZ" sz="1400" b="1" dirty="0" smtClean="0"/>
              <a:t>domestikace živočicha </a:t>
            </a:r>
            <a:r>
              <a:rPr lang="cs-CZ" sz="1400" dirty="0" smtClean="0"/>
              <a:t>– přeměna původního druhu živočicha na úrovni morfologické (vzhled, barva, velikost), fyziologické (rychlost růstu a dospívání) a etologické (chování vůči člověku). Domestikovaný živočich se stává plně závislý na člověku a není schopen návratu do volné přírody.</a:t>
            </a:r>
            <a:endParaRPr lang="cs-CZ" sz="1400" dirty="0"/>
          </a:p>
        </p:txBody>
      </p:sp>
      <p:sp>
        <p:nvSpPr>
          <p:cNvPr id="10" name="TextovéPole 9"/>
          <p:cNvSpPr txBox="1"/>
          <p:nvPr/>
        </p:nvSpPr>
        <p:spPr>
          <a:xfrm>
            <a:off x="352540" y="3988105"/>
            <a:ext cx="3613533" cy="1815882"/>
          </a:xfrm>
          <a:prstGeom prst="rect">
            <a:avLst/>
          </a:prstGeom>
          <a:noFill/>
        </p:spPr>
        <p:txBody>
          <a:bodyPr wrap="square" rtlCol="0">
            <a:spAutoFit/>
          </a:bodyPr>
          <a:lstStyle/>
          <a:p>
            <a:r>
              <a:rPr lang="cs-CZ" sz="1400" b="1" dirty="0" smtClean="0"/>
              <a:t>ÚKOL PRO VÁS: </a:t>
            </a:r>
          </a:p>
          <a:p>
            <a:pPr marL="342900" indent="-342900">
              <a:buAutoNum type="arabicParenR"/>
            </a:pPr>
            <a:r>
              <a:rPr lang="cs-CZ" sz="1400" dirty="0" smtClean="0"/>
              <a:t>Přečtěte si informace o odlišných druzích kachny. Určete, v čem se kachna domácí liší od kachny divoké liší na úrovni vzhledu, fyziologie a chování. </a:t>
            </a:r>
          </a:p>
          <a:p>
            <a:pPr marL="342900" indent="-342900">
              <a:buAutoNum type="arabicParenR"/>
            </a:pPr>
            <a:r>
              <a:rPr lang="cs-CZ" sz="1400" dirty="0" smtClean="0"/>
              <a:t>Proč je pro kachnu domácí nemožný trvalý návrat do přírody? </a:t>
            </a:r>
            <a:endParaRPr lang="cs-CZ" strike="sngStrike" dirty="0"/>
          </a:p>
        </p:txBody>
      </p:sp>
      <p:pic>
        <p:nvPicPr>
          <p:cNvPr id="60418" name="Picture 2"/>
          <p:cNvPicPr>
            <a:picLocks noChangeAspect="1" noChangeArrowheads="1"/>
          </p:cNvPicPr>
          <p:nvPr/>
        </p:nvPicPr>
        <p:blipFill>
          <a:blip r:embed="rId3" cstate="print"/>
          <a:srcRect l="11029" t="38979" r="29712" b="14008"/>
          <a:stretch>
            <a:fillRect/>
          </a:stretch>
        </p:blipFill>
        <p:spPr bwMode="auto">
          <a:xfrm>
            <a:off x="4172646" y="3363546"/>
            <a:ext cx="6547717" cy="3246576"/>
          </a:xfrm>
          <a:prstGeom prst="rect">
            <a:avLst/>
          </a:prstGeom>
          <a:noFill/>
          <a:ln w="9525">
            <a:noFill/>
            <a:miter lim="800000"/>
            <a:headEnd/>
            <a:tailEnd/>
          </a:ln>
        </p:spPr>
      </p:pic>
    </p:spTree>
    <p:extLst>
      <p:ext uri="{BB962C8B-B14F-4D97-AF65-F5344CB8AC3E}">
        <p14:creationId xmlns:p14="http://schemas.microsoft.com/office/powerpoint/2010/main" xmlns="" val="2812277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340</TotalTime>
  <Words>1751</Words>
  <Application>Microsoft Office PowerPoint</Application>
  <PresentationFormat>Vlastní</PresentationFormat>
  <Paragraphs>233</Paragraphs>
  <Slides>17</Slides>
  <Notes>7</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Bohatý</vt:lpstr>
      <vt:lpstr>VYUŽÍVÁNÍ PŘÍRODY ČLOVĚKEM</vt:lpstr>
      <vt:lpstr>Základní charakteristika</vt:lpstr>
      <vt:lpstr>Přírodnina – surovina – výrobek - odpad</vt:lpstr>
      <vt:lpstr>Historie využívání přírodnin neživých označení doba kamenná samo o sobě evokuje využívání kamene jako zdroje surovin pro výrobu předmětů každodenní potřeby. Nejednalo se však pouze o kámen jako takový.  </vt:lpstr>
      <vt:lpstr>Snímek 5</vt:lpstr>
      <vt:lpstr>Snímek 6</vt:lpstr>
      <vt:lpstr>Třídění neživých přírodnin</vt:lpstr>
      <vt:lpstr>Historie využívání živočichů </vt:lpstr>
      <vt:lpstr>Domestikace a chov zvířat</vt:lpstr>
      <vt:lpstr>TŘÍDĚNÍ ŽIVOČICHŮ</vt:lpstr>
      <vt:lpstr>Historie využívání rostlin </vt:lpstr>
      <vt:lpstr>Třídění rostlin – polní plodiny</vt:lpstr>
      <vt:lpstr>Třídění rostlin – zelenina a BYLINKY</vt:lpstr>
      <vt:lpstr>Třídění rostlin - OVOCE</vt:lpstr>
      <vt:lpstr>Třídění rostlin – další kategorie</vt:lpstr>
      <vt:lpstr>Živé organismy pohledem člověka</vt:lpstr>
      <vt:lpstr>ŘEŠENÍ ÚLOH PRO VÁS: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Příroda v České republice</dc:title>
  <dc:creator>Iva Fr</dc:creator>
  <cp:lastModifiedBy>Frýzová</cp:lastModifiedBy>
  <cp:revision>7</cp:revision>
  <dcterms:created xsi:type="dcterms:W3CDTF">2020-03-30T21:54:20Z</dcterms:created>
  <dcterms:modified xsi:type="dcterms:W3CDTF">2020-05-04T17:57:46Z</dcterms:modified>
</cp:coreProperties>
</file>