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4" r:id="rId4"/>
    <p:sldId id="275" r:id="rId5"/>
    <p:sldId id="279" r:id="rId6"/>
    <p:sldId id="276" r:id="rId7"/>
    <p:sldId id="277" r:id="rId8"/>
    <p:sldId id="278" r:id="rId9"/>
    <p:sldId id="280" r:id="rId10"/>
    <p:sldId id="281" r:id="rId11"/>
    <p:sldId id="260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0-09-24T09:52:11.8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2170 8883 0,'22'0'17,"0"0"-4,23 0 3,-1 0-8,22 0 2,23 0-4,0 0 2,43 22 0,-21-22 0,44 0 0,0 22 0,22-22 0,1 22 0,43-22 0,-44 22 0,0-22 2,-44 0-4,22 0 2,-22 0 0,-22 0 0,-23 0 0,1 0 0,-1 0 0,23 0 0,-44 0 0,-23 0 0,22 0 0,1 0 0,-1 0 0,23 0 0,-23 0 0,23 0 0,-1 0 0,1 0 0,0 0 0,-23 0 0,23 0 1,-23 0-2,23 0 1,-23 0 1,23 0-2,-23 0 2,0 0-2,1 23 1,-1-23 0,1 0 0,21 0 2,1 0-3,22 0 0,-1 0 1,1 22 0,22-22 0,0 0 0,44 0 0,-22 0 2,0 0-3,0 0 0,-44 0 1,44 0 2,-22 0-3,0 0 2,-23 0-1,23 0-1,-22 0 2,22 0-2,-23 0 0,-21 0 2,0 0 0,43 0-2,-21 0 2,66 0-2,-22 0 0,22 0 1,1 0 0,-23 0 0,-22 0 0,22 0 0,0 0 0,-45 0 0,23 0 0,-22 0 0,44 0 0,-44 22 0,21-22 0,-21 0 0,44 0 0,-44 0 0,22 0 0,22 0 0,22 0 1,-44 0 0,44 0-3,-22 0 2,0 0 0,22 0 0,155 0 13,-199 0-18,22 0 5,0 0 0,-22 0 0,0 0 0,22 0 0,-44 0 0,44 0 0,-45 0 0,45 0 0,-44 0 0,22 0 0,-22 0 0,22 0 0,-45 0 0,23 0 0,-22 0 0,43 0 0,-43 0 0,22 0 0,-23 0 0,1 0 0,22 0 2,-45 0-3,23 0 2,-23 0-1,0 0 0,23 0-2,-23 0 2,1 0 0,-23 0 0,45 0 0,-23 0 0,67 0 0,-44 0 0,21 0 0,23 0 0,-44 0 2,22 0-4,-1 0 2,45 22 1,-22-22-2,-22 22 5,22 0-6,22-22 2,-22 0 0,22 0 0,-22 0 0,44 23 0,0-23 0,0 0 0,67 22-2,-23 0 2,23-22 0,-1 22 0,-43 0 0,43 0 4,-66-22-8,-22 0 4,-44 0 0,-22 0 0,-23 0 2,-22 0-2,1 0 0,21 0 0,-44 0 0,22 0 0,-21 0-2,21 0 4,-22 0-3,0 0 0,0 0 3,23 0-2,-23 0-1,0 0 2,22 0-3,0 0 2,1 0 0,-1 0 0,23 0 0,-1 0 0,0 0 0,1 0 2,-1 0-4,1 0 2,-1 0 0,-22 0 2,23 0-2,-1 0-2,-44 0 4,23 0-3,-23 0 2,0 0-3,-22 22 84,-22-22-68,0 0-6,-23 0-8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0-09-24T09:52:14.0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15590 11342 0,'0'0'2,"221"-111"2,23 22 4,22 1 0,88-23 0,-44 0 0,89 67 0,21-45 0,-43 23 0,88-1 0,44 45 3,-88 0-6,22 22 3,-155 0 0,-23 0 2,-21 22-4,-67 23 2,-44 43 0,0-21 0,-22 21 0,-45 1 0,0 22 0,1-1 0,-1 23 0,-21-22 0,-23 22 0,0 22 0,0 22 0,-22-22 0,0 22 0,-44 23 0,-67 21 0,0 23 0,-44 0 0,-22-23 0,-22 45 0,-45 0 0,-21-45 0,43 1 0,-22-67 0,-43 0 0,43-89 0,-44-21 0,0-45 0,-22 0 0,44 0 0,1-67 0,21-21 0,23-23 0,66 0 3,22 0-6,22-44 3,0 22 0,1 0 0,-1 1 0,-22-1 0,22 0 0,23 22 0,-1 0 0,23 0 0,21 45 0,1 0 0,44-1 0,0-22 0,0 1 2,0-23-4,0 0 2,67-44 0,-1 22 0,45-44 0,22 66 3,22 23-6,44 21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0-09-24T09:52:15.1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7684 11275 0,'0'0'2,"22"-155"2,0 44 4,23-22 0,-1 1 0,-22 43 0,0 23 0,-22 43 0,0 1 0,0 67 26,0 21-28,0 89 4,0 89-4,0 66 2,-22 111 0,-66 110 0,21 23 0,-44 44 0,45-155 0,22-44 3,22-67-6,22-44 3,0-22 2,0-67-4,0-21 2,0-23 0,0-45 0,0-21 0,0-23 0,0 1 0,0-45 0,22-22 0,0 0 8,0-22-8,22-89 0,1-44 0,43-44 0,-21-45 0,65 0 0,23 1 0,-22-1 3,67 45-3,-45 66 0,44 0-3,-44 66 6,22 45-3,-22 22-1,22 0 1,178 200 10,-156-23-12,22 22 3,23 23-4,44 21 6,0-65-2,88 65-2,-88-88 1,-22-22-3,-89-44 7,-44-45-8,-89-22 4,0-22 0,-66 0 8,0-22-7,-44 0-1,21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0-09-24T09:52:16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11980 16835 0,'0'0'2,"133"0"2,-22 0 4,44 0-1,0 0 2,22 0-2,0 0 2,22 0-1,45 22 1,22 45-2,-23-1 1,-21 23 0,-67-1 4,-44-21-8,-67-23 4,0 23 0,-44-23 0,44 67 0,1-23 0,43 23 0,45-22 0,44 21 0,111-21 0,0-23 0,44-43 0,67-1 0,-23-22 0,-21 0 0,-23 0 1,-22 0-1,-44-22 0,-45-23-1,-44-21 1,-66 22 0,-45-1 0,-44 45 0,-22-22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0-09-24T09:51:45.5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9388">
    <iact:property name="dataType"/>
    <iact:actionData xml:id="d0">
      <inkml:trace xmlns:inkml="http://www.w3.org/2003/InkML" xml:id="stk0" contextRef="#ctx0" brushRef="#br0">13508 5715 0,'-22'0'91,"0"22"-88,-22-22 14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FAD77-EFFD-42B0-8E2D-9240BE434184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02729-AE1F-4ED0-9734-86F2753D37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02729-AE1F-4ED0-9734-86F2753D37E4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26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44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00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57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41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46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76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0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07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0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07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71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EE2E-1650-4979-ADA4-BBBF67AC5258}" type="datetimeFigureOut">
              <a:rPr lang="cs-CZ" smtClean="0"/>
              <a:pPr/>
              <a:t>24.09.2020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2DF37-BCF8-4579-B9F4-807A364C14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3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11/relationships/inkAction" Target="../ink/inkAction1.xml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2.xml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customXml" Target="../ink/ink3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-4pxY3456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-yIsedPYzZ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971600" y="908720"/>
            <a:ext cx="6872808" cy="1800200"/>
          </a:xfrm>
        </p:spPr>
        <p:txBody>
          <a:bodyPr>
            <a:noAutofit/>
          </a:bodyPr>
          <a:lstStyle/>
          <a:p>
            <a:r>
              <a:rPr lang="cs-CZ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VODA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59632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3068960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Voda je nejrozšířenější látkou na planetě Zemi. Z chemického hlediska je voda jednoduchá sloučenina.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 Skládá se z jednoho atomu kyslíku a dvou atomů vodíku (H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O).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 Voda bez příměsí je bezbarvá tekutina bez chuti či pachu.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 Bod tání je u ní 0 °C a bod varu při 100 °C.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 Nejvyšší hustotu (1 000 g/cm) má při teplotě 3,98 °C.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 Voda má neutrální pH 7 (při 25 °C) .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 Skupenství vody může být plynné, kapalné i pevné.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 Většina vody na Zemi je slaná.</a:t>
            </a:r>
          </a:p>
          <a:p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A17C7A8D-8C53-40E1-B1A4-9078BED6E0EA}"/>
                  </a:ext>
                </a:extLst>
              </p14:cNvPr>
              <p14:cNvContentPartPr/>
              <p14:nvPr/>
            </p14:nvContentPartPr>
            <p14:xfrm>
              <a:off x="781200" y="3197880"/>
              <a:ext cx="7430400" cy="13572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A17C7A8D-8C53-40E1-B1A4-9078BED6E0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360" y="3134520"/>
                <a:ext cx="74617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CC12C272-6C9F-47B5-956F-8B34ACACAA68}"/>
                  </a:ext>
                </a:extLst>
              </p14:cNvPr>
              <p14:cNvContentPartPr/>
              <p14:nvPr/>
            </p14:nvContentPartPr>
            <p14:xfrm>
              <a:off x="5612400" y="3787920"/>
              <a:ext cx="2216520" cy="150768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CC12C272-6C9F-47B5-956F-8B34ACACAA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96560" y="3724560"/>
                <a:ext cx="224784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B8F5137F-4AEF-4CDD-9943-E1DAC652F0A4}"/>
                  </a:ext>
                </a:extLst>
              </p14:cNvPr>
              <p14:cNvContentPartPr/>
              <p14:nvPr/>
            </p14:nvContentPartPr>
            <p14:xfrm>
              <a:off x="2678760" y="3795840"/>
              <a:ext cx="1753920" cy="199404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B8F5137F-4AEF-4CDD-9943-E1DAC652F0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62920" y="3732480"/>
                <a:ext cx="1785240" cy="21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A7CF15C-5343-419A-B864-ABE6A2A74C1E}"/>
                  </a:ext>
                </a:extLst>
              </p14:cNvPr>
              <p14:cNvContentPartPr/>
              <p14:nvPr/>
            </p14:nvContentPartPr>
            <p14:xfrm>
              <a:off x="4312800" y="6060600"/>
              <a:ext cx="2328120" cy="45504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A7CF15C-5343-419A-B864-ABE6A2A74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96960" y="5997240"/>
                <a:ext cx="235944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1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4F63E5EB-D23D-4EE6-A1DC-73231B7EC23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831200" y="2057400"/>
              <a:ext cx="32040" cy="828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4F63E5EB-D23D-4EE6-A1DC-73231B7EC2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5360" y="1994040"/>
                <a:ext cx="63360" cy="135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Zvuk 11">
            <a:hlinkClick r:id="" action="ppaction://media"/>
            <a:extLst>
              <a:ext uri="{FF2B5EF4-FFF2-40B4-BE49-F238E27FC236}">
                <a16:creationId xmlns:a16="http://schemas.microsoft.com/office/drawing/2014/main" id="{F5A794F5-8C3A-4E24-B555-17976FA9D7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1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65"/>
    </mc:Choice>
    <mc:Fallback>
      <p:transition spd="slow" advTm="21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288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VÝROBA PITNÉ VODY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836712"/>
            <a:ext cx="769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 voda v kvalitě pitné vody bez potřeby dalších úprav se vyskytuje jen omezeně.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l="50172" t="21696" r="6768" b="56079"/>
          <a:stretch>
            <a:fillRect/>
          </a:stretch>
        </p:blipFill>
        <p:spPr bwMode="auto">
          <a:xfrm>
            <a:off x="323528" y="1268760"/>
            <a:ext cx="44644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 l="6439" t="9506" r="45472" b="42545"/>
          <a:stretch>
            <a:fillRect/>
          </a:stretch>
        </p:blipFill>
        <p:spPr bwMode="auto">
          <a:xfrm>
            <a:off x="4932040" y="1268760"/>
            <a:ext cx="3672408" cy="228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95536" y="299695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Přirozeně se vyskytuje především jako voda podzemní, v oblastech nezatížených průmyslem.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5536" y="40050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 naprostá většina vody pitné vody v ČR musí být vyrobena z tzv. zdrojů </a:t>
            </a:r>
            <a:r>
              <a:rPr lang="cs-CZ" b="1" dirty="0"/>
              <a:t>vody surové </a:t>
            </a:r>
            <a:r>
              <a:rPr lang="cs-CZ" dirty="0"/>
              <a:t>procesem úpravy této vody a vodu pitnou v </a:t>
            </a:r>
            <a:r>
              <a:rPr lang="cs-CZ" b="1" dirty="0"/>
              <a:t>úpravnách pitné vody</a:t>
            </a:r>
            <a:r>
              <a:rPr lang="cs-CZ" dirty="0"/>
              <a:t>.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11560" y="52292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https://www.youtube.com/watch?v=h-4pxY34568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9552" y="486916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PRINCIP ÚPRAVY PITNÉ VODY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Zaoblený obdélník 78"/>
          <p:cNvSpPr/>
          <p:nvPr/>
        </p:nvSpPr>
        <p:spPr>
          <a:xfrm>
            <a:off x="172790" y="301005"/>
            <a:ext cx="4356484" cy="6480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21" name="Obdélník s odříznutým jedním rohem 3120"/>
          <p:cNvSpPr/>
          <p:nvPr/>
        </p:nvSpPr>
        <p:spPr>
          <a:xfrm>
            <a:off x="104391" y="4537002"/>
            <a:ext cx="983630" cy="972108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87524" y="33265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Úprava vody ve vodárnách: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87686" y="1844824"/>
            <a:ext cx="1008112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43808" y="2780928"/>
            <a:ext cx="1080120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355976" y="3933056"/>
            <a:ext cx="1080120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2483768" y="318066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2495798" y="3068960"/>
            <a:ext cx="3480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923928" y="407707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923928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5436096" y="508518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5436096" y="522920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5724128" y="4941168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075" name="Přímá spojnice 3074"/>
          <p:cNvCxnSpPr>
            <a:stCxn id="24" idx="6"/>
          </p:cNvCxnSpPr>
          <p:nvPr/>
        </p:nvCxnSpPr>
        <p:spPr>
          <a:xfrm>
            <a:off x="6228184" y="51931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Přímá spojnice 3090"/>
          <p:cNvCxnSpPr>
            <a:stCxn id="24" idx="5"/>
          </p:cNvCxnSpPr>
          <p:nvPr/>
        </p:nvCxnSpPr>
        <p:spPr>
          <a:xfrm>
            <a:off x="6154367" y="5371407"/>
            <a:ext cx="289841" cy="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Přímá spojnice 3092"/>
          <p:cNvCxnSpPr/>
          <p:nvPr/>
        </p:nvCxnSpPr>
        <p:spPr>
          <a:xfrm flipH="1">
            <a:off x="1115616" y="2018268"/>
            <a:ext cx="372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5" name="Přímá spojnice 3094"/>
          <p:cNvCxnSpPr/>
          <p:nvPr/>
        </p:nvCxnSpPr>
        <p:spPr>
          <a:xfrm flipH="1">
            <a:off x="1301651" y="2204864"/>
            <a:ext cx="186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7" name="Přímá spojnice 3096"/>
          <p:cNvCxnSpPr/>
          <p:nvPr/>
        </p:nvCxnSpPr>
        <p:spPr>
          <a:xfrm>
            <a:off x="1115616" y="2018268"/>
            <a:ext cx="0" cy="177077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9" name="Přímá spojnice 3098"/>
          <p:cNvCxnSpPr/>
          <p:nvPr/>
        </p:nvCxnSpPr>
        <p:spPr>
          <a:xfrm>
            <a:off x="1301651" y="22048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1" name="Ovál 3100"/>
          <p:cNvSpPr/>
          <p:nvPr/>
        </p:nvSpPr>
        <p:spPr>
          <a:xfrm>
            <a:off x="983630" y="3789040"/>
            <a:ext cx="504056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114" name="Přímá spojnice 3113"/>
          <p:cNvCxnSpPr>
            <a:stCxn id="3101" idx="4"/>
          </p:cNvCxnSpPr>
          <p:nvPr/>
        </p:nvCxnSpPr>
        <p:spPr>
          <a:xfrm>
            <a:off x="1235658" y="422108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8" name="Přímá spojnice 3117"/>
          <p:cNvCxnSpPr/>
          <p:nvPr/>
        </p:nvCxnSpPr>
        <p:spPr>
          <a:xfrm flipH="1">
            <a:off x="611560" y="4797152"/>
            <a:ext cx="62409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3" name="TextovéPole 3122"/>
          <p:cNvSpPr txBox="1"/>
          <p:nvPr/>
        </p:nvSpPr>
        <p:spPr>
          <a:xfrm>
            <a:off x="164158" y="50109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řeka</a:t>
            </a:r>
          </a:p>
        </p:txBody>
      </p:sp>
      <p:sp>
        <p:nvSpPr>
          <p:cNvPr id="3125" name="Ovál 3124"/>
          <p:cNvSpPr/>
          <p:nvPr/>
        </p:nvSpPr>
        <p:spPr>
          <a:xfrm>
            <a:off x="1142640" y="3937620"/>
            <a:ext cx="186035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6" name="Ovál 85"/>
          <p:cNvSpPr/>
          <p:nvPr/>
        </p:nvSpPr>
        <p:spPr>
          <a:xfrm>
            <a:off x="5883138" y="5121188"/>
            <a:ext cx="186035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26" name="TextovéPole 3125"/>
          <p:cNvSpPr txBox="1"/>
          <p:nvPr/>
        </p:nvSpPr>
        <p:spPr>
          <a:xfrm>
            <a:off x="1160685" y="4134271"/>
            <a:ext cx="133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čerpadlo</a:t>
            </a:r>
          </a:p>
        </p:txBody>
      </p:sp>
      <p:sp>
        <p:nvSpPr>
          <p:cNvPr id="3127" name="Obdélník 3126"/>
          <p:cNvSpPr/>
          <p:nvPr/>
        </p:nvSpPr>
        <p:spPr>
          <a:xfrm>
            <a:off x="5883138" y="5474870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čerpadlo</a:t>
            </a:r>
          </a:p>
        </p:txBody>
      </p:sp>
      <p:cxnSp>
        <p:nvCxnSpPr>
          <p:cNvPr id="3129" name="Přímá spojnice se šipkou 3128"/>
          <p:cNvCxnSpPr/>
          <p:nvPr/>
        </p:nvCxnSpPr>
        <p:spPr>
          <a:xfrm>
            <a:off x="6299287" y="5010968"/>
            <a:ext cx="64897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1" name="Přímá spojnice se šipkou 3130"/>
          <p:cNvCxnSpPr/>
          <p:nvPr/>
        </p:nvCxnSpPr>
        <p:spPr>
          <a:xfrm flipV="1">
            <a:off x="923609" y="2903654"/>
            <a:ext cx="0" cy="669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4" name="TextovéPole 3133"/>
          <p:cNvSpPr txBox="1"/>
          <p:nvPr/>
        </p:nvSpPr>
        <p:spPr>
          <a:xfrm>
            <a:off x="1297112" y="1200943"/>
            <a:ext cx="265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Usazovací nádrž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2843807" y="2204864"/>
            <a:ext cx="193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Pískové filtry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4355976" y="3356992"/>
            <a:ext cx="30963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Zásobník čisté vody</a:t>
            </a:r>
          </a:p>
        </p:txBody>
      </p:sp>
      <p:cxnSp>
        <p:nvCxnSpPr>
          <p:cNvPr id="69" name="Přímá spojnice se šipkou 68"/>
          <p:cNvCxnSpPr/>
          <p:nvPr/>
        </p:nvCxnSpPr>
        <p:spPr>
          <a:xfrm flipV="1">
            <a:off x="4139952" y="4221088"/>
            <a:ext cx="0" cy="148461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2735796" y="5736480"/>
            <a:ext cx="27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Dezinfekce (chlor)</a:t>
            </a:r>
          </a:p>
        </p:txBody>
      </p:sp>
      <p:sp>
        <p:nvSpPr>
          <p:cNvPr id="73" name="Obdélník 72"/>
          <p:cNvSpPr/>
          <p:nvPr/>
        </p:nvSpPr>
        <p:spPr>
          <a:xfrm>
            <a:off x="1487686" y="2018268"/>
            <a:ext cx="996082" cy="13387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4" name="Obdélník 73"/>
          <p:cNvSpPr/>
          <p:nvPr/>
        </p:nvSpPr>
        <p:spPr>
          <a:xfrm>
            <a:off x="1487686" y="2348880"/>
            <a:ext cx="996082" cy="10081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5" name="Obdélník 74"/>
          <p:cNvSpPr/>
          <p:nvPr/>
        </p:nvSpPr>
        <p:spPr>
          <a:xfrm>
            <a:off x="1487686" y="2666529"/>
            <a:ext cx="996082" cy="6904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6" name="Obdélník 75"/>
          <p:cNvSpPr/>
          <p:nvPr/>
        </p:nvSpPr>
        <p:spPr>
          <a:xfrm>
            <a:off x="2843807" y="3429000"/>
            <a:ext cx="1080121" cy="93610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7" name="Obdélník 76"/>
          <p:cNvSpPr/>
          <p:nvPr/>
        </p:nvSpPr>
        <p:spPr>
          <a:xfrm>
            <a:off x="2843807" y="3238335"/>
            <a:ext cx="1080121" cy="190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8" name="Obdélník 77"/>
          <p:cNvSpPr/>
          <p:nvPr/>
        </p:nvSpPr>
        <p:spPr>
          <a:xfrm>
            <a:off x="4355976" y="4365104"/>
            <a:ext cx="108012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3" name="Obrázek 42"/>
          <p:cNvPicPr/>
          <p:nvPr/>
        </p:nvPicPr>
        <p:blipFill>
          <a:blip r:embed="rId4" cstate="print"/>
          <a:srcRect l="18093" t="19945" r="26812" b="17756"/>
          <a:stretch>
            <a:fillRect/>
          </a:stretch>
        </p:blipFill>
        <p:spPr bwMode="auto">
          <a:xfrm>
            <a:off x="4644008" y="332656"/>
            <a:ext cx="41602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14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323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ČIŠTĚNÍ VODY ODPADNÍ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https://www.youtube.com/watch?v=-yIsedPYzZ8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522920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PRINCIP ČIŠTĚNÍ ODPADNÍ VODY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83671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 Každá voda použitá v našich domácnostech, kancelářích nebo závodech se stává </a:t>
            </a:r>
            <a:r>
              <a:rPr lang="cs-CZ" b="1" dirty="0"/>
              <a:t>vodou odpadní</a:t>
            </a:r>
            <a:r>
              <a:rPr lang="cs-CZ" dirty="0"/>
              <a:t>. Ne vždy je znečištěná, ale smísením s vodou znečištěnou se ztrácí její využitelnost.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 Voda odpadní je odváděna kanalizací do </a:t>
            </a:r>
            <a:r>
              <a:rPr lang="cs-CZ" b="1" dirty="0"/>
              <a:t>čističek odpadních vod</a:t>
            </a:r>
            <a:r>
              <a:rPr lang="cs-CZ" dirty="0"/>
              <a:t>, kde je přečištěna na úroveň vody užitkové, která může být vypuštěna do přírody, případně dále využita.</a:t>
            </a:r>
          </a:p>
        </p:txBody>
      </p:sp>
      <p:pic>
        <p:nvPicPr>
          <p:cNvPr id="6" name="Obrázek 5"/>
          <p:cNvPicPr/>
          <p:nvPr/>
        </p:nvPicPr>
        <p:blipFill>
          <a:blip r:embed="rId3" cstate="print"/>
          <a:srcRect l="18093" t="19945" r="26812" b="17756"/>
          <a:stretch>
            <a:fillRect/>
          </a:stretch>
        </p:blipFill>
        <p:spPr bwMode="auto">
          <a:xfrm>
            <a:off x="4788024" y="3933056"/>
            <a:ext cx="4016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67544" y="22768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TYPY ODPADNÍCH VOD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 černou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(ze záchodů obsahující fekálie) – nutné vyčistit v čističkách odpadních vod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 šedou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(z umyvadel, praček, myček) – možné vyčistit na odpadní vodu bílou a využít.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 dešťovou či srážkovou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(z okapů či zpevněných ploch) – možné využití.</a:t>
            </a:r>
          </a:p>
        </p:txBody>
      </p:sp>
      <p:sp>
        <p:nvSpPr>
          <p:cNvPr id="8" name="Obdélník 7"/>
          <p:cNvSpPr/>
          <p:nvPr/>
        </p:nvSpPr>
        <p:spPr>
          <a:xfrm>
            <a:off x="467544" y="3645024"/>
            <a:ext cx="374441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Šedou odpadní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vodu lze přečistit na tzv.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vodu bílou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a společně s vodou dešťovou využít jako vodu užitkovou v domácnosti či na zahradě.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1259" t="14876" r="30031" b="8665"/>
          <a:stretch>
            <a:fillRect/>
          </a:stretch>
        </p:blipFill>
        <p:spPr bwMode="auto">
          <a:xfrm>
            <a:off x="827584" y="548680"/>
            <a:ext cx="7560840" cy="615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3528" y="188640"/>
            <a:ext cx="848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Rozhodněte, ve kterých případech a proč využíváme </a:t>
            </a:r>
            <a:r>
              <a:rPr lang="cs-CZ" b="1" dirty="0">
                <a:solidFill>
                  <a:srgbClr val="00B0F0"/>
                </a:solidFill>
              </a:rPr>
              <a:t>vodu pitnou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a kdy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vodu užitkovou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2218" t="19700" r="12218" b="24590"/>
          <a:stretch>
            <a:fillRect/>
          </a:stretch>
        </p:blipFill>
        <p:spPr bwMode="auto">
          <a:xfrm>
            <a:off x="323528" y="260648"/>
            <a:ext cx="84387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971600" y="4437113"/>
            <a:ext cx="6732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Využití vody pitné: </a:t>
            </a:r>
            <a:r>
              <a:rPr lang="cs-CZ" dirty="0"/>
              <a:t>vaření, mytí nádobí, mytí rukou, koupání </a:t>
            </a:r>
          </a:p>
          <a:p>
            <a:r>
              <a:rPr lang="cs-CZ" b="1" dirty="0"/>
              <a:t>Využití vody užitkové</a:t>
            </a:r>
            <a:r>
              <a:rPr lang="cs-CZ" dirty="0"/>
              <a:t>: splachování </a:t>
            </a:r>
            <a:r>
              <a:rPr lang="cs-CZ" dirty="0" err="1"/>
              <a:t>wc</a:t>
            </a:r>
            <a:r>
              <a:rPr lang="cs-CZ" dirty="0"/>
              <a:t>, praní, úklid, zahrada</a:t>
            </a:r>
          </a:p>
          <a:p>
            <a:r>
              <a:rPr lang="cs-CZ" dirty="0"/>
              <a:t>- Tedy až 50% spotřeby pitné vody lze nahradit využitím vody užitkové!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DĚLENÍ VODY DLE RŮZNÝCH HLEDISEK - salinita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9552" y="551723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/>
              <a:t>  solanka </a:t>
            </a:r>
            <a:r>
              <a:rPr lang="cs-CZ" dirty="0"/>
              <a:t>extrémně slaná voda na dnech oceánů.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 slaná voda </a:t>
            </a:r>
            <a:r>
              <a:rPr lang="cs-CZ" dirty="0"/>
              <a:t>moří a oceánů tvoří</a:t>
            </a:r>
            <a:r>
              <a:rPr lang="cs-CZ" b="1" dirty="0"/>
              <a:t> 97 %,</a:t>
            </a:r>
            <a:r>
              <a:rPr lang="cs-CZ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 sladká voda </a:t>
            </a:r>
            <a:r>
              <a:rPr lang="cs-CZ" dirty="0"/>
              <a:t>tvoří</a:t>
            </a:r>
            <a:r>
              <a:rPr lang="cs-CZ" b="1" dirty="0"/>
              <a:t> 3 %, </a:t>
            </a:r>
            <a:r>
              <a:rPr lang="cs-CZ" dirty="0"/>
              <a:t>z toho 2% jsou vázána v ledovcích,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 </a:t>
            </a:r>
            <a:r>
              <a:rPr lang="cs-CZ" b="1" dirty="0"/>
              <a:t>brakická voda </a:t>
            </a:r>
            <a:r>
              <a:rPr lang="cs-CZ" dirty="0"/>
              <a:t>– u ústí velkých řek, žijí zde specifické druhy organismů.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12789" t="18271" r="10448" b="18564"/>
          <a:stretch>
            <a:fillRect/>
          </a:stretch>
        </p:blipFill>
        <p:spPr bwMode="auto">
          <a:xfrm>
            <a:off x="251520" y="836712"/>
            <a:ext cx="854094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827584" y="908720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solanka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508104" y="908720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sladká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995936" y="908720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brakická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411760" y="908720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slaná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alinita moř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6624736" cy="455634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7544" y="33265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SLANÁ VODA - salinita moří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9552" y="5657671"/>
            <a:ext cx="8326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 Každý kilogram mořské vody obsahuje </a:t>
            </a:r>
            <a:r>
              <a:rPr lang="cs-CZ" b="1" dirty="0"/>
              <a:t>průměrně 35 gramů solí</a:t>
            </a:r>
            <a:r>
              <a:rPr lang="cs-CZ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 Většinu této soli (asi 85 %) tvoří chlorid sodný.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 Salinita jednotlivých moří a oceánů na Zemi se liší, je ovlivněna především intenzitou </a:t>
            </a:r>
          </a:p>
          <a:p>
            <a:r>
              <a:rPr lang="cs-CZ" dirty="0"/>
              <a:t>    výparu vody a mořskými proudy.</a:t>
            </a:r>
          </a:p>
        </p:txBody>
      </p:sp>
      <p:sp>
        <p:nvSpPr>
          <p:cNvPr id="8" name="Obdélník 7"/>
          <p:cNvSpPr/>
          <p:nvPr/>
        </p:nvSpPr>
        <p:spPr>
          <a:xfrm>
            <a:off x="7164288" y="764704"/>
            <a:ext cx="1800200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SOLANKA</a:t>
            </a:r>
            <a:r>
              <a:rPr lang="cs-CZ" dirty="0"/>
              <a:t> obsahuje rozpuštěných víc než 5% solí.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SLANÁ VODA </a:t>
            </a:r>
          </a:p>
          <a:p>
            <a:pPr algn="ctr"/>
            <a:r>
              <a:rPr lang="cs-CZ" dirty="0"/>
              <a:t>obsahuje rozpuštěných 3 – 5 % solí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BRAKICKÁ VODA  </a:t>
            </a:r>
            <a:r>
              <a:rPr lang="cs-CZ" dirty="0"/>
              <a:t>obsahuje rozpuštěných 3 až 0,05 % solí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SLADKÁ VODA</a:t>
            </a:r>
          </a:p>
          <a:p>
            <a:pPr algn="ctr"/>
            <a:r>
              <a:rPr lang="cs-CZ" dirty="0"/>
              <a:t>Obsahuje méně než 0,05% solí.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332656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VODA BRAKICKÁ</a:t>
            </a:r>
          </a:p>
          <a:p>
            <a:endParaRPr lang="cs-CZ" dirty="0"/>
          </a:p>
        </p:txBody>
      </p:sp>
      <p:pic>
        <p:nvPicPr>
          <p:cNvPr id="4" name="Obrázek 3" descr="mangro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480720" cy="48671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57332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 Výskyt v místech mísení slané mořské vody a vody sladké z řek.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 Obsah solí od 0,5 do 30 g/l.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 V tropických oblastech podmiňuje vznik mangrovových porostů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DĚLENÍ VODY DLE RŮZNÝCH HLEDISEK – rozpuštěných minerálních látek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789" t="18271" r="10448" b="18564"/>
          <a:stretch>
            <a:fillRect/>
          </a:stretch>
        </p:blipFill>
        <p:spPr bwMode="auto">
          <a:xfrm>
            <a:off x="323528" y="980728"/>
            <a:ext cx="854094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83568" y="3501008"/>
            <a:ext cx="125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destilovaná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9592" y="40050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měkká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43608" y="4437113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tvrdá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187624" y="486916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minerální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520" y="5401611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DESTILOVANÁ VODA 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 voda chemická čistá bez jakýchkoliv dalších látek.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VODA MĚKKÁ 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vzniká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 podobném principu jako voda destilovaná, ale v přírodě.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VODA TVRDÁ 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přišla do kontaktu s minerály, při vsaku do půdy či při prostupu horninami.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VODA MINERÁLNÍ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vzniká na stejném principu jako voda tvrdá, ale obsahuje větší množství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rozpuštěných minerálních látek. 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3326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DĚLENÍ VODY DLE RŮZNÝCH HLEDISEK - skupenství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932040" y="5733256"/>
            <a:ext cx="3636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        </a:t>
            </a:r>
            <a:r>
              <a:rPr lang="cs-CZ" sz="2400" b="1" dirty="0">
                <a:solidFill>
                  <a:srgbClr val="FF0000"/>
                </a:solidFill>
              </a:rPr>
              <a:t>var</a:t>
            </a:r>
            <a:r>
              <a:rPr lang="cs-CZ" sz="2400" b="1" dirty="0"/>
              <a:t> při </a:t>
            </a:r>
            <a:r>
              <a:rPr lang="cs-CZ" sz="2400" b="1" dirty="0">
                <a:solidFill>
                  <a:srgbClr val="FF0000"/>
                </a:solidFill>
              </a:rPr>
              <a:t>100°C</a:t>
            </a:r>
          </a:p>
          <a:p>
            <a:r>
              <a:rPr lang="cs-CZ" sz="2400" b="1" dirty="0"/>
              <a:t>       </a:t>
            </a:r>
            <a:r>
              <a:rPr lang="cs-CZ" sz="2400" b="1" dirty="0">
                <a:solidFill>
                  <a:srgbClr val="0070C0"/>
                </a:solidFill>
              </a:rPr>
              <a:t>tuhnutí</a:t>
            </a:r>
            <a:r>
              <a:rPr lang="cs-CZ" sz="2400" b="1" dirty="0"/>
              <a:t> při </a:t>
            </a:r>
            <a:r>
              <a:rPr lang="cs-CZ" sz="2400" b="1" dirty="0">
                <a:solidFill>
                  <a:srgbClr val="0070C0"/>
                </a:solidFill>
              </a:rPr>
              <a:t>0°C</a:t>
            </a:r>
            <a:r>
              <a:rPr lang="cs-CZ" sz="2400" b="1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2789" t="18271" r="10448" b="18564"/>
          <a:stretch>
            <a:fillRect/>
          </a:stretch>
        </p:blipFill>
        <p:spPr bwMode="auto">
          <a:xfrm>
            <a:off x="323528" y="1196752"/>
            <a:ext cx="854094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6372200" y="1844824"/>
            <a:ext cx="117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vodní pára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36296" y="2348880"/>
            <a:ext cx="142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kapalná voda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380312" y="29249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DĚLENÍ VODY DLE RŮZNÝCH HLEDISEK – výskyt na Zemi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0249" t="22002" r="18125" b="21654"/>
          <a:stretch>
            <a:fillRect/>
          </a:stretch>
        </p:blipFill>
        <p:spPr bwMode="auto">
          <a:xfrm>
            <a:off x="251520" y="764704"/>
            <a:ext cx="83169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11560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atmosférická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565767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PODZEMNÍ </a:t>
            </a:r>
            <a:r>
              <a:rPr lang="cs-CZ" dirty="0"/>
              <a:t>– v podzemních rezervoárech a v půdě</a:t>
            </a:r>
          </a:p>
          <a:p>
            <a:r>
              <a:rPr lang="cs-CZ" b="1" dirty="0"/>
              <a:t>POVRCHOVÁ</a:t>
            </a:r>
            <a:r>
              <a:rPr lang="cs-CZ" dirty="0"/>
              <a:t> – mořích a oceánech, jezerech, řekách, potocích a pod, </a:t>
            </a:r>
          </a:p>
          <a:p>
            <a:r>
              <a:rPr lang="cs-CZ" b="1" dirty="0"/>
              <a:t>ATMOSFÉRICKÁ</a:t>
            </a:r>
            <a:r>
              <a:rPr lang="cs-CZ" dirty="0"/>
              <a:t> – tedy voda obsažená ve vzduchu, ať již ve formě vodní páry či mikrokapiček nebo mikrokrystalů v mracích.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1560" y="20608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povrchová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11560" y="25649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podzemní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421" t="32075" r="46159" b="23341"/>
          <a:stretch>
            <a:fillRect/>
          </a:stretch>
        </p:blipFill>
        <p:spPr bwMode="auto">
          <a:xfrm>
            <a:off x="323528" y="188639"/>
            <a:ext cx="8352928" cy="561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55576" y="9807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oceány a moře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5576" y="15567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ledovce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3568" y="20608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podzemní voda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568" y="24928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jezera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83568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voda v půdě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83568" y="36450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voda v atmosféře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83568" y="41490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voda v řekách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83568" y="47251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voda v živých organismech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DĚLENÍ VODY DLE RŮZNÝCH HLEDISEK – podle obsahu nečistot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0249" t="22002" r="18125" b="21654"/>
          <a:stretch>
            <a:fillRect/>
          </a:stretch>
        </p:blipFill>
        <p:spPr bwMode="auto">
          <a:xfrm>
            <a:off x="467544" y="836712"/>
            <a:ext cx="83169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588224" y="350100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pitná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56176" y="4005064"/>
            <a:ext cx="95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užitková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148064" y="443711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odpadní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764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VODA PITNÁ </a:t>
            </a:r>
            <a:r>
              <a:rPr lang="cs-CZ" dirty="0"/>
              <a:t>– nezávadná voda, která při dlouhodobé konzumaci nezpůsobuje onemocnění.</a:t>
            </a:r>
          </a:p>
          <a:p>
            <a:r>
              <a:rPr lang="cs-CZ" b="1" dirty="0"/>
              <a:t>VODA UŽITKOVÁ </a:t>
            </a:r>
            <a:r>
              <a:rPr lang="cs-CZ" dirty="0"/>
              <a:t>– nevhodná ke konzumaci a osobní hygieně, ale jinak nezávadná.</a:t>
            </a:r>
          </a:p>
          <a:p>
            <a:r>
              <a:rPr lang="cs-CZ" b="1" dirty="0"/>
              <a:t>VODA ODPADNÍ </a:t>
            </a:r>
            <a:r>
              <a:rPr lang="cs-CZ" dirty="0"/>
              <a:t>– voda zdravotně závadná, nevhodná pro jakékoli využití.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827</Words>
  <Application>Microsoft Office PowerPoint</Application>
  <PresentationFormat>Předvádění na obrazovce (4:3)</PresentationFormat>
  <Paragraphs>103</Paragraphs>
  <Slides>14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VODA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Kostelec</dc:creator>
  <cp:lastModifiedBy>Iva Frýzová</cp:lastModifiedBy>
  <cp:revision>27</cp:revision>
  <dcterms:created xsi:type="dcterms:W3CDTF">2012-10-29T17:32:30Z</dcterms:created>
  <dcterms:modified xsi:type="dcterms:W3CDTF">2020-09-24T09:54:07Z</dcterms:modified>
</cp:coreProperties>
</file>