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70" r:id="rId4"/>
    <p:sldId id="271" r:id="rId5"/>
    <p:sldId id="272" r:id="rId6"/>
    <p:sldId id="273" r:id="rId7"/>
    <p:sldId id="274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3333CC"/>
    <a:srgbClr val="0000CC"/>
    <a:srgbClr val="0000FF"/>
    <a:srgbClr val="6254B4"/>
    <a:srgbClr val="3548D3"/>
    <a:srgbClr val="3B0EFA"/>
    <a:srgbClr val="4C2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B95671-EA8D-4765-BAED-F6F71B464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2EA42F-91E3-4818-A98B-72131E9D4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106688-B6A3-4D69-9610-5CF35516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47DA4D-E694-4E60-BE3D-A2AFF7ABF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101B8A-867A-4620-A62E-FF5D0329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4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4963F-2130-49BA-AEC3-5BDE4A96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2853FE-F392-4E21-8D87-2ED9F4ADB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037A2A-E9F4-427F-96BC-1CC7950EF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391287-1F1D-4F61-82DB-CAA481ACF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673CB5-96D0-4D68-A9F0-8395876C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18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4D693BE-6476-482A-B665-854D605E8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3658EB-4B6B-4720-AB00-90E5A549A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577E12-1550-4D2A-B817-D3EDD327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C8F3EE-568F-48DA-A371-A9135181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2D937A-0D69-443F-9EFD-5F11A711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1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961CC4-2D04-4EC4-AA5D-1F8A645D9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63143A-8E5A-46D4-BC05-4F62ABE2D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B39995-1107-49FC-A867-8C5EEE6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492A4F-C217-4537-88E1-AD253B7B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0714D1-6775-4364-8B52-D609BF98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2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8C7DE-BA0C-4200-B6CE-EA11FB02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2A2E6B-AABC-4406-B87D-E1563F4D2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4890F9-A951-4604-919D-B3D921363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89A66B-EBA5-4DFD-A0C4-A09A180E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A41AF7-D8AC-4FA3-9889-0F79BB6A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35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7CEA3-4137-4277-B415-14DBB256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0CBD93-C020-4EF5-A8EF-F9455F9F6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DB6903-9019-4111-89B3-E1752C4A7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4B26B9-A8B0-4F21-A56E-9A9A8DE1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CA9602-CFD6-4AF8-9780-D3B45B8F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214C99-AEC3-4857-9F84-33401BCF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06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4539F8-ACF3-44D5-8F3B-1FDEBA2D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5E1A34-45F4-4968-9B01-1E1944CEC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ACDAAF-9DC3-4FB3-BD05-221B84582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115E95-21BC-4B32-BE4C-5A725A64A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E6CD70D-82BD-427B-B2A7-8E6B4B20A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DD3FBF5-B2FF-41A1-AF71-A42CA34F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5A72378-9B79-443B-B5E3-F47AE0CA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62F1C6-EF61-478D-8929-3BBE166E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5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CA0820-F9F4-40A1-8208-026BD701C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8A847-4373-4D7C-A9D7-D627AF26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5AC1AE-4D2C-4185-87F0-07CC6971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B1BBAB-1D8F-44A7-88C5-8B027F94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33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F13A7B4-1806-4EFB-87CF-3A446F42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726A4D4-5836-4C2F-8902-DBBB5F04F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0A0B7A-E84B-4F21-9D8E-434343A7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95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DE8AFF-3B4E-490D-8516-43CDDC70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F5B755-F9AC-4AAA-87D6-5A10A41A3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67A55A-984F-4A59-88A2-1BE343235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0CBD0C-2C88-49B8-BCE7-B56D9EB0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B0100-0A08-4F07-BC1D-F50E1638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188D26-6A33-4E6E-ABA3-3BB57B3B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23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A7A4B-3388-4D5C-8232-8F76C6BE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1B4890-6260-4376-87D0-0AE018158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E0D52F-087F-4F70-82B6-2CDBFF9EE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F41462-B7C9-468B-BE67-BEE741F0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2A262F-6048-4BCD-97AD-F726EE6D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AAD0CB-2E54-46C2-9339-C281A146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00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D896E88-70C3-49DA-BDBB-A7381708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90E518-9083-4A30-8FBA-61873831C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9F70FA-A20B-43D0-9035-9771EC52B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DCE2BA-0D8A-469D-BD0D-E2F2081A9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2B034A-624F-41F0-AAD9-38A61B006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00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7" y="959244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Možnosti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distanční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výuky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algebry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předmět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</a:t>
            </a:r>
            <a:r>
              <a:rPr lang="cs-CZ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02 (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Mgr. Petra Bušková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96"/>
    </mc:Choice>
    <mc:Fallback xmlns="">
      <p:transition spd="slow" advTm="9979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33" y="1326600"/>
            <a:ext cx="5642491" cy="1963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Vlastnosti binárních operací II.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algebry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aritmetiky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předmět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</a:t>
            </a:r>
            <a:r>
              <a:rPr lang="cs-CZ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02 (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Mgr. Petra Bušková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1" name="Zástupný text 6">
            <a:extLst>
              <a:ext uri="{FF2B5EF4-FFF2-40B4-BE49-F238E27FC236}">
                <a16:creationId xmlns:a16="http://schemas.microsoft.com/office/drawing/2014/main" id="{A082E6AB-E403-4E56-9319-C84907EF0BAF}"/>
              </a:ext>
            </a:extLst>
          </p:cNvPr>
          <p:cNvSpPr txBox="1">
            <a:spLocks/>
          </p:cNvSpPr>
          <p:nvPr/>
        </p:nvSpPr>
        <p:spPr>
          <a:xfrm>
            <a:off x="4249105" y="6242165"/>
            <a:ext cx="4645250" cy="645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bg1"/>
                </a:solidFill>
              </a:rPr>
              <a:t>Prezentace č. 4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6F7F74F-38D4-471F-887D-E46117EA8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96"/>
    </mc:Choice>
    <mc:Fallback xmlns="">
      <p:transition spd="slow" advTm="65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54331" y="575734"/>
                <a:ext cx="11635740" cy="5701020"/>
              </a:xfrm>
            </p:spPr>
            <p:txBody>
              <a:bodyPr>
                <a:norm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cs-CZ" i="1" dirty="0"/>
                  <a:t>Definice 6</a:t>
                </a:r>
                <a:r>
                  <a:rPr lang="cs-CZ" dirty="0"/>
                  <a:t>: Nechť je v množině M (!) definována binární operace</a:t>
                </a:r>
                <a:r>
                  <a:rPr lang="cs-CZ" b="1" dirty="0"/>
                  <a:t> ○</a:t>
                </a:r>
                <a:r>
                  <a:rPr lang="cs-CZ" dirty="0"/>
                  <a:t> a nechť  existuje prvek </a:t>
                </a:r>
                <a:r>
                  <a:rPr lang="cs-CZ" i="1" dirty="0"/>
                  <a:t>e</a:t>
                </a:r>
                <a:r>
                  <a:rPr lang="cs-CZ" dirty="0"/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/>
                  <a:t> M, který je neutrálním prvkem množiny M vzhledem k operaci </a:t>
                </a:r>
                <a:r>
                  <a:rPr lang="cs-CZ" b="1" dirty="0"/>
                  <a:t>○</a:t>
                </a:r>
                <a:r>
                  <a:rPr lang="cs-CZ" dirty="0"/>
                  <a:t>. Prvek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 smtClean="0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l-GR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/>
                  <a:t> M nazýváme </a:t>
                </a:r>
                <a:r>
                  <a:rPr lang="cs-CZ" b="1" dirty="0"/>
                  <a:t>inverzním prvkem</a:t>
                </a:r>
                <a:r>
                  <a:rPr lang="cs-CZ" dirty="0"/>
                  <a:t> k prvku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dirty="0"/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/>
                  <a:t> M v operaci </a:t>
                </a:r>
                <a:r>
                  <a:rPr lang="cs-CZ" b="1" dirty="0"/>
                  <a:t>○ </a:t>
                </a:r>
                <a:r>
                  <a:rPr lang="cs-CZ" dirty="0"/>
                  <a:t>v množině M právě tehdy, když platí:</a:t>
                </a:r>
              </a:p>
              <a:p>
                <a:pPr algn="l"/>
                <a:r>
                  <a:rPr lang="cs-CZ" dirty="0"/>
                  <a:t>	 		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</a:t>
                </a:r>
                <a:r>
                  <a:rPr lang="cs-CZ" i="1" dirty="0"/>
                  <a:t>○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○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i="1" dirty="0"/>
                  <a:t> = e</a:t>
                </a:r>
                <a:endParaRPr lang="cs-CZ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60000" algn="l"/>
                <a:r>
                  <a:rPr lang="cs-CZ" dirty="0"/>
                  <a:t>Jestliže ke každému prvku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dirty="0"/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/>
                  <a:t> M existuje vzhledem k operaci</a:t>
                </a:r>
                <a:r>
                  <a:rPr lang="cs-CZ" i="1" dirty="0"/>
                  <a:t> ○</a:t>
                </a:r>
                <a:r>
                  <a:rPr lang="cs-CZ" dirty="0"/>
                  <a:t> prvek inverzní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l-GR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/>
                  <a:t> M, hovoříme o vlastnosti existence inverzního prvku ke každému prvku množiny M vzhledem k operaci </a:t>
                </a:r>
                <a:r>
                  <a:rPr lang="cs-CZ" b="1" dirty="0"/>
                  <a:t>○</a:t>
                </a:r>
                <a:r>
                  <a:rPr lang="cs-CZ" dirty="0"/>
                  <a:t>. Značíme </a:t>
                </a:r>
                <a:r>
                  <a:rPr lang="cs-CZ" b="1" dirty="0"/>
                  <a:t>EI</a:t>
                </a:r>
                <a:r>
                  <a:rPr lang="cs-CZ" dirty="0"/>
                  <a:t>.</a:t>
                </a:r>
              </a:p>
              <a:p>
                <a:pPr marL="360000" algn="l"/>
                <a:r>
                  <a:rPr lang="cs-CZ" dirty="0"/>
                  <a:t>	symbolicky: (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∀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dirty="0"/>
                  <a:t>M)(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∃</a:t>
                </a:r>
                <a:r>
                  <a:rPr lang="cs-CZ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dirty="0"/>
                  <a:t>M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[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</a:t>
                </a:r>
                <a:r>
                  <a:rPr lang="cs-CZ" i="1" dirty="0"/>
                  <a:t>○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○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i="1" dirty="0"/>
                  <a:t> = e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endParaRPr lang="cs-CZ" dirty="0"/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cs-CZ" i="1" dirty="0"/>
                  <a:t>Příklad 6: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operace </a:t>
                </a:r>
                <a:r>
                  <a:rPr lang="en-US" sz="2400" dirty="0" err="1"/>
                  <a:t>sčítání</a:t>
                </a:r>
                <a:r>
                  <a:rPr lang="en-US" sz="2400" dirty="0"/>
                  <a:t> (</a:t>
                </a:r>
                <a:r>
                  <a:rPr lang="en-US" sz="2400" b="1" dirty="0"/>
                  <a:t>+</a:t>
                </a:r>
                <a:r>
                  <a:rPr lang="en-US" sz="2400" dirty="0"/>
                  <a:t>)…</a:t>
                </a:r>
                <a:r>
                  <a:rPr lang="cs-CZ" sz="2400" dirty="0"/>
                  <a:t>na</a:t>
                </a:r>
                <a:r>
                  <a:rPr lang="en-US" sz="2400" dirty="0"/>
                  <a:t> </a:t>
                </a:r>
                <a:r>
                  <a:rPr lang="en-US" sz="2400" dirty="0" err="1"/>
                  <a:t>mno</a:t>
                </a:r>
                <a:r>
                  <a:rPr lang="cs-CZ" sz="2400" dirty="0" err="1"/>
                  <a:t>žině</a:t>
                </a:r>
                <a:r>
                  <a:rPr lang="cs-CZ" sz="2400" dirty="0"/>
                  <a:t> ℕ</a:t>
                </a:r>
                <a:r>
                  <a:rPr lang="cs-CZ" sz="2400" baseline="-25000" dirty="0"/>
                  <a:t>0</a:t>
                </a:r>
                <a:r>
                  <a:rPr lang="cs-CZ" sz="2400" dirty="0"/>
                  <a:t> </a:t>
                </a:r>
                <a:r>
                  <a:rPr lang="cs-CZ" sz="2400" u="sng" dirty="0">
                    <a:solidFill>
                      <a:srgbClr val="FF0000"/>
                    </a:solidFill>
                  </a:rPr>
                  <a:t>nemá</a:t>
                </a:r>
                <a:r>
                  <a:rPr lang="cs-CZ" sz="2400" dirty="0"/>
                  <a:t> vlastnost </a:t>
                </a:r>
                <a:r>
                  <a:rPr lang="cs-CZ" sz="2400" b="1" dirty="0"/>
                  <a:t>EI  </a:t>
                </a:r>
                <a:r>
                  <a:rPr lang="cs-CZ" sz="2400" dirty="0"/>
                  <a:t>(neexistuje ke každému číslu </a:t>
                </a:r>
              </a:p>
              <a:p>
                <a:pPr lvl="1" algn="l"/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sz="2400" dirty="0"/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ℕ</a:t>
                </a:r>
                <a:r>
                  <a:rPr lang="cs-CZ" sz="2400" baseline="-25000" dirty="0"/>
                  <a:t>0</a:t>
                </a:r>
                <a:r>
                  <a:rPr lang="cs-CZ" sz="2400" dirty="0"/>
                  <a:t> takové číslo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l-GR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/>
                  <a:t> ℕ</a:t>
                </a:r>
                <a:r>
                  <a:rPr lang="cs-CZ" sz="2400" baseline="-25000" dirty="0"/>
                  <a:t>0</a:t>
                </a:r>
                <a:r>
                  <a:rPr lang="cs-CZ" sz="2400" dirty="0"/>
                  <a:t>, aby platilo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</a:t>
                </a:r>
                <a:r>
                  <a:rPr lang="en-US" sz="2400" b="1" dirty="0"/>
                  <a:t>+</a:t>
                </a:r>
                <a:r>
                  <a:rPr lang="cs-CZ" sz="2400" i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</a:t>
                </a:r>
                <a:r>
                  <a:rPr lang="en-US" sz="2400" b="1" dirty="0"/>
                  <a:t>+</a:t>
                </a:r>
                <a:r>
                  <a:rPr lang="cs-CZ" sz="2400" i="1" dirty="0"/>
                  <a:t>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sz="2400" i="1" dirty="0"/>
                  <a:t> = 0, </a:t>
                </a:r>
                <a:r>
                  <a:rPr lang="cs-CZ" sz="2400" dirty="0"/>
                  <a:t>tj. neexistuje ke každému číslu z množiny</a:t>
                </a:r>
                <a:r>
                  <a:rPr lang="cs-CZ" sz="2400" i="1" dirty="0"/>
                  <a:t> </a:t>
                </a:r>
                <a:r>
                  <a:rPr lang="cs-CZ" sz="2400" dirty="0"/>
                  <a:t>ℕ</a:t>
                </a:r>
                <a:r>
                  <a:rPr lang="cs-CZ" sz="2400" baseline="-25000" dirty="0"/>
                  <a:t>0 </a:t>
                </a:r>
                <a:r>
                  <a:rPr lang="cs-CZ" sz="2400" dirty="0"/>
                  <a:t>prvek inverzní)</a:t>
                </a:r>
                <a:r>
                  <a:rPr lang="cs-CZ" sz="2400" i="1" dirty="0"/>
                  <a:t>.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1257300" lvl="2" indent="-342900" algn="l">
                  <a:buFont typeface="Arial" panose="020B0604020202020204" pitchFamily="34" charset="0"/>
                  <a:buChar char="•"/>
                </a:pPr>
                <a:r>
                  <a:rPr lang="cs-CZ" b="1" dirty="0"/>
                  <a:t>např: </a:t>
                </a:r>
                <a:r>
                  <a:rPr lang="cs-CZ" dirty="0"/>
                  <a:t>pro</a:t>
                </a:r>
                <a:r>
                  <a:rPr lang="cs-CZ" b="1" dirty="0"/>
                  <a:t>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= 3:   3 </a:t>
                </a:r>
                <a:r>
                  <a:rPr lang="en-US" b="1" dirty="0"/>
                  <a:t>+</a:t>
                </a:r>
                <a:r>
                  <a:rPr lang="cs-CZ" i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</a:t>
                </a:r>
                <a:r>
                  <a:rPr lang="en-US" b="1" dirty="0"/>
                  <a:t>+</a:t>
                </a:r>
                <a:r>
                  <a:rPr lang="cs-CZ" i="1" dirty="0"/>
                  <a:t>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3</a:t>
                </a:r>
                <a:r>
                  <a:rPr lang="cs-CZ" i="1" dirty="0"/>
                  <a:t> = 0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  <a:cs typeface="Cavolini" panose="020B0502040204020203" pitchFamily="66" charset="0"/>
                      </a:rPr>
                      <m:t>      </m:t>
                    </m:r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= - 3, ale -3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∉</m:t>
                    </m:r>
                  </m:oMath>
                </a14:m>
                <a:r>
                  <a:rPr lang="cs-CZ" b="1" dirty="0"/>
                  <a:t> </a:t>
                </a:r>
                <a:r>
                  <a:rPr lang="cs-CZ" dirty="0"/>
                  <a:t>ℕ</a:t>
                </a:r>
                <a:r>
                  <a:rPr lang="cs-CZ" baseline="-25000" dirty="0"/>
                  <a:t>0</a:t>
                </a:r>
                <a:endParaRPr lang="cs-CZ" b="1" dirty="0"/>
              </a:p>
              <a:p>
                <a:pPr marL="799200" lvl="6" indent="-457200" algn="l">
                  <a:buFont typeface="Arial" panose="020B0604020202020204" pitchFamily="34" charset="0"/>
                  <a:buChar char="•"/>
                </a:pPr>
                <a:endParaRPr lang="cs-CZ" sz="2000" dirty="0"/>
              </a:p>
            </p:txBody>
          </p:sp>
        </mc:Choice>
        <mc:Fallback xmlns=""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54331" y="575734"/>
                <a:ext cx="11635740" cy="5701020"/>
              </a:xfrm>
              <a:blipFill>
                <a:blip r:embed="rId4"/>
                <a:stretch>
                  <a:fillRect l="-681" t="-1496" r="-7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bdélník 15">
            <a:extLst>
              <a:ext uri="{FF2B5EF4-FFF2-40B4-BE49-F238E27FC236}">
                <a16:creationId xmlns:a16="http://schemas.microsoft.com/office/drawing/2014/main" id="{D8AC3EFA-4271-4B8D-95FE-CF77A719C602}"/>
              </a:ext>
            </a:extLst>
          </p:cNvPr>
          <p:cNvSpPr/>
          <p:nvPr/>
        </p:nvSpPr>
        <p:spPr>
          <a:xfrm>
            <a:off x="2867377" y="3527844"/>
            <a:ext cx="4684889" cy="622089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A653724E-1F05-4B9F-A044-17B0F256AB9E}"/>
              </a:ext>
            </a:extLst>
          </p:cNvPr>
          <p:cNvCxnSpPr>
            <a:cxnSpLocks/>
          </p:cNvCxnSpPr>
          <p:nvPr/>
        </p:nvCxnSpPr>
        <p:spPr>
          <a:xfrm flipH="1">
            <a:off x="4555359" y="5302242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C1181B7D-9D6A-42B8-95A3-7A107CE95A48}"/>
              </a:ext>
            </a:extLst>
          </p:cNvPr>
          <p:cNvCxnSpPr/>
          <p:nvPr/>
        </p:nvCxnSpPr>
        <p:spPr>
          <a:xfrm>
            <a:off x="4552926" y="5278797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0309317-37AF-4198-BABC-17CDB2212B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DA743A2-D843-460D-92A8-56168DCB3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8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108"/>
    </mc:Choice>
    <mc:Fallback xmlns="">
      <p:transition spd="slow" advTm="222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54331" y="575734"/>
                <a:ext cx="11635740" cy="5701020"/>
              </a:xfrm>
            </p:spPr>
            <p:txBody>
              <a:bodyPr>
                <a:normAutofit lnSpcReduction="10000"/>
              </a:bodyPr>
              <a:lstStyle/>
              <a:p>
                <a:pPr marL="360000" algn="l"/>
                <a:r>
                  <a:rPr lang="cs-CZ" b="1" dirty="0"/>
                  <a:t>EI</a:t>
                </a:r>
                <a:r>
                  <a:rPr lang="cs-CZ" dirty="0"/>
                  <a:t>:	symbolicky: (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∀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dirty="0"/>
                  <a:t>M)(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∃</a:t>
                </a:r>
                <a:r>
                  <a:rPr lang="cs-CZ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dirty="0"/>
                  <a:t>M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[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</a:t>
                </a:r>
                <a:r>
                  <a:rPr lang="cs-CZ" i="1" dirty="0"/>
                  <a:t>○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○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i="1" dirty="0"/>
                  <a:t> = e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endParaRPr lang="cs-CZ" dirty="0"/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cs-CZ" i="1" dirty="0"/>
                  <a:t>Příklad 6: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operace </a:t>
                </a:r>
                <a:r>
                  <a:rPr lang="en-US" sz="2400" dirty="0" err="1"/>
                  <a:t>sčítání</a:t>
                </a:r>
                <a:r>
                  <a:rPr lang="en-US" sz="2400" dirty="0"/>
                  <a:t> (</a:t>
                </a:r>
                <a:r>
                  <a:rPr lang="en-US" sz="2400" b="1" dirty="0"/>
                  <a:t>+</a:t>
                </a:r>
                <a:r>
                  <a:rPr lang="en-US" sz="2400" dirty="0"/>
                  <a:t>)…</a:t>
                </a:r>
                <a:r>
                  <a:rPr lang="cs-CZ" sz="2400" dirty="0"/>
                  <a:t>na</a:t>
                </a:r>
                <a:r>
                  <a:rPr lang="en-US" sz="2400" dirty="0"/>
                  <a:t> </a:t>
                </a:r>
                <a:r>
                  <a:rPr lang="en-US" sz="2400" dirty="0" err="1"/>
                  <a:t>mno</a:t>
                </a:r>
                <a:r>
                  <a:rPr lang="cs-CZ" sz="2400" dirty="0" err="1"/>
                  <a:t>žině</a:t>
                </a:r>
                <a:r>
                  <a:rPr lang="cs-CZ" sz="2400" dirty="0"/>
                  <a:t> ℂ, ℚ, ℝ </a:t>
                </a:r>
                <a:r>
                  <a:rPr lang="cs-CZ" sz="2400" u="sng" dirty="0">
                    <a:solidFill>
                      <a:srgbClr val="FF0000"/>
                    </a:solidFill>
                  </a:rPr>
                  <a:t>má</a:t>
                </a:r>
                <a:r>
                  <a:rPr lang="cs-CZ" sz="2400" dirty="0"/>
                  <a:t> vlastnost </a:t>
                </a:r>
                <a:r>
                  <a:rPr lang="cs-CZ" sz="2400" b="1" dirty="0"/>
                  <a:t>EI  </a:t>
                </a:r>
                <a:r>
                  <a:rPr lang="cs-CZ" sz="2400" dirty="0"/>
                  <a:t>(existuje např. ke každému celému číslu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sz="2400" dirty="0"/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ℂ takové číslo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l-GR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/>
                  <a:t> ℂ, aby platilo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</a:t>
                </a:r>
                <a:r>
                  <a:rPr lang="en-US" sz="2400" b="1" dirty="0"/>
                  <a:t>+</a:t>
                </a:r>
                <a:r>
                  <a:rPr lang="cs-CZ" sz="2400" i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</a:t>
                </a:r>
                <a:r>
                  <a:rPr lang="en-US" sz="2400" b="1" dirty="0"/>
                  <a:t>+</a:t>
                </a:r>
                <a:r>
                  <a:rPr lang="cs-CZ" sz="2400" i="1" dirty="0"/>
                  <a:t>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sz="2400" i="1" dirty="0"/>
                  <a:t> = 0. </a:t>
                </a:r>
                <a:r>
                  <a:rPr lang="cs-CZ" sz="2400" dirty="0"/>
                  <a:t>Toto číslo nazýváme </a:t>
                </a:r>
                <a:r>
                  <a:rPr lang="cs-CZ" sz="2400" b="1" dirty="0"/>
                  <a:t>číslem opačným </a:t>
                </a:r>
                <a:r>
                  <a:rPr lang="cs-CZ" sz="2400" dirty="0"/>
                  <a:t>a značíme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dirty="0"/>
                  <a:t> = -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sz="2400" dirty="0"/>
                  <a:t>). </a:t>
                </a:r>
              </a:p>
              <a:p>
                <a:pPr lvl="1" algn="l"/>
                <a:r>
                  <a:rPr lang="cs-CZ" sz="2400" dirty="0"/>
                  <a:t>Vzhledem k operaci sčítání:</a:t>
                </a:r>
              </a:p>
              <a:p>
                <a:pPr marL="1257300" lvl="2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k číslu 2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ℂ je opačným číslem číslo -2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ℂ, tuto skutečnost zapíšeme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2</m:t>
                        </m:r>
                      </m:e>
                    </m:acc>
                  </m:oMath>
                </a14:m>
                <a:r>
                  <a:rPr lang="el-GR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cs-CZ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= </a:t>
                </a:r>
                <a:r>
                  <a:rPr lang="cs-CZ" sz="2400" dirty="0"/>
                  <a:t>- 2, neboť platí: 2 + (-2) = (-2) + 2 = 0 (0 je neutrální prvek množiny ℂ vzhledem ke sčítání)</a:t>
                </a:r>
              </a:p>
              <a:p>
                <a:pPr marL="1257300" lvl="2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k číslu - 2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ℂ je opačným číslem číslo 2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ℂ, tuto skutečnost zapíšeme -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2</m:t>
                        </m:r>
                      </m:e>
                    </m:acc>
                  </m:oMath>
                </a14:m>
                <a:r>
                  <a:rPr lang="el-GR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cs-CZ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= </a:t>
                </a:r>
                <a:r>
                  <a:rPr lang="cs-CZ" sz="2400" dirty="0"/>
                  <a:t>2,</a:t>
                </a:r>
              </a:p>
              <a:p>
                <a:pPr marL="1257300" lvl="2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k číslu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dirty="0"/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 je opačným číslem číslo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dirty="0"/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ℚ, neboť platí: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dirty="0"/>
                  <a:t> + (-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dirty="0"/>
                  <a:t> ) = (-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dirty="0"/>
                  <a:t> )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dirty="0"/>
                  <a:t> = 0      (0 je neutrální prvek množiny ℚ vzhledem ke sčítání)</a:t>
                </a:r>
              </a:p>
              <a:p>
                <a:pPr marL="1257300" lvl="2" indent="-342900" algn="l">
                  <a:buFont typeface="Arial" panose="020B0604020202020204" pitchFamily="34" charset="0"/>
                  <a:buChar char="•"/>
                </a:pPr>
                <a:r>
                  <a:rPr lang="cs-CZ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cs-CZ" sz="2200" dirty="0"/>
                      <m:t>k</m:t>
                    </m:r>
                    <m:r>
                      <m:rPr>
                        <m:nor/>
                      </m:rPr>
                      <a:rPr lang="cs-CZ" sz="2200" dirty="0"/>
                      <m:t> čí</m:t>
                    </m:r>
                    <m:r>
                      <m:rPr>
                        <m:nor/>
                      </m:rPr>
                      <a:rPr lang="cs-CZ" sz="2200" dirty="0"/>
                      <m:t>slu</m:t>
                    </m:r>
                    <m:r>
                      <a:rPr lang="cs-CZ" sz="2200" b="0" i="1" dirty="0" smtClean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cs-CZ" sz="22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cs-CZ" sz="2200" dirty="0"/>
                  <a:t> </a:t>
                </a:r>
                <a:r>
                  <a:rPr lang="el-GR" sz="2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000" dirty="0"/>
                  <a:t>ℝ </a:t>
                </a:r>
                <a:r>
                  <a:rPr lang="cs-CZ" sz="2400" dirty="0"/>
                  <a:t>je opačným číslem číslo -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cs-CZ" sz="2400" dirty="0"/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ℝ, neboť platí </a:t>
                </a:r>
                <a:endParaRPr lang="cs-CZ" sz="2400" i="1" dirty="0">
                  <a:latin typeface="Cambria Math" panose="02040503050406030204" pitchFamily="18" charset="0"/>
                </a:endParaRPr>
              </a:p>
              <a:p>
                <a:pPr lvl="2" algn="l"/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       </m:t>
                    </m:r>
                    <m:rad>
                      <m:radPr>
                        <m:degHide m:val="on"/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m:rPr>
                        <m:nor/>
                      </m:rPr>
                      <a:rPr lang="cs-CZ" sz="20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b="1" dirty="0"/>
                      <m:t>+</m:t>
                    </m:r>
                    <m:r>
                      <m:rPr>
                        <m:nor/>
                      </m:rPr>
                      <a:rPr lang="cs-CZ" sz="2000" b="1" i="0" dirty="0" smtClean="0"/>
                      <m:t> </m:t>
                    </m:r>
                  </m:oMath>
                </a14:m>
                <a:r>
                  <a:rPr lang="cs-CZ" sz="2000" dirty="0"/>
                  <a:t>(-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m:rPr>
                        <m:nor/>
                      </m:rPr>
                      <a:rPr lang="cs-CZ" sz="20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cs-CZ" sz="2000" dirty="0"/>
                      <m:t>−</m:t>
                    </m:r>
                  </m:oMath>
                </a14:m>
                <a:r>
                  <a:rPr lang="cs-CZ" sz="20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cs-CZ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200" dirty="0"/>
                  <a:t>)</a:t>
                </a:r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 dirty="0"/>
                      <m:t>+</m:t>
                    </m:r>
                    <m:r>
                      <a:rPr lang="en-US" sz="2000" b="1" i="1" dirty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cs-CZ" sz="2400" dirty="0"/>
                  <a:t>0 (0 je neutrální prvek množiny ℝ vzhledem ke sčítání)</a:t>
                </a:r>
              </a:p>
              <a:p>
                <a:pPr marL="792000" lvl="2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operace odčítání (</a:t>
                </a:r>
                <a:r>
                  <a:rPr lang="en-US" sz="2400" b="1" dirty="0"/>
                  <a:t>-</a:t>
                </a:r>
                <a:r>
                  <a:rPr lang="cs-CZ" sz="2400" dirty="0"/>
                  <a:t>)….na množině ℂ, ℚ, ℝ </a:t>
                </a:r>
                <a:r>
                  <a:rPr lang="cs-CZ" sz="2400" u="sng" dirty="0">
                    <a:solidFill>
                      <a:srgbClr val="FF0000"/>
                    </a:solidFill>
                  </a:rPr>
                  <a:t>nemá</a:t>
                </a:r>
                <a:r>
                  <a:rPr lang="cs-CZ" sz="2400" dirty="0"/>
                  <a:t> vlastnost </a:t>
                </a:r>
                <a:r>
                  <a:rPr lang="cs-CZ" sz="2400" b="1" dirty="0"/>
                  <a:t>EI </a:t>
                </a:r>
                <a:r>
                  <a:rPr lang="cs-CZ" sz="2400" dirty="0"/>
                  <a:t>(neboť vzhledem k této operaci uvedené množiny nemají neutrální prvek)</a:t>
                </a:r>
                <a:r>
                  <a:rPr lang="cs-CZ" sz="2400" i="1" dirty="0"/>
                  <a:t>.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cs-CZ" sz="2400" b="1" dirty="0"/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endParaRPr lang="cs-CZ" b="1" dirty="0"/>
              </a:p>
              <a:p>
                <a:pPr marL="799200" lvl="6" indent="-457200" algn="l">
                  <a:buFont typeface="Arial" panose="020B0604020202020204" pitchFamily="34" charset="0"/>
                  <a:buChar char="•"/>
                </a:pPr>
                <a:endParaRPr lang="cs-CZ" sz="2000" dirty="0"/>
              </a:p>
            </p:txBody>
          </p:sp>
        </mc:Choice>
        <mc:Fallback xmlns=""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54331" y="575734"/>
                <a:ext cx="11635740" cy="5701020"/>
              </a:xfrm>
              <a:blipFill>
                <a:blip r:embed="rId4"/>
                <a:stretch>
                  <a:fillRect l="-681" t="-2244" r="-26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bdélník 15">
            <a:extLst>
              <a:ext uri="{FF2B5EF4-FFF2-40B4-BE49-F238E27FC236}">
                <a16:creationId xmlns:a16="http://schemas.microsoft.com/office/drawing/2014/main" id="{D8AC3EFA-4271-4B8D-95FE-CF77A719C602}"/>
              </a:ext>
            </a:extLst>
          </p:cNvPr>
          <p:cNvSpPr/>
          <p:nvPr/>
        </p:nvSpPr>
        <p:spPr>
          <a:xfrm>
            <a:off x="2856089" y="388274"/>
            <a:ext cx="4605868" cy="622089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738CF75B-507D-40C8-8CD4-E38E16D14658}"/>
              </a:ext>
            </a:extLst>
          </p:cNvPr>
          <p:cNvSpPr/>
          <p:nvPr/>
        </p:nvSpPr>
        <p:spPr>
          <a:xfrm rot="10136972">
            <a:off x="5840938" y="1983048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A653724E-1F05-4B9F-A044-17B0F256AB9E}"/>
              </a:ext>
            </a:extLst>
          </p:cNvPr>
          <p:cNvCxnSpPr>
            <a:cxnSpLocks/>
          </p:cNvCxnSpPr>
          <p:nvPr/>
        </p:nvCxnSpPr>
        <p:spPr>
          <a:xfrm flipH="1">
            <a:off x="7586134" y="5805710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C1181B7D-9D6A-42B8-95A3-7A107CE95A48}"/>
              </a:ext>
            </a:extLst>
          </p:cNvPr>
          <p:cNvCxnSpPr/>
          <p:nvPr/>
        </p:nvCxnSpPr>
        <p:spPr>
          <a:xfrm>
            <a:off x="7586134" y="5793806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0309317-37AF-4198-BABC-17CDB2212B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FC38141-7D0A-47DB-A6B6-B8DF3C0CB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540"/>
    </mc:Choice>
    <mc:Fallback xmlns="">
      <p:transition spd="slow" advTm="265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54331" y="575734"/>
                <a:ext cx="11635740" cy="5701020"/>
              </a:xfrm>
            </p:spPr>
            <p:txBody>
              <a:bodyPr>
                <a:normAutofit/>
              </a:bodyPr>
              <a:lstStyle/>
              <a:p>
                <a:pPr marL="360000" algn="l"/>
                <a:r>
                  <a:rPr lang="cs-CZ" b="1" dirty="0"/>
                  <a:t>EI</a:t>
                </a:r>
                <a:r>
                  <a:rPr lang="cs-CZ" dirty="0"/>
                  <a:t>:	symbolicky: (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∀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dirty="0"/>
                  <a:t>M)(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∃</a:t>
                </a:r>
                <a:r>
                  <a:rPr lang="cs-CZ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dirty="0"/>
                  <a:t>M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[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</a:t>
                </a:r>
                <a:r>
                  <a:rPr lang="cs-CZ" i="1" dirty="0"/>
                  <a:t>○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○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i="1" dirty="0"/>
                  <a:t> = e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endParaRPr lang="cs-CZ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60000" algn="l"/>
                <a:endParaRPr lang="cs-CZ" dirty="0"/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operace </a:t>
                </a:r>
                <a:r>
                  <a:rPr lang="cs-CZ" sz="2400" dirty="0" err="1"/>
                  <a:t>násobe</a:t>
                </a:r>
                <a:r>
                  <a:rPr lang="en-US" sz="2400" dirty="0" err="1"/>
                  <a:t>ní</a:t>
                </a:r>
                <a:r>
                  <a:rPr lang="en-US" sz="2400" dirty="0"/>
                  <a:t> (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en-US" sz="2400" dirty="0"/>
                  <a:t>)…</a:t>
                </a:r>
                <a:r>
                  <a:rPr lang="cs-CZ" sz="2400" dirty="0"/>
                  <a:t>na</a:t>
                </a:r>
                <a:r>
                  <a:rPr lang="en-US" sz="2400" dirty="0"/>
                  <a:t> </a:t>
                </a:r>
                <a:r>
                  <a:rPr lang="en-US" sz="2400" dirty="0" err="1"/>
                  <a:t>mno</a:t>
                </a:r>
                <a:r>
                  <a:rPr lang="cs-CZ" sz="2400" dirty="0" err="1"/>
                  <a:t>žině</a:t>
                </a:r>
                <a:r>
                  <a:rPr lang="cs-CZ" sz="2400" dirty="0"/>
                  <a:t> ℕ, ℂ, ℚ, ℝ </a:t>
                </a:r>
                <a:r>
                  <a:rPr lang="cs-CZ" sz="2400" u="sng" dirty="0">
                    <a:solidFill>
                      <a:srgbClr val="FF0000"/>
                    </a:solidFill>
                  </a:rPr>
                  <a:t>nemá</a:t>
                </a:r>
                <a:r>
                  <a:rPr lang="cs-CZ" sz="2400" dirty="0"/>
                  <a:t> vlastnost </a:t>
                </a:r>
                <a:r>
                  <a:rPr lang="cs-CZ" sz="2400" b="1" dirty="0"/>
                  <a:t>EI  </a:t>
                </a:r>
                <a:r>
                  <a:rPr lang="cs-CZ" sz="2400" dirty="0"/>
                  <a:t>(neexistuje např. ke každému celému číslu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sz="2400" dirty="0"/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ℕ takové číslo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l-GR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/>
                  <a:t> ℕ, aby platilo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sz="2400" i="1" dirty="0"/>
                  <a:t> =1</a:t>
                </a:r>
                <a:r>
                  <a:rPr lang="cs-CZ" sz="2400" dirty="0"/>
                  <a:t>). </a:t>
                </a:r>
              </a:p>
              <a:p>
                <a:pPr lvl="1" algn="l"/>
                <a:r>
                  <a:rPr lang="cs-CZ" sz="2400" dirty="0"/>
                  <a:t>Vzhledem k operaci násobení:</a:t>
                </a:r>
              </a:p>
              <a:p>
                <a:pPr marL="1257300" lvl="2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k číslu 2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ℕ neexistuje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l-GR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/>
                  <a:t> ℕ  takové, aby platilo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2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2</a:t>
                </a:r>
                <a:r>
                  <a:rPr lang="cs-CZ" sz="2400" i="1" dirty="0"/>
                  <a:t> = 1 </a:t>
                </a:r>
                <a:r>
                  <a:rPr lang="cs-CZ" sz="2400" dirty="0"/>
                  <a:t>(1 je neutrální prvek množiny ℕ vzhledem k násobení) </a:t>
                </a:r>
              </a:p>
              <a:p>
                <a:pPr lvl="2" algn="l"/>
                <a:r>
                  <a:rPr lang="cs-CZ" sz="2400" b="1" dirty="0"/>
                  <a:t>	</a:t>
                </a:r>
                <a:r>
                  <a:rPr lang="cs-CZ" sz="1900" b="1" dirty="0"/>
                  <a:t>např: </a:t>
                </a:r>
                <a:r>
                  <a:rPr lang="cs-CZ" sz="1900" dirty="0"/>
                  <a:t>pro</a:t>
                </a:r>
                <a:r>
                  <a:rPr lang="cs-CZ" sz="1900" b="1" dirty="0"/>
                  <a:t> </a:t>
                </a:r>
                <a:r>
                  <a:rPr lang="cs-CZ" sz="19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= 2:   2 </a:t>
                </a:r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1900" i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19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19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1900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19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19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1900" i="1" dirty="0"/>
                  <a:t> </a:t>
                </a:r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1900" i="1" dirty="0"/>
                  <a:t> </a:t>
                </a:r>
                <a:r>
                  <a:rPr lang="cs-CZ" sz="19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2</a:t>
                </a:r>
                <a:r>
                  <a:rPr lang="cs-CZ" sz="1900" i="1" dirty="0"/>
                  <a:t> = 1 </a:t>
                </a:r>
                <a14:m>
                  <m:oMath xmlns:m="http://schemas.openxmlformats.org/officeDocument/2006/math">
                    <m:r>
                      <a:rPr lang="cs-CZ" sz="1900" i="1">
                        <a:latin typeface="Cambria Math" panose="02040503050406030204" pitchFamily="18" charset="0"/>
                        <a:cs typeface="Cavolini" panose="020B0502040204020203" pitchFamily="66" charset="0"/>
                      </a:rPr>
                      <m:t>      </m:t>
                    </m:r>
                    <m:acc>
                      <m:accPr>
                        <m:chr m:val="̅"/>
                        <m:ctrlPr>
                          <a:rPr lang="cs-CZ" sz="19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19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1900" i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000" dirty="0"/>
                  <a:t> </a:t>
                </a:r>
                <a:r>
                  <a:rPr lang="cs-CZ" sz="1900" i="1" dirty="0"/>
                  <a:t>, ale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000" dirty="0"/>
                  <a:t> </a:t>
                </a:r>
                <a14:m>
                  <m:oMath xmlns:m="http://schemas.openxmlformats.org/officeDocument/2006/math">
                    <m:r>
                      <a:rPr lang="cs-CZ" sz="1900" i="1">
                        <a:latin typeface="Cambria Math" panose="02040503050406030204" pitchFamily="18" charset="0"/>
                      </a:rPr>
                      <m:t>∉</m:t>
                    </m:r>
                  </m:oMath>
                </a14:m>
                <a:r>
                  <a:rPr lang="cs-CZ" sz="1900" b="1" dirty="0"/>
                  <a:t> </a:t>
                </a:r>
                <a:r>
                  <a:rPr lang="cs-CZ" sz="1900" dirty="0"/>
                  <a:t>ℕ</a:t>
                </a:r>
                <a:endParaRPr lang="cs-CZ" sz="1900" b="1" dirty="0"/>
              </a:p>
              <a:p>
                <a:pPr marL="1257300" lvl="2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k číslu 2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 existuje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l-GR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/>
                  <a:t> ℚ  takové, aby platilo  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2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2</a:t>
                </a:r>
                <a:r>
                  <a:rPr lang="cs-CZ" sz="2400" i="1" dirty="0"/>
                  <a:t> = 1 </a:t>
                </a:r>
                <a:r>
                  <a:rPr lang="cs-CZ" sz="2400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=</a:t>
                </a:r>
                <a:r>
                  <a:rPr lang="cs-CZ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dirty="0"/>
                  <a:t> , kde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dirty="0"/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ℚ),</a:t>
                </a:r>
              </a:p>
              <a:p>
                <a:pPr marL="1257300" lvl="2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k číslu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dirty="0"/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 existuje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l-GR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/>
                  <a:t> ℚ  takové, aby platilo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i="1" dirty="0"/>
                  <a:t> = 1 </a:t>
                </a:r>
                <a:r>
                  <a:rPr lang="cs-CZ" sz="2400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=</a:t>
                </a:r>
                <a:r>
                  <a:rPr lang="cs-CZ" sz="2400" dirty="0"/>
                  <a:t> </a:t>
                </a:r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cs-CZ" sz="2400" dirty="0"/>
                  <a:t>, kde </a:t>
                </a:r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ℚ), ale</a:t>
                </a:r>
              </a:p>
              <a:p>
                <a:pPr marL="1257300" lvl="2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k číslu </a:t>
                </a:r>
                <a14:m>
                  <m:oMath xmlns:m="http://schemas.openxmlformats.org/officeDocument/2006/math">
                    <m:r>
                      <a:rPr lang="cs-CZ" sz="24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 neexistuje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l-GR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ℚ, takové, aby platilo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0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0</a:t>
                </a:r>
                <a:r>
                  <a:rPr lang="cs-CZ" sz="2400" i="1" dirty="0"/>
                  <a:t> = 1 </a:t>
                </a:r>
                <a:r>
                  <a:rPr lang="cs-CZ" sz="2400" dirty="0"/>
                  <a:t>(Právě pouze kvůli číslu 0, které jediné nemá v množině ℚ, ℝ inverzní prvek vzhledem k násobení, </a:t>
                </a:r>
                <a:r>
                  <a:rPr lang="cs-CZ" sz="2400" u="sng" dirty="0">
                    <a:solidFill>
                      <a:srgbClr val="FF0000"/>
                    </a:solidFill>
                  </a:rPr>
                  <a:t>nemá</a:t>
                </a:r>
                <a:r>
                  <a:rPr lang="cs-CZ" sz="2400" dirty="0"/>
                  <a:t> operace násobení vlastnost EI)</a:t>
                </a:r>
              </a:p>
              <a:p>
                <a:pPr lvl="2" algn="l"/>
                <a:endParaRPr lang="cs-CZ" sz="2400" b="1" dirty="0"/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endParaRPr lang="cs-CZ" b="1" dirty="0"/>
              </a:p>
              <a:p>
                <a:pPr marL="799200" lvl="6" indent="-457200" algn="l">
                  <a:buFont typeface="Arial" panose="020B0604020202020204" pitchFamily="34" charset="0"/>
                  <a:buChar char="•"/>
                </a:pPr>
                <a:endParaRPr lang="cs-CZ" sz="2000" dirty="0"/>
              </a:p>
            </p:txBody>
          </p:sp>
        </mc:Choice>
        <mc:Fallback xmlns=""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54331" y="575734"/>
                <a:ext cx="11635740" cy="5701020"/>
              </a:xfrm>
              <a:blipFill>
                <a:blip r:embed="rId4"/>
                <a:stretch>
                  <a:fillRect t="-1709" b="-64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bdélník 15">
            <a:extLst>
              <a:ext uri="{FF2B5EF4-FFF2-40B4-BE49-F238E27FC236}">
                <a16:creationId xmlns:a16="http://schemas.microsoft.com/office/drawing/2014/main" id="{D8AC3EFA-4271-4B8D-95FE-CF77A719C602}"/>
              </a:ext>
            </a:extLst>
          </p:cNvPr>
          <p:cNvSpPr/>
          <p:nvPr/>
        </p:nvSpPr>
        <p:spPr>
          <a:xfrm>
            <a:off x="2814388" y="395112"/>
            <a:ext cx="4794324" cy="622089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D6B0D82D-8FD2-4D20-BC9C-0E020727C688}"/>
              </a:ext>
            </a:extLst>
          </p:cNvPr>
          <p:cNvCxnSpPr/>
          <p:nvPr/>
        </p:nvCxnSpPr>
        <p:spPr>
          <a:xfrm>
            <a:off x="10575828" y="1827840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0CBD039D-2D04-4627-A4AF-3854C7419E77}"/>
              </a:ext>
            </a:extLst>
          </p:cNvPr>
          <p:cNvCxnSpPr>
            <a:cxnSpLocks/>
          </p:cNvCxnSpPr>
          <p:nvPr/>
        </p:nvCxnSpPr>
        <p:spPr>
          <a:xfrm flipH="1">
            <a:off x="10599274" y="1851287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0309317-37AF-4198-BABC-17CDB2212B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C4CB3762-405A-4852-B3F0-B45FB8D068F8}"/>
              </a:ext>
            </a:extLst>
          </p:cNvPr>
          <p:cNvSpPr/>
          <p:nvPr/>
        </p:nvSpPr>
        <p:spPr>
          <a:xfrm>
            <a:off x="7450667" y="3588667"/>
            <a:ext cx="2133600" cy="71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CB9007FD-E9F9-40D2-8054-6166F14FD5AA}"/>
              </a:ext>
            </a:extLst>
          </p:cNvPr>
          <p:cNvSpPr/>
          <p:nvPr/>
        </p:nvSpPr>
        <p:spPr>
          <a:xfrm>
            <a:off x="7766755" y="4935233"/>
            <a:ext cx="2020711" cy="58197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AA11797-2975-4AAD-BC11-366B115D2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8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663"/>
    </mc:Choice>
    <mc:Fallback xmlns="">
      <p:transition spd="slow" advTm="249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54331" y="575734"/>
                <a:ext cx="11635740" cy="5701020"/>
              </a:xfrm>
            </p:spPr>
            <p:txBody>
              <a:bodyPr>
                <a:normAutofit/>
              </a:bodyPr>
              <a:lstStyle/>
              <a:p>
                <a:pPr marL="360000" algn="l"/>
                <a:r>
                  <a:rPr lang="cs-CZ" b="1" dirty="0"/>
                  <a:t>EI</a:t>
                </a:r>
                <a:r>
                  <a:rPr lang="cs-CZ" dirty="0"/>
                  <a:t>:	symbolicky: (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∀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dirty="0"/>
                  <a:t>M)(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∃</a:t>
                </a:r>
                <a:r>
                  <a:rPr lang="cs-CZ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dirty="0"/>
                  <a:t>M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[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</a:t>
                </a:r>
                <a:r>
                  <a:rPr lang="cs-CZ" i="1" dirty="0"/>
                  <a:t>○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○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i="1" dirty="0"/>
                  <a:t> = e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endParaRPr lang="cs-CZ" dirty="0"/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cs-CZ" i="1" dirty="0"/>
                  <a:t>Příklad 6: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operace </a:t>
                </a:r>
                <a:r>
                  <a:rPr lang="cs-CZ" sz="2400" dirty="0" err="1"/>
                  <a:t>násobe</a:t>
                </a:r>
                <a:r>
                  <a:rPr lang="en-US" sz="2400" dirty="0" err="1"/>
                  <a:t>ní</a:t>
                </a:r>
                <a:r>
                  <a:rPr lang="en-US" sz="2400" dirty="0"/>
                  <a:t> (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en-US" sz="2400" dirty="0"/>
                  <a:t>)</a:t>
                </a:r>
                <a:r>
                  <a:rPr lang="cs-CZ" sz="2400" dirty="0"/>
                  <a:t>… ℚ - </a:t>
                </a:r>
                <a:r>
                  <a:rPr lang="en-US" sz="2400" dirty="0"/>
                  <a:t>{0}</a:t>
                </a:r>
                <a:r>
                  <a:rPr lang="cs-CZ" sz="2400" dirty="0"/>
                  <a:t>, ℝ</a:t>
                </a:r>
                <a:r>
                  <a:rPr lang="en-US" sz="2400" dirty="0"/>
                  <a:t> - {0}</a:t>
                </a:r>
                <a:r>
                  <a:rPr lang="cs-CZ" sz="2400" dirty="0"/>
                  <a:t> </a:t>
                </a:r>
                <a:r>
                  <a:rPr lang="cs-CZ" sz="2400" u="sng" dirty="0">
                    <a:solidFill>
                      <a:srgbClr val="FF0000"/>
                    </a:solidFill>
                  </a:rPr>
                  <a:t>má</a:t>
                </a:r>
                <a:r>
                  <a:rPr lang="cs-CZ" sz="2400" dirty="0"/>
                  <a:t> vlastnost </a:t>
                </a:r>
                <a:r>
                  <a:rPr lang="cs-CZ" sz="2400" b="1" dirty="0"/>
                  <a:t>EI</a:t>
                </a:r>
                <a:r>
                  <a:rPr lang="cs-CZ" sz="2400" dirty="0"/>
                  <a:t>, tj</a:t>
                </a:r>
                <a:r>
                  <a:rPr lang="cs-CZ" sz="2400" b="1" dirty="0"/>
                  <a:t>. </a:t>
                </a:r>
                <a:r>
                  <a:rPr lang="cs-CZ" sz="2400" dirty="0"/>
                  <a:t>ke každému </a:t>
                </a:r>
                <a:r>
                  <a:rPr lang="en-US" sz="2400" dirty="0" err="1"/>
                  <a:t>nenulov</a:t>
                </a:r>
                <a:r>
                  <a:rPr lang="cs-CZ" sz="2400" dirty="0" err="1"/>
                  <a:t>ému</a:t>
                </a:r>
                <a:r>
                  <a:rPr lang="cs-CZ" sz="2400" dirty="0"/>
                  <a:t> racionálnímu či reálnému číslu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 </a:t>
                </a:r>
                <a:r>
                  <a:rPr lang="cs-CZ" sz="2400" dirty="0"/>
                  <a:t>existuje inverzní prvek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l-GR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cs-CZ" sz="2400" dirty="0"/>
                  <a:t>vzhledem k násobení takový, že platí: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sz="2400" i="1" dirty="0"/>
                  <a:t> =1</a:t>
                </a:r>
                <a:r>
                  <a:rPr lang="cs-CZ" sz="2400" dirty="0"/>
                  <a:t>. </a:t>
                </a:r>
              </a:p>
              <a:p>
                <a:pPr lvl="1" algn="l"/>
                <a:r>
                  <a:rPr lang="cs-CZ" sz="2400" dirty="0"/>
                  <a:t>Toto číslo nazýváme </a:t>
                </a:r>
                <a:r>
                  <a:rPr lang="cs-CZ" sz="2400" b="1" dirty="0"/>
                  <a:t>číslem převráceným </a:t>
                </a:r>
                <a:r>
                  <a:rPr lang="cs-CZ" sz="2400" dirty="0"/>
                  <a:t>a značíme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cs-CZ" sz="2400" b="0" i="0" smtClean="0">
                        <a:latin typeface="Cambria Math" panose="02040503050406030204" pitchFamily="18" charset="0"/>
                      </a:rPr>
                      <m:t> .</m:t>
                    </m:r>
                  </m:oMath>
                </a14:m>
                <a:endParaRPr lang="cs-CZ" sz="2400" dirty="0"/>
              </a:p>
              <a:p>
                <a:pPr lvl="1" algn="l"/>
                <a:r>
                  <a:rPr lang="cs-CZ" sz="2400" dirty="0"/>
                  <a:t>Vzhledem k operaci násobení na množině ℚ - </a:t>
                </a:r>
                <a:r>
                  <a:rPr lang="en-US" sz="2400" dirty="0"/>
                  <a:t>{0}</a:t>
                </a:r>
                <a:r>
                  <a:rPr lang="cs-CZ" sz="2400" dirty="0"/>
                  <a:t> nebo ℝ</a:t>
                </a:r>
                <a:r>
                  <a:rPr lang="en-US" sz="2400" dirty="0"/>
                  <a:t> - {0}</a:t>
                </a:r>
                <a:r>
                  <a:rPr lang="cs-CZ" sz="2400" dirty="0"/>
                  <a:t> :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	k číslu 3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 - </a:t>
                </a:r>
                <a:r>
                  <a:rPr lang="en-US" sz="2400" dirty="0"/>
                  <a:t>{0}</a:t>
                </a:r>
                <a:r>
                  <a:rPr lang="cs-CZ" sz="2400" dirty="0"/>
                  <a:t> je převráceným číslem číslo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 - </a:t>
                </a:r>
                <a:r>
                  <a:rPr lang="en-US" sz="2400" dirty="0"/>
                  <a:t>{0}</a:t>
                </a:r>
                <a:r>
                  <a:rPr lang="cs-CZ" sz="2400" dirty="0"/>
                  <a:t> , tuto skutečnost zapíšeme </a:t>
                </a:r>
                <a:endParaRPr lang="cs-CZ" sz="2400" i="1" dirty="0">
                  <a:latin typeface="Cambria Math" panose="02040503050406030204" pitchFamily="18" charset="0"/>
                  <a:cs typeface="Cavolini" panose="020B0502040204020203" pitchFamily="66" charset="0"/>
                </a:endParaRPr>
              </a:p>
              <a:p>
                <a:pPr lvl="1" algn="l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 smtClean="0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3</m:t>
                        </m:r>
                      </m:e>
                    </m:acc>
                  </m:oMath>
                </a14:m>
                <a:r>
                  <a:rPr lang="el-GR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cs-CZ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=</a:t>
                </a:r>
                <a:r>
                  <a:rPr lang="cs-CZ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, neboť platí: 3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dirty="0"/>
                  <a:t> 3 = 1 (1 je neutrální prvek množiny ℚ - </a:t>
                </a:r>
                <a:r>
                  <a:rPr lang="en-US" sz="2400" dirty="0"/>
                  <a:t>{0}</a:t>
                </a:r>
                <a:r>
                  <a:rPr lang="cs-CZ" sz="2400" dirty="0"/>
                  <a:t> vzhledem k násobení)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k číslu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 - </a:t>
                </a:r>
                <a:r>
                  <a:rPr lang="en-US" sz="2400" dirty="0"/>
                  <a:t>{0}</a:t>
                </a:r>
                <a:r>
                  <a:rPr lang="cs-CZ" sz="2400" dirty="0"/>
                  <a:t> je převráceným číslem číslo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 3</m:t>
                    </m:r>
                  </m:oMath>
                </a14:m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 - </a:t>
                </a:r>
                <a:r>
                  <a:rPr lang="en-US" sz="2400" dirty="0"/>
                  <a:t>{0}</a:t>
                </a:r>
                <a:r>
                  <a:rPr lang="cs-CZ" sz="2400" dirty="0"/>
                  <a:t>, neboť platí: </a:t>
                </a:r>
              </a:p>
              <a:p>
                <a:pPr lvl="1" algn="l"/>
                <a:r>
                  <a:rPr lang="cs-CZ" sz="2400" dirty="0"/>
                  <a:t>			 </a:t>
                </a:r>
                <a:r>
                  <a:rPr lang="cs-CZ" sz="2800" dirty="0"/>
                  <a:t>(</a:t>
                </a:r>
                <a:r>
                  <a:rPr lang="cs-CZ" sz="24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)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dirty="0"/>
                  <a:t> (-3) = (-3)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dirty="0"/>
                  <a:t> (-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)= 1</a:t>
                </a:r>
              </a:p>
              <a:p>
                <a:pPr lvl="1" algn="l"/>
                <a:endParaRPr lang="cs-CZ" sz="2400" dirty="0"/>
              </a:p>
              <a:p>
                <a:pPr lvl="1" algn="l"/>
                <a:endParaRPr lang="cs-CZ" sz="2400" dirty="0"/>
              </a:p>
            </p:txBody>
          </p:sp>
        </mc:Choice>
        <mc:Fallback xmlns=""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54331" y="575734"/>
                <a:ext cx="11635740" cy="5701020"/>
              </a:xfrm>
              <a:blipFill>
                <a:blip r:embed="rId4"/>
                <a:stretch>
                  <a:fillRect l="-681" t="-170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bdélník 15">
            <a:extLst>
              <a:ext uri="{FF2B5EF4-FFF2-40B4-BE49-F238E27FC236}">
                <a16:creationId xmlns:a16="http://schemas.microsoft.com/office/drawing/2014/main" id="{D8AC3EFA-4271-4B8D-95FE-CF77A719C602}"/>
              </a:ext>
            </a:extLst>
          </p:cNvPr>
          <p:cNvSpPr/>
          <p:nvPr/>
        </p:nvSpPr>
        <p:spPr>
          <a:xfrm>
            <a:off x="2803099" y="497037"/>
            <a:ext cx="4794324" cy="622089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Volný tvar: obrazec 22">
            <a:extLst>
              <a:ext uri="{FF2B5EF4-FFF2-40B4-BE49-F238E27FC236}">
                <a16:creationId xmlns:a16="http://schemas.microsoft.com/office/drawing/2014/main" id="{DE42D0DC-F274-4A71-9836-452707F61D8A}"/>
              </a:ext>
            </a:extLst>
          </p:cNvPr>
          <p:cNvSpPr/>
          <p:nvPr/>
        </p:nvSpPr>
        <p:spPr>
          <a:xfrm rot="10136972">
            <a:off x="5359049" y="2029290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0309317-37AF-4198-BABC-17CDB2212B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2E4050D-BAD5-4256-B91C-542260D1E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37"/>
    </mc:Choice>
    <mc:Fallback xmlns="">
      <p:transition spd="slow" advTm="145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331" y="575734"/>
            <a:ext cx="11635740" cy="598311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Definice 7</a:t>
            </a:r>
            <a:r>
              <a:rPr lang="cs-CZ" dirty="0"/>
              <a:t>: Říkáme, že binární operace </a:t>
            </a:r>
            <a:r>
              <a:rPr lang="cs-CZ" b="1" dirty="0"/>
              <a:t>○ </a:t>
            </a:r>
            <a:r>
              <a:rPr lang="cs-CZ" dirty="0"/>
              <a:t>definovaná na množině M (je ND) má vlastnost </a:t>
            </a:r>
            <a:r>
              <a:rPr lang="cs-CZ" b="1" dirty="0"/>
              <a:t>řešitelnosti základních rovnic </a:t>
            </a:r>
            <a:r>
              <a:rPr lang="cs-CZ" dirty="0"/>
              <a:t>právě tehdy, když platí</a:t>
            </a:r>
          </a:p>
          <a:p>
            <a:pPr algn="l"/>
            <a:r>
              <a:rPr lang="cs-CZ" dirty="0"/>
              <a:t>	 	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 </a:t>
            </a:r>
            <a:r>
              <a:rPr lang="cs-CZ" i="1" dirty="0"/>
              <a:t>a</a:t>
            </a:r>
            <a:r>
              <a:rPr lang="cs-CZ" dirty="0"/>
              <a:t>, b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M)(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∃</a:t>
            </a:r>
            <a:r>
              <a:rPr lang="cs-CZ" dirty="0"/>
              <a:t> </a:t>
            </a:r>
            <a:r>
              <a:rPr lang="cs-CZ" i="1" dirty="0"/>
              <a:t>x</a:t>
            </a:r>
            <a:r>
              <a:rPr lang="cs-CZ" dirty="0"/>
              <a:t>, y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a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i="1" dirty="0"/>
              <a:t>○ x = </a:t>
            </a:r>
            <a:r>
              <a:rPr lang="cs-CZ" dirty="0"/>
              <a:t>b</a:t>
            </a:r>
            <a:r>
              <a:rPr lang="cs-CZ" i="1" dirty="0"/>
              <a:t> </a:t>
            </a:r>
            <a:r>
              <a:rPr lang="cs-CZ" sz="2000" dirty="0"/>
              <a:t>ꓥ </a:t>
            </a:r>
            <a:r>
              <a:rPr lang="cs-CZ" dirty="0"/>
              <a:t>y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i="1" dirty="0"/>
              <a:t>○ a = </a:t>
            </a:r>
            <a:r>
              <a:rPr lang="cs-CZ" dirty="0"/>
              <a:t>b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       </a:t>
            </a:r>
            <a:r>
              <a:rPr lang="cs-CZ" dirty="0"/>
              <a:t>Značíme </a:t>
            </a:r>
            <a:r>
              <a:rPr lang="cs-CZ" b="1" dirty="0"/>
              <a:t>ZR</a:t>
            </a:r>
            <a:r>
              <a:rPr lang="cs-CZ" dirty="0"/>
              <a:t>.</a:t>
            </a:r>
          </a:p>
          <a:p>
            <a:pPr marL="360000" algn="l"/>
            <a:r>
              <a:rPr lang="cs-CZ" i="1" dirty="0"/>
              <a:t>Poznámka 1: </a:t>
            </a:r>
            <a:r>
              <a:rPr lang="cs-CZ" dirty="0"/>
              <a:t>Jestliže je operace </a:t>
            </a:r>
            <a:r>
              <a:rPr lang="cs-CZ" b="1" dirty="0"/>
              <a:t>○  </a:t>
            </a:r>
            <a:r>
              <a:rPr lang="cs-CZ" dirty="0"/>
              <a:t>komutativní (</a:t>
            </a:r>
            <a:r>
              <a:rPr lang="cs-CZ" b="1" dirty="0"/>
              <a:t>K</a:t>
            </a:r>
            <a:r>
              <a:rPr lang="cs-CZ" dirty="0"/>
              <a:t>), pak lze rovnice uvedené v definici zredukovat na jediný tvar, tj. </a:t>
            </a:r>
          </a:p>
          <a:p>
            <a:pPr lvl="5" algn="l"/>
            <a:r>
              <a:rPr lang="cs-CZ" sz="2400" dirty="0"/>
              <a:t>(∀ </a:t>
            </a:r>
            <a:r>
              <a:rPr lang="cs-CZ" sz="2400" i="1" dirty="0"/>
              <a:t>a, b </a:t>
            </a:r>
            <a:r>
              <a:rPr lang="el-GR" sz="2400" dirty="0"/>
              <a:t>ϵ</a:t>
            </a:r>
            <a:r>
              <a:rPr lang="cs-CZ" sz="2400" dirty="0"/>
              <a:t> M)(∃ x </a:t>
            </a:r>
            <a:r>
              <a:rPr lang="el-GR" sz="2400" dirty="0"/>
              <a:t>ϵ</a:t>
            </a:r>
            <a:r>
              <a:rPr lang="cs-CZ" sz="2400" dirty="0"/>
              <a:t> M)</a:t>
            </a:r>
            <a:r>
              <a:rPr lang="en-US" sz="2400" dirty="0"/>
              <a:t>[</a:t>
            </a:r>
            <a:r>
              <a:rPr lang="cs-CZ" sz="2400" i="1" dirty="0"/>
              <a:t>a</a:t>
            </a:r>
            <a:r>
              <a:rPr lang="cs-CZ" sz="2400" dirty="0"/>
              <a:t> ○ </a:t>
            </a:r>
            <a:r>
              <a:rPr lang="cs-CZ" sz="2400" i="1" dirty="0"/>
              <a:t>x</a:t>
            </a:r>
            <a:r>
              <a:rPr lang="cs-CZ" sz="2400" dirty="0"/>
              <a:t> = b</a:t>
            </a:r>
            <a:r>
              <a:rPr lang="en-US" sz="2400" dirty="0"/>
              <a:t>]</a:t>
            </a:r>
            <a:r>
              <a:rPr lang="cs-CZ" sz="2400" dirty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Příklad 7: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operace </a:t>
            </a:r>
            <a:r>
              <a:rPr lang="en-US" sz="2400" dirty="0" err="1"/>
              <a:t>sčítání</a:t>
            </a:r>
            <a:r>
              <a:rPr lang="en-US" sz="2400" dirty="0"/>
              <a:t> (</a:t>
            </a:r>
            <a:r>
              <a:rPr lang="en-US" sz="2400" b="1" dirty="0"/>
              <a:t>+</a:t>
            </a:r>
            <a:r>
              <a:rPr lang="en-US" sz="2400" dirty="0"/>
              <a:t>)…</a:t>
            </a:r>
            <a:r>
              <a:rPr lang="cs-CZ" sz="2400" dirty="0"/>
              <a:t>na</a:t>
            </a:r>
            <a:r>
              <a:rPr lang="en-US" sz="2400" dirty="0"/>
              <a:t> </a:t>
            </a:r>
            <a:r>
              <a:rPr lang="en-US" sz="2400" dirty="0" err="1"/>
              <a:t>mno</a:t>
            </a:r>
            <a:r>
              <a:rPr lang="cs-CZ" sz="2400" dirty="0" err="1"/>
              <a:t>žině</a:t>
            </a:r>
            <a:r>
              <a:rPr lang="cs-CZ" sz="2400" dirty="0"/>
              <a:t> ℕ </a:t>
            </a:r>
            <a:r>
              <a:rPr lang="cs-CZ" sz="2400" u="sng" dirty="0">
                <a:solidFill>
                  <a:srgbClr val="FF0000"/>
                </a:solidFill>
              </a:rPr>
              <a:t>není</a:t>
            </a:r>
            <a:r>
              <a:rPr lang="cs-CZ" sz="2400" dirty="0"/>
              <a:t>  </a:t>
            </a:r>
            <a:r>
              <a:rPr lang="cs-CZ" sz="2400" b="1" dirty="0"/>
              <a:t>ZR  </a:t>
            </a:r>
            <a:r>
              <a:rPr lang="cs-CZ" sz="2400" dirty="0"/>
              <a:t>(∀ </a:t>
            </a:r>
            <a:r>
              <a:rPr lang="cs-CZ" sz="2400" i="1" dirty="0"/>
              <a:t>a</a:t>
            </a:r>
            <a:r>
              <a:rPr lang="cs-CZ" sz="2400" dirty="0"/>
              <a:t>, b </a:t>
            </a:r>
            <a:r>
              <a:rPr lang="el-GR" sz="2400" dirty="0"/>
              <a:t>ϵ</a:t>
            </a:r>
            <a:r>
              <a:rPr lang="cs-CZ" sz="2400" dirty="0"/>
              <a:t> ℕ)(∃ x </a:t>
            </a:r>
            <a:r>
              <a:rPr lang="el-GR" sz="2400" dirty="0"/>
              <a:t>ϵ</a:t>
            </a:r>
            <a:r>
              <a:rPr lang="cs-CZ" sz="2400" dirty="0"/>
              <a:t> ℕ)</a:t>
            </a:r>
            <a:r>
              <a:rPr lang="en-US" sz="2400" dirty="0"/>
              <a:t>[</a:t>
            </a:r>
            <a:r>
              <a:rPr lang="cs-CZ" sz="2400" i="1" dirty="0"/>
              <a:t>a</a:t>
            </a:r>
            <a:r>
              <a:rPr lang="cs-CZ" sz="2400" dirty="0"/>
              <a:t> + x = b</a:t>
            </a:r>
            <a:r>
              <a:rPr lang="en-US" sz="2400" dirty="0"/>
              <a:t>]</a:t>
            </a:r>
            <a:r>
              <a:rPr lang="cs-CZ" sz="2400" dirty="0"/>
              <a:t> (např. pro </a:t>
            </a:r>
            <a:r>
              <a:rPr lang="cs-CZ" sz="2400" i="1" dirty="0"/>
              <a:t>a</a:t>
            </a:r>
            <a:r>
              <a:rPr lang="cs-CZ" sz="2400" dirty="0"/>
              <a:t> = 4, b = 3 nemá rovnice 4 + x = 3 řešení na množině ℕ)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operace </a:t>
            </a:r>
            <a:r>
              <a:rPr lang="en-US" sz="2400" dirty="0" err="1"/>
              <a:t>sčítání</a:t>
            </a:r>
            <a:r>
              <a:rPr lang="en-US" sz="2400" dirty="0"/>
              <a:t> (</a:t>
            </a:r>
            <a:r>
              <a:rPr lang="en-US" sz="2400" b="1" dirty="0"/>
              <a:t>+</a:t>
            </a:r>
            <a:r>
              <a:rPr lang="en-US" sz="2400" dirty="0"/>
              <a:t>)…</a:t>
            </a:r>
            <a:r>
              <a:rPr lang="cs-CZ" sz="2400" dirty="0"/>
              <a:t>na</a:t>
            </a:r>
            <a:r>
              <a:rPr lang="en-US" sz="2400" dirty="0"/>
              <a:t> </a:t>
            </a:r>
            <a:r>
              <a:rPr lang="en-US" sz="2400" dirty="0" err="1"/>
              <a:t>mno</a:t>
            </a:r>
            <a:r>
              <a:rPr lang="cs-CZ" sz="2400" dirty="0" err="1"/>
              <a:t>žině</a:t>
            </a:r>
            <a:r>
              <a:rPr lang="cs-CZ" sz="2400" dirty="0"/>
              <a:t> ℂ, ℚ, ℝ </a:t>
            </a:r>
            <a:r>
              <a:rPr lang="cs-CZ" sz="2400" u="sng" dirty="0">
                <a:solidFill>
                  <a:srgbClr val="FF0000"/>
                </a:solidFill>
              </a:rPr>
              <a:t>je</a:t>
            </a:r>
            <a:r>
              <a:rPr lang="cs-CZ" sz="2400" dirty="0"/>
              <a:t>  </a:t>
            </a:r>
            <a:r>
              <a:rPr lang="cs-CZ" sz="2400" b="1" dirty="0"/>
              <a:t>ZR </a:t>
            </a:r>
            <a:r>
              <a:rPr lang="cs-CZ" sz="2400" dirty="0"/>
              <a:t>(∀ </a:t>
            </a:r>
            <a:r>
              <a:rPr lang="cs-CZ" sz="2400" i="1" dirty="0"/>
              <a:t>a</a:t>
            </a:r>
            <a:r>
              <a:rPr lang="cs-CZ" sz="2400" dirty="0"/>
              <a:t>, b </a:t>
            </a:r>
            <a:r>
              <a:rPr lang="el-GR" sz="2400" dirty="0"/>
              <a:t>ϵ</a:t>
            </a:r>
            <a:r>
              <a:rPr lang="cs-CZ" sz="2400" dirty="0"/>
              <a:t> ℂ)(∃ x </a:t>
            </a:r>
            <a:r>
              <a:rPr lang="el-GR" sz="2400" dirty="0"/>
              <a:t>ϵ</a:t>
            </a:r>
            <a:r>
              <a:rPr lang="cs-CZ" sz="2400" dirty="0"/>
              <a:t> ℂ)</a:t>
            </a:r>
            <a:r>
              <a:rPr lang="en-US" sz="2400" dirty="0"/>
              <a:t>[</a:t>
            </a:r>
            <a:r>
              <a:rPr lang="cs-CZ" sz="2400" i="1" dirty="0"/>
              <a:t>a</a:t>
            </a:r>
            <a:r>
              <a:rPr lang="cs-CZ" sz="2400" dirty="0"/>
              <a:t> + x = b</a:t>
            </a:r>
            <a:r>
              <a:rPr lang="en-US" sz="2400" dirty="0"/>
              <a:t>]</a:t>
            </a:r>
            <a:endParaRPr lang="cs-CZ" sz="24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operace </a:t>
            </a:r>
            <a:r>
              <a:rPr lang="cs-CZ" sz="2400" dirty="0" err="1"/>
              <a:t>násobe</a:t>
            </a:r>
            <a:r>
              <a:rPr lang="en-US" sz="2400" dirty="0" err="1"/>
              <a:t>ní</a:t>
            </a:r>
            <a:r>
              <a:rPr lang="en-US" sz="2400" dirty="0"/>
              <a:t> (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en-US" sz="2400" dirty="0"/>
              <a:t>)…</a:t>
            </a:r>
            <a:r>
              <a:rPr lang="cs-CZ" sz="2400" dirty="0"/>
              <a:t>na</a:t>
            </a:r>
            <a:r>
              <a:rPr lang="en-US" sz="2400" dirty="0"/>
              <a:t> </a:t>
            </a:r>
            <a:r>
              <a:rPr lang="en-US" sz="2400" dirty="0" err="1"/>
              <a:t>mno</a:t>
            </a:r>
            <a:r>
              <a:rPr lang="cs-CZ" sz="2400" dirty="0" err="1"/>
              <a:t>žině</a:t>
            </a:r>
            <a:r>
              <a:rPr lang="cs-CZ" sz="2400" dirty="0"/>
              <a:t> ℕ, ℂ, ℚ, ℝ </a:t>
            </a:r>
            <a:r>
              <a:rPr lang="cs-CZ" sz="2400" u="sng" dirty="0">
                <a:solidFill>
                  <a:srgbClr val="FF0000"/>
                </a:solidFill>
              </a:rPr>
              <a:t>není</a:t>
            </a:r>
            <a:r>
              <a:rPr lang="cs-CZ" sz="2400" dirty="0"/>
              <a:t>  </a:t>
            </a:r>
            <a:r>
              <a:rPr lang="cs-CZ" sz="2400" b="1" dirty="0"/>
              <a:t>ZR </a:t>
            </a:r>
            <a:r>
              <a:rPr lang="cs-CZ" sz="2400" dirty="0"/>
              <a:t>(∀ </a:t>
            </a:r>
            <a:r>
              <a:rPr lang="cs-CZ" sz="2400" i="1" dirty="0"/>
              <a:t>a</a:t>
            </a:r>
            <a:r>
              <a:rPr lang="cs-CZ" sz="2400" dirty="0"/>
              <a:t>, b </a:t>
            </a:r>
            <a:r>
              <a:rPr lang="el-GR" sz="2400" dirty="0"/>
              <a:t>ϵ</a:t>
            </a:r>
            <a:r>
              <a:rPr lang="cs-CZ" sz="2400" dirty="0"/>
              <a:t> ℕ)(∃ x </a:t>
            </a:r>
            <a:r>
              <a:rPr lang="el-GR" sz="2400" dirty="0"/>
              <a:t>ϵ</a:t>
            </a:r>
            <a:r>
              <a:rPr lang="cs-CZ" sz="2400" dirty="0"/>
              <a:t> ℕ)</a:t>
            </a:r>
            <a:r>
              <a:rPr lang="en-US" sz="2400" dirty="0"/>
              <a:t>[</a:t>
            </a:r>
            <a:r>
              <a:rPr lang="cs-CZ" sz="2400" i="1" dirty="0"/>
              <a:t>a</a:t>
            </a:r>
            <a:r>
              <a:rPr lang="cs-CZ" sz="2400" dirty="0"/>
              <a:t>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sz="2400" dirty="0"/>
              <a:t> x = b</a:t>
            </a:r>
            <a:r>
              <a:rPr lang="en-US" sz="2400" dirty="0"/>
              <a:t>]</a:t>
            </a:r>
            <a:r>
              <a:rPr lang="cs-CZ" sz="2400" dirty="0"/>
              <a:t> (např. pro </a:t>
            </a:r>
            <a:r>
              <a:rPr lang="cs-CZ" sz="2400" i="1" dirty="0"/>
              <a:t>a</a:t>
            </a:r>
            <a:r>
              <a:rPr lang="cs-CZ" sz="2400" dirty="0"/>
              <a:t> = 4, b = 3 nemá rovnice 4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sz="2400" dirty="0"/>
              <a:t> x = 3 řešení na množině ℕ)</a:t>
            </a:r>
          </a:p>
          <a:p>
            <a:pPr lvl="1" algn="l"/>
            <a:r>
              <a:rPr lang="cs-CZ" sz="2400" dirty="0"/>
              <a:t>     (např. pro </a:t>
            </a:r>
            <a:r>
              <a:rPr lang="cs-CZ" sz="2400" i="1" dirty="0"/>
              <a:t>a</a:t>
            </a:r>
            <a:r>
              <a:rPr lang="cs-CZ" sz="2400" dirty="0"/>
              <a:t> = 0, b = 3 nemá rovnice 0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sz="2400" dirty="0"/>
              <a:t> x = 3 řešení na množině ℂ, ℚ, ℝ )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operace </a:t>
            </a:r>
            <a:r>
              <a:rPr lang="cs-CZ" sz="2400" dirty="0" err="1"/>
              <a:t>násobe</a:t>
            </a:r>
            <a:r>
              <a:rPr lang="en-US" sz="2400" dirty="0" err="1"/>
              <a:t>ní</a:t>
            </a:r>
            <a:r>
              <a:rPr lang="en-US" sz="2400" dirty="0"/>
              <a:t> (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en-US" sz="2400" dirty="0"/>
              <a:t>)…</a:t>
            </a:r>
            <a:r>
              <a:rPr lang="cs-CZ" sz="2400" dirty="0"/>
              <a:t>na</a:t>
            </a:r>
            <a:r>
              <a:rPr lang="en-US" sz="2400" dirty="0"/>
              <a:t> </a:t>
            </a:r>
            <a:r>
              <a:rPr lang="en-US" sz="2400" dirty="0" err="1"/>
              <a:t>mno</a:t>
            </a:r>
            <a:r>
              <a:rPr lang="cs-CZ" sz="2400" dirty="0" err="1"/>
              <a:t>žině</a:t>
            </a:r>
            <a:r>
              <a:rPr lang="cs-CZ" sz="2400" dirty="0"/>
              <a:t> ℚ - </a:t>
            </a:r>
            <a:r>
              <a:rPr lang="en-US" sz="2400" dirty="0"/>
              <a:t>{0}</a:t>
            </a:r>
            <a:r>
              <a:rPr lang="cs-CZ" sz="2400" dirty="0"/>
              <a:t>, ℝ - </a:t>
            </a:r>
            <a:r>
              <a:rPr lang="en-US" sz="2400" dirty="0"/>
              <a:t>{0} </a:t>
            </a:r>
            <a:r>
              <a:rPr lang="cs-CZ" sz="2400" u="sng" dirty="0">
                <a:solidFill>
                  <a:srgbClr val="FF0000"/>
                </a:solidFill>
              </a:rPr>
              <a:t>je</a:t>
            </a:r>
            <a:r>
              <a:rPr lang="cs-CZ" sz="2400" dirty="0"/>
              <a:t>  </a:t>
            </a:r>
            <a:r>
              <a:rPr lang="cs-CZ" sz="2400" b="1" dirty="0"/>
              <a:t>ZR </a:t>
            </a:r>
          </a:p>
          <a:p>
            <a:pPr lvl="1" algn="l"/>
            <a:r>
              <a:rPr lang="cs-CZ" sz="2400" dirty="0"/>
              <a:t>	(∀ </a:t>
            </a:r>
            <a:r>
              <a:rPr lang="cs-CZ" sz="2400" i="1" dirty="0"/>
              <a:t>a</a:t>
            </a:r>
            <a:r>
              <a:rPr lang="cs-CZ" sz="2400" dirty="0"/>
              <a:t>, b </a:t>
            </a:r>
            <a:r>
              <a:rPr lang="el-GR" sz="2400" dirty="0"/>
              <a:t>ϵ</a:t>
            </a:r>
            <a:r>
              <a:rPr lang="cs-CZ" sz="2400" dirty="0"/>
              <a:t> ℚ - </a:t>
            </a:r>
            <a:r>
              <a:rPr lang="en-US" sz="2400" dirty="0"/>
              <a:t>{0}</a:t>
            </a:r>
            <a:r>
              <a:rPr lang="cs-CZ" sz="2400" dirty="0"/>
              <a:t>)(∃ x </a:t>
            </a:r>
            <a:r>
              <a:rPr lang="el-GR" sz="2400" dirty="0"/>
              <a:t>ϵ</a:t>
            </a:r>
            <a:r>
              <a:rPr lang="cs-CZ" sz="2400" dirty="0"/>
              <a:t> ℚ - </a:t>
            </a:r>
            <a:r>
              <a:rPr lang="en-US" sz="2400" dirty="0"/>
              <a:t>{0}</a:t>
            </a:r>
            <a:r>
              <a:rPr lang="cs-CZ" sz="2400" dirty="0"/>
              <a:t>)</a:t>
            </a:r>
            <a:r>
              <a:rPr lang="en-US" sz="2400" dirty="0"/>
              <a:t>[</a:t>
            </a:r>
            <a:r>
              <a:rPr lang="cs-CZ" sz="2400" i="1" dirty="0"/>
              <a:t>a</a:t>
            </a:r>
            <a:r>
              <a:rPr lang="cs-CZ" sz="2400" dirty="0"/>
              <a:t>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sz="2400" dirty="0"/>
              <a:t> x = b</a:t>
            </a:r>
            <a:r>
              <a:rPr lang="en-US" sz="2400" dirty="0"/>
              <a:t>]</a:t>
            </a:r>
            <a:endParaRPr lang="cs-CZ" sz="24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799200" lvl="6" indent="-457200" algn="l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D8AC3EFA-4271-4B8D-95FE-CF77A719C602}"/>
              </a:ext>
            </a:extLst>
          </p:cNvPr>
          <p:cNvSpPr/>
          <p:nvPr/>
        </p:nvSpPr>
        <p:spPr>
          <a:xfrm>
            <a:off x="2008643" y="1368189"/>
            <a:ext cx="5635297" cy="433239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A653724E-1F05-4B9F-A044-17B0F256AB9E}"/>
              </a:ext>
            </a:extLst>
          </p:cNvPr>
          <p:cNvCxnSpPr>
            <a:cxnSpLocks/>
          </p:cNvCxnSpPr>
          <p:nvPr/>
        </p:nvCxnSpPr>
        <p:spPr>
          <a:xfrm flipH="1">
            <a:off x="8126108" y="3862101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C1181B7D-9D6A-42B8-95A3-7A107CE95A48}"/>
              </a:ext>
            </a:extLst>
          </p:cNvPr>
          <p:cNvCxnSpPr/>
          <p:nvPr/>
        </p:nvCxnSpPr>
        <p:spPr>
          <a:xfrm>
            <a:off x="8091125" y="3838656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0309317-37AF-4198-BABC-17CDB2212B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9263A539-E82E-4305-8602-7189D3DB2DD6}"/>
              </a:ext>
            </a:extLst>
          </p:cNvPr>
          <p:cNvSpPr/>
          <p:nvPr/>
        </p:nvSpPr>
        <p:spPr>
          <a:xfrm>
            <a:off x="2635177" y="2593883"/>
            <a:ext cx="3970185" cy="433238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26A91056-EA7D-4AEA-9EF6-484D2AC181BF}"/>
              </a:ext>
            </a:extLst>
          </p:cNvPr>
          <p:cNvSpPr/>
          <p:nvPr/>
        </p:nvSpPr>
        <p:spPr>
          <a:xfrm rot="10136972">
            <a:off x="8306926" y="5559442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71C92EB7-370B-4F65-BC0F-23BEC18C6D80}"/>
              </a:ext>
            </a:extLst>
          </p:cNvPr>
          <p:cNvCxnSpPr/>
          <p:nvPr/>
        </p:nvCxnSpPr>
        <p:spPr>
          <a:xfrm>
            <a:off x="11683811" y="4562881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B5A2168A-06AD-4658-9398-B09814433F84}"/>
              </a:ext>
            </a:extLst>
          </p:cNvPr>
          <p:cNvCxnSpPr>
            <a:cxnSpLocks/>
          </p:cNvCxnSpPr>
          <p:nvPr/>
        </p:nvCxnSpPr>
        <p:spPr>
          <a:xfrm flipH="1">
            <a:off x="11688773" y="4609773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Volný tvar: obrazec 16">
            <a:extLst>
              <a:ext uri="{FF2B5EF4-FFF2-40B4-BE49-F238E27FC236}">
                <a16:creationId xmlns:a16="http://schemas.microsoft.com/office/drawing/2014/main" id="{B2103042-38F1-400D-9F62-BEB2E31A4C9B}"/>
              </a:ext>
            </a:extLst>
          </p:cNvPr>
          <p:cNvSpPr/>
          <p:nvPr/>
        </p:nvSpPr>
        <p:spPr>
          <a:xfrm rot="10136972">
            <a:off x="10762258" y="4101192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2AC1210A-CB50-47CC-B376-5A5E96D871B0}"/>
              </a:ext>
            </a:extLst>
          </p:cNvPr>
          <p:cNvSpPr/>
          <p:nvPr/>
        </p:nvSpPr>
        <p:spPr>
          <a:xfrm>
            <a:off x="10405531" y="4464642"/>
            <a:ext cx="1223580" cy="54401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1D982E38-2CE9-4376-9814-F06513F9A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0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611"/>
    </mc:Choice>
    <mc:Fallback xmlns="">
      <p:transition spd="slow" advTm="39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1370</Words>
  <Application>Microsoft Office PowerPoint</Application>
  <PresentationFormat>Širokoúhlá obrazovka</PresentationFormat>
  <Paragraphs>62</Paragraphs>
  <Slides>7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4" baseType="lpstr">
      <vt:lpstr>Arial</vt:lpstr>
      <vt:lpstr>Book Antiqua</vt:lpstr>
      <vt:lpstr>Calibri</vt:lpstr>
      <vt:lpstr>Calibri Light</vt:lpstr>
      <vt:lpstr>Cambria Math</vt:lpstr>
      <vt:lpstr>Cavolini</vt:lpstr>
      <vt:lpstr>Motiv Office</vt:lpstr>
      <vt:lpstr>Možnosti distanční výuky</vt:lpstr>
      <vt:lpstr>Vlastnosti binárních operací II.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distanční výuky</dc:title>
  <dc:creator>Jitka Panáčová</dc:creator>
  <cp:lastModifiedBy>Jitka Panáčová</cp:lastModifiedBy>
  <cp:revision>83</cp:revision>
  <dcterms:created xsi:type="dcterms:W3CDTF">2020-03-16T22:04:37Z</dcterms:created>
  <dcterms:modified xsi:type="dcterms:W3CDTF">2020-03-19T22:42:00Z</dcterms:modified>
</cp:coreProperties>
</file>