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75" r:id="rId4"/>
    <p:sldId id="267" r:id="rId5"/>
    <p:sldId id="268" r:id="rId6"/>
    <p:sldId id="269" r:id="rId7"/>
    <p:sldId id="270" r:id="rId8"/>
    <p:sldId id="271" r:id="rId9"/>
    <p:sldId id="272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a Bušková" initials="PB" lastIdx="1" clrIdx="0">
    <p:extLst>
      <p:ext uri="{19B8F6BF-5375-455C-9EA6-DF929625EA0E}">
        <p15:presenceInfo xmlns:p15="http://schemas.microsoft.com/office/powerpoint/2012/main" userId="6c3f877fac14ef8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333CC"/>
    <a:srgbClr val="0000CC"/>
    <a:srgbClr val="0000FF"/>
    <a:srgbClr val="6254B4"/>
    <a:srgbClr val="3548D3"/>
    <a:srgbClr val="3B0EFA"/>
    <a:srgbClr val="4C2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95671-EA8D-4765-BAED-F6F71B46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2EA42F-91E3-4818-A98B-72131E9D4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06688-B6A3-4D69-9610-5CF35516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7DA4D-E694-4E60-BE3D-A2AFF7AB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01B8A-867A-4620-A62E-FF5D0329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4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4963F-2130-49BA-AEC3-5BDE4A9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2853FE-F392-4E21-8D87-2ED9F4ADB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37A2A-E9F4-427F-96BC-1CC7950E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91287-1F1D-4F61-82DB-CAA481AC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73CB5-96D0-4D68-A9F0-8395876C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8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D693BE-6476-482A-B665-854D605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3658EB-4B6B-4720-AB00-90E5A549A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577E12-1550-4D2A-B817-D3EDD327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C8F3EE-568F-48DA-A371-A9135181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2D937A-0D69-443F-9EFD-5F11A711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1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61CC4-2D04-4EC4-AA5D-1F8A645D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3143A-8E5A-46D4-BC05-4F62ABE2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B39995-1107-49FC-A867-8C5EEE6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492A4F-C217-4537-88E1-AD253B7B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714D1-6775-4364-8B52-D609BF98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2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C7DE-BA0C-4200-B6CE-EA11FB02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2A2E6B-AABC-4406-B87D-E1563F4D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4890F9-A951-4604-919D-B3D92136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89A66B-EBA5-4DFD-A0C4-A09A180E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A41AF7-D8AC-4FA3-9889-0F79BB6A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5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7CEA3-4137-4277-B415-14DBB25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CBD93-C020-4EF5-A8EF-F9455F9F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DB6903-9019-4111-89B3-E1752C4A7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4B26B9-A8B0-4F21-A56E-9A9A8DE1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CA9602-CFD6-4AF8-9780-D3B45B8F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214C99-AEC3-4857-9F84-33401BCF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539F8-ACF3-44D5-8F3B-1FDEBA2D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5E1A34-45F4-4968-9B01-1E1944CE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CDAAF-9DC3-4FB3-BD05-221B84582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115E95-21BC-4B32-BE4C-5A725A64A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6CD70D-82BD-427B-B2A7-8E6B4B20A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D3FBF5-B2FF-41A1-AF71-A42CA34F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A72378-9B79-443B-B5E3-F47AE0CA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62F1C6-EF61-478D-8929-3BBE166E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5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A0820-F9F4-40A1-8208-026BD701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8A847-4373-4D7C-A9D7-D627AF26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5AC1AE-4D2C-4185-87F0-07CC6971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B1BBAB-1D8F-44A7-88C5-8B027F94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33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13A7B4-1806-4EFB-87CF-3A446F42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26A4D4-5836-4C2F-8902-DBBB5F04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0A0B7A-E84B-4F21-9D8E-434343A7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5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E8AFF-3B4E-490D-8516-43CDDC70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5B755-F9AC-4AAA-87D6-5A10A41A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67A55A-984F-4A59-88A2-1BE343235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0CBD0C-2C88-49B8-BCE7-B56D9EB0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B0100-0A08-4F07-BC1D-F50E1638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188D26-6A33-4E6E-ABA3-3BB57B3B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23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A7A4B-3388-4D5C-8232-8F76C6BE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1B4890-6260-4376-87D0-0AE018158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E0D52F-087F-4F70-82B6-2CDBFF9EE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F41462-B7C9-468B-BE67-BEE741F0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A262F-6048-4BCD-97AD-F726EE6D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AAD0CB-2E54-46C2-9339-C281A146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00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896E88-70C3-49DA-BDBB-A7381708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90E518-9083-4A30-8FBA-61873831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9F70FA-A20B-43D0-9035-9771EC52B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DCE2BA-0D8A-469D-BD0D-E2F2081A9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B034A-624F-41F0-AAD9-38A61B006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00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7" y="1326600"/>
            <a:ext cx="5450867" cy="1963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Algebraické struktury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IMAp02 (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RNDr. Petra Bušková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A082E6AB-E403-4E56-9319-C84907EF0BAF}"/>
              </a:ext>
            </a:extLst>
          </p:cNvPr>
          <p:cNvSpPr txBox="1">
            <a:spLocks/>
          </p:cNvSpPr>
          <p:nvPr/>
        </p:nvSpPr>
        <p:spPr>
          <a:xfrm>
            <a:off x="4249105" y="6242165"/>
            <a:ext cx="4645250" cy="64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bg1"/>
                </a:solidFill>
              </a:rPr>
              <a:t>Prezentace č. 5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989F3A-3FEA-452D-B34C-9A1B4476F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4739" y="61420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39"/>
    </mc:Choice>
    <mc:Fallback xmlns="">
      <p:transition spd="slow" advTm="60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581247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Algebraické struktury s jednou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78" y="1907822"/>
            <a:ext cx="9934222" cy="4120445"/>
          </a:xfrm>
        </p:spPr>
        <p:txBody>
          <a:bodyPr/>
          <a:lstStyle/>
          <a:p>
            <a:pPr algn="l"/>
            <a:r>
              <a:rPr lang="cs-CZ" dirty="0"/>
              <a:t>V předchozích prezentacích jste se seznámili s vlastnostmi operací v množině.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Neomezeně definovaná operace v množině M			</a:t>
            </a:r>
            <a:r>
              <a:rPr lang="cs-CZ" b="1" dirty="0"/>
              <a:t>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Komutativní operace na množině M				</a:t>
            </a:r>
            <a:r>
              <a:rPr lang="cs-CZ" b="1" dirty="0"/>
              <a:t>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Asociativní operace na množině M				</a:t>
            </a:r>
            <a:r>
              <a:rPr lang="cs-CZ" b="1" dirty="0"/>
              <a:t>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Existence neutrálního prvku v množině M vzhledem k operaci 	</a:t>
            </a:r>
            <a:r>
              <a:rPr lang="cs-CZ" b="1" dirty="0"/>
              <a:t>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Existence inverzního prvku pro každý prvek množiny M </a:t>
            </a:r>
            <a:br>
              <a:rPr lang="cs-CZ" dirty="0"/>
            </a:br>
            <a:r>
              <a:rPr lang="cs-CZ" dirty="0"/>
              <a:t>vzhledem k operaci							</a:t>
            </a:r>
            <a:r>
              <a:rPr lang="cs-CZ" b="1" dirty="0"/>
              <a:t>EI</a:t>
            </a: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Řešitelnost základních rovnic na množině M s operací		</a:t>
            </a:r>
            <a:r>
              <a:rPr lang="cs-CZ" b="1" dirty="0"/>
              <a:t>ZR</a:t>
            </a:r>
            <a:r>
              <a:rPr lang="cs-CZ" dirty="0"/>
              <a:t>	</a:t>
            </a:r>
          </a:p>
          <a:p>
            <a:pPr lvl="0" algn="l"/>
            <a:endParaRPr lang="cs-CZ" dirty="0"/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37145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E458D4-2E0F-421D-924E-93A011A29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699" y="5661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CC2E5B-33FB-4379-848A-FC82DEA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Dodatek k minulé prezentaci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BACC97-77D9-4398-9354-D93425350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Agresivní prvek</a:t>
            </a:r>
            <a:r>
              <a:rPr lang="cs-CZ" dirty="0"/>
              <a:t> je pomyslným protikladem prvku neutrálního. Zatímco neutrální prvek nedokáže „změnit“ žádný prvek, jestliže s ním provedeme operaci, agresivní prvek vytvoří po operaci s jakýmkoli prvkem opět sám sebe.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/>
              <a:t>Symbolicky:</a:t>
            </a:r>
          </a:p>
          <a:p>
            <a:pPr marL="0" indent="0">
              <a:buNone/>
            </a:pPr>
            <a:r>
              <a:rPr lang="cs-CZ" dirty="0"/>
              <a:t>Neutrální prvek (značíme e) - ∀ a</a:t>
            </a:r>
            <a:r>
              <a:rPr lang="cs-CZ" i="1" dirty="0"/>
              <a:t> </a:t>
            </a:r>
            <a:r>
              <a:rPr lang="el-GR" i="1" dirty="0"/>
              <a:t>ϵ</a:t>
            </a:r>
            <a:r>
              <a:rPr lang="cs-CZ" i="1" dirty="0"/>
              <a:t> </a:t>
            </a:r>
            <a:r>
              <a:rPr lang="cs-CZ" dirty="0"/>
              <a:t>M: e o a</a:t>
            </a:r>
            <a:r>
              <a:rPr lang="cs-CZ" i="1" dirty="0"/>
              <a:t> </a:t>
            </a:r>
            <a:r>
              <a:rPr lang="cs-CZ" dirty="0"/>
              <a:t>= a o e = a</a:t>
            </a:r>
          </a:p>
          <a:p>
            <a:pPr marL="0" indent="0">
              <a:buNone/>
            </a:pPr>
            <a:r>
              <a:rPr lang="cs-CZ" dirty="0"/>
              <a:t>Agresivní prvek (značíme g) - ∀ a</a:t>
            </a:r>
            <a:r>
              <a:rPr lang="cs-CZ" i="1" dirty="0"/>
              <a:t> </a:t>
            </a:r>
            <a:r>
              <a:rPr lang="el-GR" i="1" dirty="0"/>
              <a:t>ϵ</a:t>
            </a:r>
            <a:r>
              <a:rPr lang="cs-CZ" i="1" dirty="0"/>
              <a:t> </a:t>
            </a:r>
            <a:r>
              <a:rPr lang="cs-CZ" dirty="0"/>
              <a:t>M: g o a</a:t>
            </a:r>
            <a:r>
              <a:rPr lang="cs-CZ" i="1" dirty="0"/>
              <a:t> </a:t>
            </a:r>
            <a:r>
              <a:rPr lang="cs-CZ" dirty="0"/>
              <a:t>= a o g = g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6101129A-5B55-42C0-B918-7969A5D8B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185024" y="6028268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86927F-C610-436A-9216-1E8BA5370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5536" y="5540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0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581247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Algebraické struktury s jednou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1907822"/>
            <a:ext cx="10229497" cy="4120445"/>
          </a:xfrm>
        </p:spPr>
        <p:txBody>
          <a:bodyPr/>
          <a:lstStyle/>
          <a:p>
            <a:pPr lvl="0" algn="l"/>
            <a:r>
              <a:rPr lang="cs-CZ" dirty="0"/>
              <a:t>V této prezentaci se budeme věnovat pouze speciálnímu pojmenování množin </a:t>
            </a:r>
            <a:br>
              <a:rPr lang="cs-CZ" dirty="0"/>
            </a:br>
            <a:r>
              <a:rPr lang="cs-CZ" dirty="0"/>
              <a:t>s operací, která na nich splňuje určité vlastnosti. </a:t>
            </a:r>
          </a:p>
          <a:p>
            <a:pPr lvl="0" algn="l"/>
            <a:endParaRPr lang="cs-CZ" dirty="0"/>
          </a:p>
          <a:p>
            <a:pPr lvl="0" algn="l"/>
            <a:r>
              <a:rPr lang="cs-CZ" i="1" dirty="0"/>
              <a:t>Definice 1: </a:t>
            </a:r>
            <a:br>
              <a:rPr lang="cs-CZ" i="1" dirty="0"/>
            </a:br>
            <a:r>
              <a:rPr lang="cs-CZ" dirty="0"/>
              <a:t>Uspořádaná dvojice (M, o), kde M je neprázdná množina, ve které je definována binární operace o, se nazývá </a:t>
            </a:r>
            <a:r>
              <a:rPr lang="cs-CZ" b="1" dirty="0"/>
              <a:t>algebraická struktura s jednou operací.</a:t>
            </a:r>
            <a:r>
              <a:rPr lang="cs-CZ" dirty="0"/>
              <a:t> </a:t>
            </a:r>
          </a:p>
          <a:p>
            <a:pPr lvl="0" algn="l"/>
            <a:endParaRPr lang="cs-CZ" i="1" dirty="0"/>
          </a:p>
          <a:p>
            <a:pPr lvl="0" algn="l"/>
            <a:r>
              <a:rPr lang="cs-CZ" i="1" dirty="0"/>
              <a:t>Příklad 1:</a:t>
            </a:r>
            <a:br>
              <a:rPr lang="cs-CZ" i="1" dirty="0"/>
            </a:br>
            <a:r>
              <a:rPr lang="cs-CZ" dirty="0"/>
              <a:t>Promyslete si, jaké vlastnosti má známá operace sčítání na přirozených číslech, jinak řečeno algebraická struktura (</a:t>
            </a:r>
            <a:r>
              <a:rPr lang="cs-CZ" b="1" dirty="0"/>
              <a:t>N</a:t>
            </a:r>
            <a:r>
              <a:rPr lang="cs-CZ" dirty="0"/>
              <a:t>, +).</a:t>
            </a:r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9046662-E4EC-418D-B4F1-31019854B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699" y="5540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219297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Algebraické struktury s jednou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1447800"/>
            <a:ext cx="10229497" cy="5190903"/>
          </a:xfrm>
        </p:spPr>
        <p:txBody>
          <a:bodyPr>
            <a:normAutofit fontScale="92500" lnSpcReduction="10000"/>
          </a:bodyPr>
          <a:lstStyle/>
          <a:p>
            <a:pPr lvl="0" algn="l"/>
            <a:r>
              <a:rPr lang="cs-CZ" i="1" dirty="0"/>
              <a:t>Příklad 1:</a:t>
            </a:r>
            <a:br>
              <a:rPr lang="cs-CZ" i="1" dirty="0"/>
            </a:br>
            <a:r>
              <a:rPr lang="cs-CZ" dirty="0"/>
              <a:t>Promyslete si, jaké vlastnosti má známá operace sčítání na přirozených číslech, jinak řečeno algebraická struktura (</a:t>
            </a:r>
            <a:r>
              <a:rPr lang="cs-CZ" b="1" dirty="0"/>
              <a:t>N</a:t>
            </a:r>
            <a:r>
              <a:rPr lang="cs-CZ" dirty="0"/>
              <a:t>, +).</a:t>
            </a:r>
          </a:p>
          <a:p>
            <a:pPr lvl="0" algn="l"/>
            <a:endParaRPr lang="cs-CZ" dirty="0"/>
          </a:p>
          <a:p>
            <a:pPr lvl="0" algn="l"/>
            <a:r>
              <a:rPr lang="cs-CZ" i="1" dirty="0"/>
              <a:t>Řešení: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Jestliže </a:t>
            </a:r>
            <a:r>
              <a:rPr lang="cs-CZ" i="1" dirty="0"/>
              <a:t>a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N</a:t>
            </a:r>
            <a:r>
              <a:rPr lang="cs-CZ" dirty="0"/>
              <a:t>, </a:t>
            </a:r>
            <a:r>
              <a:rPr lang="cs-CZ" i="1" dirty="0"/>
              <a:t>b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N</a:t>
            </a:r>
            <a:r>
              <a:rPr lang="cs-CZ" dirty="0"/>
              <a:t>, pak určitě i </a:t>
            </a:r>
            <a:r>
              <a:rPr lang="cs-CZ" i="1" dirty="0" err="1"/>
              <a:t>a+b</a:t>
            </a:r>
            <a:r>
              <a:rPr lang="cs-CZ" i="1" dirty="0"/>
              <a:t>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N </a:t>
            </a:r>
            <a:r>
              <a:rPr lang="cs-CZ" dirty="0"/>
              <a:t>→ platí </a:t>
            </a:r>
            <a:r>
              <a:rPr lang="cs-CZ" b="1" dirty="0"/>
              <a:t>ND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Platí </a:t>
            </a:r>
            <a:r>
              <a:rPr lang="cs-CZ" i="1" dirty="0" err="1"/>
              <a:t>a+b</a:t>
            </a:r>
            <a:r>
              <a:rPr lang="cs-CZ" i="1" dirty="0"/>
              <a:t>=</a:t>
            </a:r>
            <a:r>
              <a:rPr lang="cs-CZ" i="1" dirty="0" err="1"/>
              <a:t>b+a</a:t>
            </a:r>
            <a:r>
              <a:rPr lang="cs-CZ" i="1" dirty="0"/>
              <a:t> </a:t>
            </a:r>
            <a:r>
              <a:rPr lang="cs-CZ" dirty="0"/>
              <a:t>pro všechna </a:t>
            </a:r>
            <a:r>
              <a:rPr lang="cs-CZ" i="1" dirty="0"/>
              <a:t>a, b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N </a:t>
            </a:r>
            <a:r>
              <a:rPr lang="cs-CZ" dirty="0"/>
              <a:t>→ platí </a:t>
            </a:r>
            <a:r>
              <a:rPr lang="cs-CZ" b="1" dirty="0"/>
              <a:t>K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Platí </a:t>
            </a:r>
            <a:r>
              <a:rPr lang="cs-CZ" i="1" dirty="0"/>
              <a:t>a+(</a:t>
            </a:r>
            <a:r>
              <a:rPr lang="cs-CZ" i="1" dirty="0" err="1"/>
              <a:t>b+c</a:t>
            </a:r>
            <a:r>
              <a:rPr lang="cs-CZ" i="1" dirty="0"/>
              <a:t>)=(</a:t>
            </a:r>
            <a:r>
              <a:rPr lang="cs-CZ" i="1" dirty="0" err="1"/>
              <a:t>a+b</a:t>
            </a:r>
            <a:r>
              <a:rPr lang="cs-CZ" i="1" dirty="0"/>
              <a:t>)+c </a:t>
            </a:r>
            <a:r>
              <a:rPr lang="cs-CZ" dirty="0"/>
              <a:t>pro všechna </a:t>
            </a:r>
            <a:r>
              <a:rPr lang="cs-CZ" i="1" dirty="0"/>
              <a:t>a, b, c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N </a:t>
            </a:r>
            <a:r>
              <a:rPr lang="cs-CZ" dirty="0"/>
              <a:t>→ platí </a:t>
            </a:r>
            <a:r>
              <a:rPr lang="cs-CZ" b="1" dirty="0"/>
              <a:t>A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Pro každé </a:t>
            </a:r>
            <a:r>
              <a:rPr lang="cs-CZ" i="1" dirty="0"/>
              <a:t>a</a:t>
            </a:r>
            <a:r>
              <a:rPr lang="cs-CZ" dirty="0"/>
              <a:t>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N </a:t>
            </a:r>
            <a:r>
              <a:rPr lang="cs-CZ" dirty="0"/>
              <a:t>platí </a:t>
            </a:r>
            <a:r>
              <a:rPr lang="cs-CZ" i="1" dirty="0"/>
              <a:t>a+0=a, </a:t>
            </a:r>
            <a:r>
              <a:rPr lang="cs-CZ" dirty="0"/>
              <a:t>tedy neutrální prvek </a:t>
            </a:r>
            <a:r>
              <a:rPr lang="cs-CZ" i="1" dirty="0"/>
              <a:t>e=0</a:t>
            </a:r>
            <a:r>
              <a:rPr lang="cs-CZ" dirty="0"/>
              <a:t>. Avšak 0 nepatří mezi přirozená čísla → neplatí </a:t>
            </a:r>
            <a:r>
              <a:rPr lang="cs-CZ" b="1" dirty="0"/>
              <a:t>EN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Neexistuje neutrální prvek → neplatí </a:t>
            </a:r>
            <a:r>
              <a:rPr lang="cs-CZ" b="1" dirty="0"/>
              <a:t>EI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cs-CZ" dirty="0"/>
              <a:t>Například pro dvojici čísel 5, 7 nemůžeme najít čísla </a:t>
            </a:r>
            <a:r>
              <a:rPr lang="cs-CZ" i="1" dirty="0"/>
              <a:t>x, y </a:t>
            </a:r>
            <a:r>
              <a:rPr lang="el-GR" dirty="0"/>
              <a:t>ϵ</a:t>
            </a:r>
            <a:r>
              <a:rPr lang="cs-CZ" dirty="0"/>
              <a:t> </a:t>
            </a:r>
            <a:r>
              <a:rPr lang="cs-CZ" b="1" dirty="0"/>
              <a:t>N </a:t>
            </a:r>
            <a:r>
              <a:rPr lang="cs-CZ" dirty="0"/>
              <a:t>tak, aby platilo</a:t>
            </a:r>
            <a:br>
              <a:rPr lang="cs-CZ" dirty="0"/>
            </a:br>
            <a:r>
              <a:rPr lang="cs-CZ" i="1" dirty="0"/>
              <a:t>7+x=5 </a:t>
            </a:r>
            <a:r>
              <a:rPr lang="cs-CZ" dirty="0"/>
              <a:t>a zároveň </a:t>
            </a:r>
            <a:r>
              <a:rPr lang="cs-CZ" i="1" dirty="0"/>
              <a:t>y+7=5</a:t>
            </a:r>
            <a:r>
              <a:rPr lang="cs-CZ" dirty="0"/>
              <a:t> → neplatí </a:t>
            </a:r>
            <a:r>
              <a:rPr lang="cs-CZ" b="1" dirty="0"/>
              <a:t>ZR</a:t>
            </a:r>
            <a:br>
              <a:rPr lang="cs-CZ" dirty="0"/>
            </a:br>
            <a:endParaRPr lang="cs-CZ" i="1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5955F5-A8AD-490B-9F39-2D00D3BB6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699" y="5540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190722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Algebraické struktury s jednou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1347020"/>
            <a:ext cx="10229497" cy="4681248"/>
          </a:xfrm>
        </p:spPr>
        <p:txBody>
          <a:bodyPr/>
          <a:lstStyle/>
          <a:p>
            <a:pPr lvl="0" algn="l"/>
            <a:r>
              <a:rPr lang="cs-CZ" dirty="0"/>
              <a:t>Nyní si můžeme nazvat jednotlivé typy algebraických struktur v závislosti na vlastnostech na nich definovaných operací. Pokud nesplňuje (M, o) ani vlastnost ND, nazýváme ji pouze algebraickou strukturou.</a:t>
            </a:r>
          </a:p>
          <a:p>
            <a:pPr lvl="0" algn="l"/>
            <a:r>
              <a:rPr lang="cs-CZ" i="1" dirty="0"/>
              <a:t>Definice 2 - 7:</a:t>
            </a:r>
            <a:br>
              <a:rPr lang="cs-CZ" i="1" dirty="0"/>
            </a:br>
            <a:r>
              <a:rPr lang="cs-CZ" dirty="0"/>
              <a:t>Algebraická struktura (M, o) se nazývá </a:t>
            </a:r>
            <a:r>
              <a:rPr lang="cs-CZ" dirty="0">
                <a:highlight>
                  <a:srgbClr val="FFFF00"/>
                </a:highlight>
              </a:rPr>
              <a:t>______</a:t>
            </a:r>
            <a:r>
              <a:rPr lang="cs-CZ" dirty="0"/>
              <a:t> právě tehdy, když splňuje operace o definovaná na M vlastnosti </a:t>
            </a:r>
            <a:r>
              <a:rPr lang="cs-CZ" dirty="0">
                <a:highlight>
                  <a:srgbClr val="0000FF"/>
                </a:highlight>
              </a:rPr>
              <a:t>______</a:t>
            </a:r>
            <a:r>
              <a:rPr lang="cs-CZ" dirty="0"/>
              <a:t>.</a:t>
            </a:r>
          </a:p>
          <a:p>
            <a:pPr lvl="0" algn="l"/>
            <a:endParaRPr lang="cs-CZ" i="1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A22574A8-EE93-4EB7-968B-883329CE40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229391"/>
              </p:ext>
            </p:extLst>
          </p:nvPr>
        </p:nvGraphicFramePr>
        <p:xfrm>
          <a:off x="1524000" y="3785419"/>
          <a:ext cx="8358030" cy="2614325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3687097">
                  <a:extLst>
                    <a:ext uri="{9D8B030D-6E8A-4147-A177-3AD203B41FA5}">
                      <a16:colId xmlns:a16="http://schemas.microsoft.com/office/drawing/2014/main" val="3158770739"/>
                    </a:ext>
                  </a:extLst>
                </a:gridCol>
                <a:gridCol w="776748">
                  <a:extLst>
                    <a:ext uri="{9D8B030D-6E8A-4147-A177-3AD203B41FA5}">
                      <a16:colId xmlns:a16="http://schemas.microsoft.com/office/drawing/2014/main" val="955304949"/>
                    </a:ext>
                  </a:extLst>
                </a:gridCol>
                <a:gridCol w="766916">
                  <a:extLst>
                    <a:ext uri="{9D8B030D-6E8A-4147-A177-3AD203B41FA5}">
                      <a16:colId xmlns:a16="http://schemas.microsoft.com/office/drawing/2014/main" val="2850825631"/>
                    </a:ext>
                  </a:extLst>
                </a:gridCol>
                <a:gridCol w="747252">
                  <a:extLst>
                    <a:ext uri="{9D8B030D-6E8A-4147-A177-3AD203B41FA5}">
                      <a16:colId xmlns:a16="http://schemas.microsoft.com/office/drawing/2014/main" val="482220476"/>
                    </a:ext>
                  </a:extLst>
                </a:gridCol>
                <a:gridCol w="835742">
                  <a:extLst>
                    <a:ext uri="{9D8B030D-6E8A-4147-A177-3AD203B41FA5}">
                      <a16:colId xmlns:a16="http://schemas.microsoft.com/office/drawing/2014/main" val="3723886635"/>
                    </a:ext>
                  </a:extLst>
                </a:gridCol>
                <a:gridCol w="825910">
                  <a:extLst>
                    <a:ext uri="{9D8B030D-6E8A-4147-A177-3AD203B41FA5}">
                      <a16:colId xmlns:a16="http://schemas.microsoft.com/office/drawing/2014/main" val="1495862640"/>
                    </a:ext>
                  </a:extLst>
                </a:gridCol>
                <a:gridCol w="718365">
                  <a:extLst>
                    <a:ext uri="{9D8B030D-6E8A-4147-A177-3AD203B41FA5}">
                      <a16:colId xmlns:a16="http://schemas.microsoft.com/office/drawing/2014/main" val="3052979416"/>
                    </a:ext>
                  </a:extLst>
                </a:gridCol>
              </a:tblGrid>
              <a:tr h="373475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EI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5866109"/>
                  </a:ext>
                </a:extLst>
              </a:tr>
              <a:tr h="373475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GRUPOID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832296"/>
                  </a:ext>
                </a:extLst>
              </a:tr>
              <a:tr h="373475">
                <a:tc>
                  <a:txBody>
                    <a:bodyPr/>
                    <a:lstStyle/>
                    <a:p>
                      <a:r>
                        <a:rPr lang="cs-CZ" dirty="0"/>
                        <a:t>POLOGRUPA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603906"/>
                  </a:ext>
                </a:extLst>
              </a:tr>
              <a:tr h="373475">
                <a:tc>
                  <a:txBody>
                    <a:bodyPr/>
                    <a:lstStyle/>
                    <a:p>
                      <a:r>
                        <a:rPr lang="cs-CZ" dirty="0"/>
                        <a:t>GRUPA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586126"/>
                  </a:ext>
                </a:extLst>
              </a:tr>
              <a:tr h="373475">
                <a:tc>
                  <a:txBody>
                    <a:bodyPr/>
                    <a:lstStyle/>
                    <a:p>
                      <a:r>
                        <a:rPr lang="cs-CZ" dirty="0"/>
                        <a:t>KOMUTATIVNÍ GRUPOID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602337"/>
                  </a:ext>
                </a:extLst>
              </a:tr>
              <a:tr h="373475">
                <a:tc>
                  <a:txBody>
                    <a:bodyPr/>
                    <a:lstStyle/>
                    <a:p>
                      <a:r>
                        <a:rPr lang="cs-CZ" dirty="0"/>
                        <a:t>KOMUTATIVNÍ POLOGRUPA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56783"/>
                  </a:ext>
                </a:extLst>
              </a:tr>
              <a:tr h="373475">
                <a:tc>
                  <a:txBody>
                    <a:bodyPr/>
                    <a:lstStyle/>
                    <a:p>
                      <a:r>
                        <a:rPr lang="cs-CZ" dirty="0"/>
                        <a:t>KOMUTATIVNÍ GRUPA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9662639"/>
                  </a:ext>
                </a:extLst>
              </a:tr>
            </a:tbl>
          </a:graphicData>
        </a:graphic>
      </p:graphicFrame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392326-9EFF-4851-A613-C41D1E5C3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699" y="5540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219297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Algebraické struktury s jednou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1447800"/>
            <a:ext cx="10229497" cy="5190903"/>
          </a:xfrm>
        </p:spPr>
        <p:txBody>
          <a:bodyPr>
            <a:normAutofit/>
          </a:bodyPr>
          <a:lstStyle/>
          <a:p>
            <a:pPr lvl="0" algn="l"/>
            <a:r>
              <a:rPr lang="cs-CZ" dirty="0"/>
              <a:t>Jinak řečeno …</a:t>
            </a:r>
          </a:p>
          <a:p>
            <a:pPr lvl="0" algn="l"/>
            <a:r>
              <a:rPr lang="cs-CZ" i="1" dirty="0"/>
              <a:t>Definice 2:</a:t>
            </a:r>
            <a:br>
              <a:rPr lang="cs-CZ" i="1" dirty="0"/>
            </a:br>
            <a:r>
              <a:rPr lang="cs-CZ" dirty="0"/>
              <a:t>Algebraická struktura (M, o) se nazývá </a:t>
            </a:r>
            <a:r>
              <a:rPr lang="cs-CZ" b="1" dirty="0" err="1"/>
              <a:t>grupoid</a:t>
            </a:r>
            <a:r>
              <a:rPr lang="cs-CZ" b="1" dirty="0"/>
              <a:t> </a:t>
            </a:r>
            <a:r>
              <a:rPr lang="cs-CZ" dirty="0"/>
              <a:t>právě tehdy, když je operace o neomezeně definovaná v M (tj. definovaná na M).</a:t>
            </a:r>
          </a:p>
          <a:p>
            <a:pPr lvl="0" algn="l"/>
            <a:r>
              <a:rPr lang="cs-CZ" i="1" dirty="0"/>
              <a:t>Definice 3:</a:t>
            </a:r>
            <a:br>
              <a:rPr lang="cs-CZ" i="1" dirty="0"/>
            </a:br>
            <a:r>
              <a:rPr lang="cs-CZ" dirty="0" err="1"/>
              <a:t>Grupoid</a:t>
            </a:r>
            <a:r>
              <a:rPr lang="cs-CZ" dirty="0"/>
              <a:t> (M, o), jehož operace je asociativní, se nazývá </a:t>
            </a:r>
            <a:r>
              <a:rPr lang="cs-CZ" b="1" dirty="0"/>
              <a:t>pologrupa</a:t>
            </a:r>
            <a:r>
              <a:rPr lang="cs-CZ" dirty="0"/>
              <a:t>.</a:t>
            </a:r>
          </a:p>
          <a:p>
            <a:pPr lvl="0" algn="l"/>
            <a:r>
              <a:rPr lang="cs-CZ" i="1" dirty="0"/>
              <a:t>Definice 4:</a:t>
            </a:r>
            <a:br>
              <a:rPr lang="cs-CZ" dirty="0"/>
            </a:br>
            <a:r>
              <a:rPr lang="cs-CZ" dirty="0"/>
              <a:t>Pologrupa (M, o) taková, že v M existuje neutrální prvek vzhledem k operaci o a ke každému </a:t>
            </a:r>
            <a:r>
              <a:rPr lang="cs-CZ" i="1" dirty="0"/>
              <a:t>x</a:t>
            </a:r>
            <a:r>
              <a:rPr lang="cs-CZ" dirty="0"/>
              <a:t> </a:t>
            </a:r>
            <a:r>
              <a:rPr lang="el-GR" dirty="0"/>
              <a:t>ϵ</a:t>
            </a:r>
            <a:r>
              <a:rPr lang="cs-CZ" dirty="0"/>
              <a:t> M existuje v M inverzní prvek, se nazývá </a:t>
            </a:r>
            <a:r>
              <a:rPr lang="cs-CZ" b="1" dirty="0"/>
              <a:t>grupa</a:t>
            </a:r>
            <a:r>
              <a:rPr lang="cs-CZ" dirty="0"/>
              <a:t>.</a:t>
            </a:r>
            <a:r>
              <a:rPr lang="cs-CZ" b="1" dirty="0"/>
              <a:t> </a:t>
            </a:r>
            <a:br>
              <a:rPr lang="cs-CZ" b="1" i="1" dirty="0"/>
            </a:br>
            <a:br>
              <a:rPr lang="cs-CZ" dirty="0"/>
            </a:br>
            <a:r>
              <a:rPr lang="cs-CZ" dirty="0"/>
              <a:t>Jestliže je operace o v množině M navíc komutativní, pak k názvu algebraické struktury přidáme přívlastek „komutativní“, tedy komutativní </a:t>
            </a:r>
            <a:r>
              <a:rPr lang="cs-CZ" dirty="0" err="1"/>
              <a:t>grupoid</a:t>
            </a:r>
            <a:r>
              <a:rPr lang="cs-CZ" dirty="0"/>
              <a:t>, komutativní pologrupa, případně komutativní grupa.</a:t>
            </a:r>
            <a:endParaRPr lang="cs-CZ" i="1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DA3120-B9CD-407A-8F8C-E10365B16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699" y="55599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219297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Algebraické struktury s jednou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1447800"/>
            <a:ext cx="10229497" cy="5190903"/>
          </a:xfrm>
        </p:spPr>
        <p:txBody>
          <a:bodyPr>
            <a:normAutofit/>
          </a:bodyPr>
          <a:lstStyle/>
          <a:p>
            <a:pPr lvl="0" algn="l"/>
            <a:r>
              <a:rPr lang="cs-CZ" i="1" dirty="0"/>
              <a:t>Příklad 2:</a:t>
            </a:r>
          </a:p>
          <a:p>
            <a:pPr lvl="0" algn="l"/>
            <a:r>
              <a:rPr lang="cs-CZ" dirty="0"/>
              <a:t>Určete typ algebraické struktury </a:t>
            </a:r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N</a:t>
            </a:r>
            <a:r>
              <a:rPr lang="cs-CZ" dirty="0"/>
              <a:t>, +)</a:t>
            </a:r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C</a:t>
            </a:r>
            <a:r>
              <a:rPr lang="cs-CZ" dirty="0"/>
              <a:t>, +)</a:t>
            </a:r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R</a:t>
            </a:r>
            <a:r>
              <a:rPr lang="cs-CZ" dirty="0"/>
              <a:t>, ∙)</a:t>
            </a:r>
          </a:p>
          <a:p>
            <a:pPr marL="45720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R</a:t>
            </a:r>
            <a:r>
              <a:rPr lang="cs-CZ" dirty="0"/>
              <a:t> – {0}, ∙)</a:t>
            </a:r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C</a:t>
            </a:r>
            <a:r>
              <a:rPr lang="cs-CZ" dirty="0"/>
              <a:t>, :)</a:t>
            </a:r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0AF8C6-6E23-4840-91D8-29EC4D35A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8051" y="56705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6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219297"/>
            <a:ext cx="8732308" cy="1018953"/>
          </a:xfrm>
        </p:spPr>
        <p:txBody>
          <a:bodyPr>
            <a:normAutofit/>
          </a:bodyPr>
          <a:lstStyle/>
          <a:p>
            <a:r>
              <a:rPr lang="cs-CZ" sz="4400" b="1" u="sng" dirty="0"/>
              <a:t>Algebraické struktury s jednou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267" y="1447800"/>
            <a:ext cx="11051822" cy="5190903"/>
          </a:xfrm>
        </p:spPr>
        <p:txBody>
          <a:bodyPr>
            <a:normAutofit/>
          </a:bodyPr>
          <a:lstStyle/>
          <a:p>
            <a:pPr lvl="0" algn="l"/>
            <a:r>
              <a:rPr lang="cs-CZ" i="1" dirty="0"/>
              <a:t>Příklad 2:</a:t>
            </a:r>
          </a:p>
          <a:p>
            <a:pPr lvl="0" algn="l"/>
            <a:r>
              <a:rPr lang="cs-CZ" dirty="0"/>
              <a:t>Určete typ algebraické struktury </a:t>
            </a:r>
          </a:p>
          <a:p>
            <a:pPr lvl="0" algn="l"/>
            <a:r>
              <a:rPr lang="cs-CZ" i="1" dirty="0"/>
              <a:t>Řešení:</a:t>
            </a:r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N</a:t>
            </a:r>
            <a:r>
              <a:rPr lang="cs-CZ" dirty="0"/>
              <a:t>, +) splňuje vlastnosti ND, K, A → </a:t>
            </a:r>
            <a:r>
              <a:rPr lang="cs-CZ" b="1" dirty="0"/>
              <a:t>komutativní pologrupa</a:t>
            </a:r>
            <a:endParaRPr lang="cs-CZ" dirty="0"/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C</a:t>
            </a:r>
            <a:r>
              <a:rPr lang="cs-CZ" dirty="0"/>
              <a:t>, +) splňuje vlastnosti ND, K, A, EN, EI → </a:t>
            </a:r>
            <a:r>
              <a:rPr lang="cs-CZ" b="1" dirty="0"/>
              <a:t>komutativní grupa</a:t>
            </a:r>
            <a:endParaRPr lang="cs-CZ" dirty="0"/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R</a:t>
            </a:r>
            <a:r>
              <a:rPr lang="cs-CZ" dirty="0"/>
              <a:t>, ∙) splňuje vlastnosti ND, K, A, EN → </a:t>
            </a:r>
            <a:r>
              <a:rPr lang="cs-CZ" b="1" dirty="0"/>
              <a:t>komutativní pologrupa s neutrálním prvkem</a:t>
            </a:r>
            <a:endParaRPr lang="cs-CZ" dirty="0"/>
          </a:p>
          <a:p>
            <a:pPr marL="45720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R</a:t>
            </a:r>
            <a:r>
              <a:rPr lang="cs-CZ" dirty="0"/>
              <a:t> – {0}, ∙) splňuje vlastnosti ND, K, A, EN, EI → </a:t>
            </a:r>
            <a:r>
              <a:rPr lang="cs-CZ" b="1" dirty="0"/>
              <a:t>komutativní grupa</a:t>
            </a:r>
            <a:endParaRPr lang="cs-CZ" dirty="0"/>
          </a:p>
          <a:p>
            <a:pPr marL="457200" lvl="0" indent="-457200" algn="l">
              <a:buFont typeface="+mj-lt"/>
              <a:buAutoNum type="alphaLcParenR"/>
            </a:pPr>
            <a:r>
              <a:rPr lang="cs-CZ" dirty="0"/>
              <a:t>(</a:t>
            </a:r>
            <a:r>
              <a:rPr lang="cs-CZ" b="1" dirty="0"/>
              <a:t>C</a:t>
            </a:r>
            <a:r>
              <a:rPr lang="cs-CZ" dirty="0"/>
              <a:t>, :) nesplňuje ani vlastnost ND → </a:t>
            </a:r>
            <a:r>
              <a:rPr lang="cs-CZ" b="1" dirty="0"/>
              <a:t>algebraická struktura</a:t>
            </a:r>
            <a:endParaRPr lang="cs-CZ" dirty="0"/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A824AC-6084-4AFF-BF3A-8C1B9738D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4370" y="5540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</TotalTime>
  <Words>810</Words>
  <Application>Microsoft Office PowerPoint</Application>
  <PresentationFormat>Širokoúhlá obrazovka</PresentationFormat>
  <Paragraphs>73</Paragraphs>
  <Slides>9</Slides>
  <Notes>0</Notes>
  <HiddenSlides>0</HiddenSlides>
  <MMClips>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Algebraické struktury</vt:lpstr>
      <vt:lpstr>Algebraické struktury s jednou operací</vt:lpstr>
      <vt:lpstr>Dodatek k minulé prezentaci</vt:lpstr>
      <vt:lpstr>Algebraické struktury s jednou operací</vt:lpstr>
      <vt:lpstr>Algebraické struktury s jednou operací</vt:lpstr>
      <vt:lpstr>Algebraické struktury s jednou operací</vt:lpstr>
      <vt:lpstr>Algebraické struktury s jednou operací</vt:lpstr>
      <vt:lpstr>Algebraické struktury s jednou operací</vt:lpstr>
      <vt:lpstr>Algebraické struktury s jednou operací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distanční výuky</dc:title>
  <dc:creator>Jitka Panáčová</dc:creator>
  <cp:lastModifiedBy>Jitka Panáčová</cp:lastModifiedBy>
  <cp:revision>104</cp:revision>
  <dcterms:created xsi:type="dcterms:W3CDTF">2020-03-16T22:04:37Z</dcterms:created>
  <dcterms:modified xsi:type="dcterms:W3CDTF">2020-04-02T20:17:56Z</dcterms:modified>
</cp:coreProperties>
</file>