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7" r:id="rId4"/>
    <p:sldId id="278" r:id="rId5"/>
    <p:sldId id="279" r:id="rId6"/>
    <p:sldId id="280" r:id="rId7"/>
    <p:sldId id="282" r:id="rId8"/>
    <p:sldId id="283" r:id="rId9"/>
    <p:sldId id="284" r:id="rId10"/>
    <p:sldId id="286" r:id="rId11"/>
    <p:sldId id="287" r:id="rId12"/>
    <p:sldId id="27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Bušková" initials="PB" lastIdx="1" clrIdx="0">
    <p:extLst>
      <p:ext uri="{19B8F6BF-5375-455C-9EA6-DF929625EA0E}">
        <p15:presenceInfo xmlns:p15="http://schemas.microsoft.com/office/powerpoint/2012/main" userId="6c3f877fac14ef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19. 4. 2020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7" y="1326600"/>
            <a:ext cx="5450867" cy="1963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Operace dané předpisem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RNDr.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8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9"/>
    </mc:Choice>
    <mc:Fallback xmlns="">
      <p:transition spd="slow" advTm="6023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733778" y="319596"/>
                <a:ext cx="9934222" cy="5708671"/>
              </a:xfrm>
            </p:spPr>
            <p:txBody>
              <a:bodyPr>
                <a:normAutofit fontScale="92500"/>
              </a:bodyPr>
              <a:lstStyle/>
              <a:p>
                <a:pPr lvl="0" algn="l"/>
                <a:r>
                  <a:rPr lang="cs-CZ" b="1" dirty="0"/>
                  <a:t>Příklad 3:</a:t>
                </a:r>
              </a:p>
              <a:p>
                <a:pPr lvl="0" algn="l"/>
                <a:r>
                  <a:rPr lang="cs-CZ" dirty="0"/>
                  <a:t>Zjistěte a zdůvodněte, které z vlastností ND, K, A, EN, EI, ZR má operace * definovaná na množině </a:t>
                </a:r>
                <a:r>
                  <a:rPr lang="cs-CZ" b="1" dirty="0"/>
                  <a:t>Q </a:t>
                </a:r>
                <a:r>
                  <a:rPr lang="cs-CZ" dirty="0"/>
                  <a:t>(racionální čísla). Určete typ algebraické struktury (</a:t>
                </a:r>
                <a:r>
                  <a:rPr lang="cs-CZ" b="1" dirty="0"/>
                  <a:t>Q</a:t>
                </a:r>
                <a:r>
                  <a:rPr lang="cs-CZ" dirty="0"/>
                  <a:t>, *).</a:t>
                </a:r>
              </a:p>
              <a:p>
                <a:pPr lvl="0" algn="l"/>
                <a:r>
                  <a:rPr lang="cs-CZ" dirty="0"/>
                  <a:t>*={[(</a:t>
                </a:r>
                <a:r>
                  <a:rPr lang="cs-CZ" dirty="0" err="1"/>
                  <a:t>x,y</a:t>
                </a:r>
                <a:r>
                  <a:rPr lang="cs-CZ" dirty="0"/>
                  <a:t>),z] </a:t>
                </a:r>
                <a:r>
                  <a:rPr lang="el-GR" dirty="0"/>
                  <a:t>ϵ</a:t>
                </a:r>
                <a:r>
                  <a:rPr lang="cs-CZ" dirty="0"/>
                  <a:t> </a:t>
                </a:r>
                <a:r>
                  <a:rPr lang="cs-CZ" b="1" dirty="0"/>
                  <a:t>Q</a:t>
                </a:r>
                <a:r>
                  <a:rPr lang="cs-CZ" b="1" baseline="30000" dirty="0"/>
                  <a:t>2</a:t>
                </a:r>
                <a:r>
                  <a:rPr lang="cs-CZ" dirty="0"/>
                  <a:t>x </a:t>
                </a:r>
                <a:r>
                  <a:rPr lang="cs-CZ" b="1" dirty="0"/>
                  <a:t>Q</a:t>
                </a:r>
                <a:r>
                  <a:rPr lang="cs-CZ" dirty="0"/>
                  <a:t>: z=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cs-CZ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num>
                      <m:den>
                        <m:r>
                          <a:rPr lang="cs-CZ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dirty="0"/>
                  <a:t>}</a:t>
                </a:r>
              </a:p>
              <a:p>
                <a:pPr lvl="0" algn="l"/>
                <a:endParaRPr lang="cs-CZ" dirty="0"/>
              </a:p>
              <a:p>
                <a:pPr lvl="0" algn="l"/>
                <a:r>
                  <a:rPr lang="cs-CZ" b="1" dirty="0"/>
                  <a:t>Příklad 4:</a:t>
                </a:r>
              </a:p>
              <a:p>
                <a:pPr lvl="0" algn="l"/>
                <a:r>
                  <a:rPr lang="cs-CZ" dirty="0"/>
                  <a:t>Zjistěte a zdůvodněte, které z vlastností ND, K, A, EN, EI, ZR má operace * definovaná na množině </a:t>
                </a:r>
                <a:r>
                  <a:rPr lang="cs-CZ" b="1" dirty="0"/>
                  <a:t>C </a:t>
                </a:r>
                <a:r>
                  <a:rPr lang="cs-CZ" dirty="0"/>
                  <a:t>(celá čísla). Určete typ algebraické struktury (</a:t>
                </a:r>
                <a:r>
                  <a:rPr lang="cs-CZ" b="1" dirty="0"/>
                  <a:t>C</a:t>
                </a:r>
                <a:r>
                  <a:rPr lang="cs-CZ" dirty="0"/>
                  <a:t>, *).</a:t>
                </a:r>
              </a:p>
              <a:p>
                <a:pPr lvl="0" algn="l"/>
                <a:r>
                  <a:rPr lang="cs-CZ" dirty="0"/>
                  <a:t>*={[(</a:t>
                </a:r>
                <a:r>
                  <a:rPr lang="cs-CZ" dirty="0" err="1"/>
                  <a:t>x,y</a:t>
                </a:r>
                <a:r>
                  <a:rPr lang="cs-CZ" dirty="0"/>
                  <a:t>),z] </a:t>
                </a:r>
                <a:r>
                  <a:rPr lang="el-GR" dirty="0"/>
                  <a:t>ϵ</a:t>
                </a:r>
                <a:r>
                  <a:rPr lang="cs-CZ" dirty="0"/>
                  <a:t> </a:t>
                </a:r>
                <a:r>
                  <a:rPr lang="cs-CZ" b="1" dirty="0"/>
                  <a:t>C</a:t>
                </a:r>
                <a:r>
                  <a:rPr lang="cs-CZ" b="1" baseline="30000" dirty="0"/>
                  <a:t>2</a:t>
                </a:r>
                <a:r>
                  <a:rPr lang="cs-CZ" dirty="0"/>
                  <a:t>x </a:t>
                </a:r>
                <a:r>
                  <a:rPr lang="cs-CZ" b="1" dirty="0"/>
                  <a:t>C</a:t>
                </a:r>
                <a:r>
                  <a:rPr lang="cs-CZ" dirty="0"/>
                  <a:t>: z=y} 		(neboli x*y=y)</a:t>
                </a:r>
              </a:p>
              <a:p>
                <a:pPr lvl="0" algn="l"/>
                <a:endParaRPr lang="cs-CZ" dirty="0"/>
              </a:p>
              <a:p>
                <a:pPr lvl="0" algn="l"/>
                <a:r>
                  <a:rPr lang="cs-CZ" b="1" dirty="0"/>
                  <a:t>Příklad 5:</a:t>
                </a:r>
              </a:p>
              <a:p>
                <a:pPr lvl="0" algn="l"/>
                <a:r>
                  <a:rPr lang="cs-CZ" dirty="0"/>
                  <a:t>Zjistěte a zdůvodněte, které z vlastností ND, K, A, EN, EI, ZR má operace * definovaná na množině </a:t>
                </a:r>
                <a:r>
                  <a:rPr lang="cs-CZ" b="1" dirty="0"/>
                  <a:t>N </a:t>
                </a:r>
                <a:r>
                  <a:rPr lang="cs-CZ" dirty="0"/>
                  <a:t>(přirozená čísla). Určete typ algebraické struktury (</a:t>
                </a:r>
                <a:r>
                  <a:rPr lang="cs-CZ" b="1" dirty="0"/>
                  <a:t>N</a:t>
                </a:r>
                <a:r>
                  <a:rPr lang="cs-CZ" dirty="0"/>
                  <a:t>, *).</a:t>
                </a:r>
              </a:p>
              <a:p>
                <a:pPr lvl="0" algn="l"/>
                <a:r>
                  <a:rPr lang="cs-CZ" dirty="0"/>
                  <a:t>*={[(</a:t>
                </a:r>
                <a:r>
                  <a:rPr lang="cs-CZ" dirty="0" err="1"/>
                  <a:t>x,y</a:t>
                </a:r>
                <a:r>
                  <a:rPr lang="cs-CZ" dirty="0"/>
                  <a:t>),z] </a:t>
                </a:r>
                <a:r>
                  <a:rPr lang="el-GR" dirty="0"/>
                  <a:t>ϵ</a:t>
                </a:r>
                <a:r>
                  <a:rPr lang="cs-CZ" dirty="0"/>
                  <a:t> </a:t>
                </a:r>
                <a:r>
                  <a:rPr lang="cs-CZ" b="1" dirty="0"/>
                  <a:t>N</a:t>
                </a:r>
                <a:r>
                  <a:rPr lang="cs-CZ" b="1" baseline="30000" dirty="0"/>
                  <a:t>2</a:t>
                </a:r>
                <a:r>
                  <a:rPr lang="cs-CZ" dirty="0"/>
                  <a:t>x </a:t>
                </a:r>
                <a:r>
                  <a:rPr lang="cs-CZ" b="1" dirty="0"/>
                  <a:t>N</a:t>
                </a:r>
                <a:r>
                  <a:rPr lang="cs-CZ" dirty="0"/>
                  <a:t>: z=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sup>
                    </m:sSup>
                  </m:oMath>
                </a14:m>
                <a:r>
                  <a:rPr lang="cs-CZ" dirty="0"/>
                  <a:t>}</a:t>
                </a:r>
              </a:p>
              <a:p>
                <a:pPr lvl="0" algn="l"/>
                <a:endParaRPr lang="cs-CZ" dirty="0"/>
              </a:p>
              <a:p>
                <a:pPr algn="l"/>
                <a:endParaRPr lang="cs-CZ" dirty="0"/>
              </a:p>
              <a:p>
                <a:pPr lvl="0" algn="l"/>
                <a:endParaRPr lang="cs-CZ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733778" y="319596"/>
                <a:ext cx="9934222" cy="5708671"/>
              </a:xfrm>
              <a:blipFill>
                <a:blip r:embed="rId2"/>
                <a:stretch>
                  <a:fillRect l="-798" t="-1281" r="-184" b="-20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801544-7C72-4C46-95F4-BB7C417AE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46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Řešení:</a:t>
            </a:r>
          </a:p>
          <a:p>
            <a:pPr marL="0" indent="0">
              <a:buNone/>
            </a:pPr>
            <a:r>
              <a:rPr lang="cs-CZ" dirty="0"/>
              <a:t>Příklad 3 – má vlastnosti ND, K, ZR, </a:t>
            </a:r>
            <a:br>
              <a:rPr lang="cs-CZ" dirty="0"/>
            </a:br>
            <a:r>
              <a:rPr lang="cs-CZ" dirty="0"/>
              <a:t>algebraická struktura je komutativní  </a:t>
            </a:r>
            <a:r>
              <a:rPr lang="cs-CZ" dirty="0" err="1"/>
              <a:t>grupoid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Příklad 4 – má vlastnosti ND, A, </a:t>
            </a:r>
            <a:br>
              <a:rPr lang="cs-CZ" dirty="0"/>
            </a:br>
            <a:r>
              <a:rPr lang="cs-CZ" dirty="0"/>
              <a:t>algebraická struktura je pologrupa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Příklad 5 – má vlastnost ND, </a:t>
            </a:r>
            <a:br>
              <a:rPr lang="cs-CZ" dirty="0"/>
            </a:br>
            <a:r>
              <a:rPr lang="cs-CZ" dirty="0"/>
              <a:t>algebraická struktura je </a:t>
            </a:r>
            <a:r>
              <a:rPr lang="cs-CZ" dirty="0" err="1"/>
              <a:t>grupoid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DA69A5E7-0E33-4257-9C66-4D8AA5AE6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EC09A4-9B33-4023-B291-07F85C88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7644"/>
            <a:ext cx="10515600" cy="540931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Další řešené příklady naleznete ve studijních materiálech v </a:t>
            </a:r>
            <a:r>
              <a:rPr lang="cs-CZ" dirty="0" err="1"/>
              <a:t>Isu</a:t>
            </a:r>
            <a:r>
              <a:rPr lang="cs-CZ" dirty="0"/>
              <a:t> v souboru operace_predpis.pdf</a:t>
            </a:r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D5799F5-11A9-47DD-BB93-787BA4528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6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Operace dané předpisem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733778" y="1907822"/>
                <a:ext cx="9934222" cy="4120445"/>
              </a:xfrm>
            </p:spPr>
            <p:txBody>
              <a:bodyPr>
                <a:normAutofit lnSpcReduction="10000"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dirty="0"/>
                  <a:t>V předchozích prezentacích jste pracovali s operacemi zadanými pomocí tabulky, určovali jste vlastnosti těchto operací na množině a následně i typ algebraické struktury. 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dirty="0"/>
                  <a:t>To stejné Vás čeká i v této prezentaci, ale operace budou zadané určitým předpisem, například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cs-CZ" dirty="0"/>
                  <a:t>. 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dirty="0"/>
                  <a:t>U operace na množině vždy určíme, zda platí vlastnosti </a:t>
                </a:r>
                <a:r>
                  <a:rPr lang="cs-CZ" b="1" dirty="0"/>
                  <a:t>ND</a:t>
                </a:r>
                <a:r>
                  <a:rPr lang="cs-CZ" dirty="0"/>
                  <a:t> (neomezeně definovaná operace), </a:t>
                </a:r>
                <a:r>
                  <a:rPr lang="cs-CZ" b="1" dirty="0"/>
                  <a:t>K</a:t>
                </a:r>
                <a:r>
                  <a:rPr lang="cs-CZ" dirty="0"/>
                  <a:t> (</a:t>
                </a:r>
                <a:r>
                  <a:rPr lang="cs-CZ" dirty="0" err="1"/>
                  <a:t>komutativita</a:t>
                </a:r>
                <a:r>
                  <a:rPr lang="cs-CZ" dirty="0"/>
                  <a:t>) , </a:t>
                </a:r>
                <a:r>
                  <a:rPr lang="cs-CZ" b="1" dirty="0"/>
                  <a:t>A</a:t>
                </a:r>
                <a:r>
                  <a:rPr lang="cs-CZ" dirty="0"/>
                  <a:t> (asociativita) , </a:t>
                </a:r>
                <a:r>
                  <a:rPr lang="cs-CZ" b="1" dirty="0"/>
                  <a:t>EN</a:t>
                </a:r>
                <a:r>
                  <a:rPr lang="cs-CZ" dirty="0"/>
                  <a:t> (existence neutrálního prvku) , </a:t>
                </a:r>
                <a:r>
                  <a:rPr lang="cs-CZ" b="1" dirty="0"/>
                  <a:t>EI</a:t>
                </a:r>
                <a:r>
                  <a:rPr lang="cs-CZ" dirty="0"/>
                  <a:t> (existence inverzního prvku pro každý prvek množiny) a </a:t>
                </a:r>
                <a:r>
                  <a:rPr lang="cs-CZ" b="1" dirty="0"/>
                  <a:t>ZR</a:t>
                </a:r>
                <a:r>
                  <a:rPr lang="cs-CZ" dirty="0"/>
                  <a:t> (řešitelnost základních rovnic).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dirty="0"/>
                  <a:t>Na základě vlastností algebraické struktury (M,*), kde * je operace definovaná na neprázdné množině M, určíme její typ: </a:t>
                </a:r>
                <a:r>
                  <a:rPr lang="cs-CZ" dirty="0" err="1"/>
                  <a:t>grupoid</a:t>
                </a:r>
                <a:r>
                  <a:rPr lang="cs-CZ" dirty="0"/>
                  <a:t>, pologrupa, grupa, komutativní </a:t>
                </a:r>
                <a:r>
                  <a:rPr lang="cs-CZ" dirty="0" err="1"/>
                  <a:t>grupoid</a:t>
                </a:r>
                <a:r>
                  <a:rPr lang="cs-CZ" dirty="0"/>
                  <a:t>, komutativní pologrupa, komutativní grupa. </a:t>
                </a:r>
              </a:p>
              <a:p>
                <a:pPr lvl="0" algn="l"/>
                <a:endParaRPr lang="cs-CZ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733778" y="1907822"/>
                <a:ext cx="9934222" cy="4120445"/>
              </a:xfrm>
              <a:blipFill>
                <a:blip r:embed="rId4"/>
                <a:stretch>
                  <a:fillRect l="-798" t="-2811" b="-2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4B84EE-2D0E-47BD-A8B6-494005F7A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699" y="55453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7" y="1322774"/>
            <a:ext cx="10203511" cy="4705494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1:</a:t>
            </a:r>
          </a:p>
          <a:p>
            <a:pPr lvl="0" algn="l"/>
            <a:r>
              <a:rPr lang="cs-CZ" dirty="0"/>
              <a:t>Zjistěte a zdůvodněte, které z vlastností ND, K, A, EN, EI, ZR má operace o definovaná na množině </a:t>
            </a:r>
            <a:r>
              <a:rPr lang="cs-CZ" b="1" dirty="0"/>
              <a:t>C </a:t>
            </a:r>
            <a:r>
              <a:rPr lang="cs-CZ" dirty="0"/>
              <a:t>(celá čísla, sami si můžete značit </a:t>
            </a:r>
            <a:r>
              <a:rPr lang="cs-CZ" b="1" dirty="0"/>
              <a:t>Z</a:t>
            </a:r>
            <a:r>
              <a:rPr lang="cs-CZ" dirty="0"/>
              <a:t>, prezentace se opírají o značení ve studijním materiálu). Určete typ algebraické struktury (</a:t>
            </a:r>
            <a:r>
              <a:rPr lang="cs-CZ" b="1" dirty="0"/>
              <a:t>C</a:t>
            </a:r>
            <a:r>
              <a:rPr lang="cs-CZ" dirty="0"/>
              <a:t>, o).</a:t>
            </a:r>
          </a:p>
          <a:p>
            <a:pPr lvl="0" algn="l"/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</a:t>
            </a:r>
          </a:p>
          <a:p>
            <a:pPr lvl="0" algn="l"/>
            <a:endParaRPr lang="cs-CZ" dirty="0"/>
          </a:p>
          <a:p>
            <a:pPr algn="l"/>
            <a:r>
              <a:rPr lang="cs-CZ" i="1" dirty="0"/>
              <a:t>Poznámka: 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 lze také zapisovat </a:t>
            </a:r>
            <a:br>
              <a:rPr lang="cs-CZ" dirty="0"/>
            </a:br>
            <a:r>
              <a:rPr lang="cs-CZ" dirty="0"/>
              <a:t>o={[</a:t>
            </a:r>
            <a:r>
              <a:rPr lang="cs-CZ" dirty="0" err="1"/>
              <a:t>x,y,z</a:t>
            </a:r>
            <a:r>
              <a:rPr lang="cs-CZ" dirty="0"/>
              <a:t>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3</a:t>
            </a:r>
            <a:r>
              <a:rPr lang="cs-CZ" dirty="0"/>
              <a:t>: z=x+y+1}, případně zkráceně </a:t>
            </a:r>
            <a:r>
              <a:rPr lang="cs-CZ" dirty="0" err="1"/>
              <a:t>xoy</a:t>
            </a:r>
            <a:r>
              <a:rPr lang="cs-CZ" dirty="0"/>
              <a:t>=x+y+1.</a:t>
            </a:r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ABAF9E-97AE-46B6-A668-CD89410CE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9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8" y="142043"/>
            <a:ext cx="9934222" cy="6622741"/>
          </a:xfrm>
        </p:spPr>
        <p:txBody>
          <a:bodyPr>
            <a:normAutofit lnSpcReduction="10000"/>
          </a:bodyPr>
          <a:lstStyle/>
          <a:p>
            <a:pPr lvl="0" algn="l"/>
            <a:r>
              <a:rPr lang="cs-CZ" b="1" dirty="0"/>
              <a:t>Příklad 1:</a:t>
            </a:r>
          </a:p>
          <a:p>
            <a:pPr lvl="0" algn="l"/>
            <a:r>
              <a:rPr lang="cs-CZ" dirty="0"/>
              <a:t>Zjistěte a zdůvodněte, které z vlastností ND, K, A, EN, EI, ZR má operace o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o).</a:t>
            </a:r>
          </a:p>
          <a:p>
            <a:pPr lvl="0" algn="l"/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</a:t>
            </a:r>
          </a:p>
          <a:p>
            <a:pPr lvl="0" algn="l"/>
            <a:r>
              <a:rPr lang="cs-CZ" b="1" dirty="0"/>
              <a:t>Řešení:</a:t>
            </a:r>
          </a:p>
          <a:p>
            <a:pPr lvl="0" algn="l"/>
            <a:r>
              <a:rPr lang="cs-CZ" dirty="0"/>
              <a:t>Postupně budeme určovat platnost jednotlivých vlastností, budeme se přitom opírat o známé vlastnosti sčítání.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 je jistě ND, protože pokud sečteme jakákoli dvě celá čísla a </a:t>
            </a:r>
            <a:br>
              <a:rPr lang="cs-CZ" dirty="0"/>
            </a:br>
            <a:r>
              <a:rPr lang="cs-CZ" dirty="0"/>
              <a:t>k součtu přičteme 1, výsledkem bude opět celé číslo. Zapsáno symbolicky:</a:t>
            </a:r>
            <a:br>
              <a:rPr lang="cs-CZ" dirty="0"/>
            </a:br>
            <a:r>
              <a:rPr lang="cs-CZ" dirty="0"/>
              <a:t>∀</a:t>
            </a:r>
            <a:r>
              <a:rPr lang="cs-CZ" dirty="0" err="1"/>
              <a:t>x,y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x+y+1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Ptáme se, jestli ∀</a:t>
            </a:r>
            <a:r>
              <a:rPr lang="cs-CZ" dirty="0" err="1"/>
              <a:t>x,y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</a:t>
            </a:r>
            <a:r>
              <a:rPr lang="cs-CZ" dirty="0" err="1"/>
              <a:t>xoy</a:t>
            </a:r>
            <a:r>
              <a:rPr lang="cs-CZ" dirty="0"/>
              <a:t>=</a:t>
            </a:r>
            <a:r>
              <a:rPr lang="cs-CZ" dirty="0" err="1"/>
              <a:t>yox</a:t>
            </a:r>
            <a:r>
              <a:rPr lang="cs-CZ" dirty="0"/>
              <a:t>. Tedy zda x+y+1=y+x+1. Protože ale víme, že sčítání ke komutativní, můžeme říci, že daná rovnost platí. Operace o je na množině </a:t>
            </a:r>
            <a:r>
              <a:rPr lang="cs-CZ" b="1" dirty="0"/>
              <a:t>C </a:t>
            </a:r>
            <a:r>
              <a:rPr lang="cs-CZ" dirty="0"/>
              <a:t>komutativní.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Pro ověření asociativity musíme zjistit, zda ∀</a:t>
            </a:r>
            <a:r>
              <a:rPr lang="cs-CZ" dirty="0" err="1"/>
              <a:t>x,y,z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</a:t>
            </a:r>
            <a:r>
              <a:rPr lang="cs-CZ" dirty="0" err="1"/>
              <a:t>xo</a:t>
            </a:r>
            <a:r>
              <a:rPr lang="cs-CZ" dirty="0"/>
              <a:t>(</a:t>
            </a:r>
            <a:r>
              <a:rPr lang="cs-CZ" dirty="0" err="1"/>
              <a:t>yoz</a:t>
            </a:r>
            <a:r>
              <a:rPr lang="cs-CZ" dirty="0"/>
              <a:t>)=(</a:t>
            </a:r>
            <a:r>
              <a:rPr lang="cs-CZ" dirty="0" err="1"/>
              <a:t>xoy</a:t>
            </a:r>
            <a:r>
              <a:rPr lang="cs-CZ" dirty="0"/>
              <a:t>)oz. Tuto vlastnost si musíme ověřit rozepsáním.</a:t>
            </a:r>
            <a:br>
              <a:rPr lang="cs-CZ" dirty="0"/>
            </a:br>
            <a:r>
              <a:rPr lang="cs-CZ" dirty="0" err="1"/>
              <a:t>xo</a:t>
            </a:r>
            <a:r>
              <a:rPr lang="cs-CZ" dirty="0"/>
              <a:t>(</a:t>
            </a:r>
            <a:r>
              <a:rPr lang="cs-CZ" dirty="0" err="1"/>
              <a:t>yoz</a:t>
            </a:r>
            <a:r>
              <a:rPr lang="cs-CZ" dirty="0"/>
              <a:t>)=</a:t>
            </a:r>
            <a:r>
              <a:rPr lang="cs-CZ" dirty="0" err="1">
                <a:solidFill>
                  <a:schemeClr val="accent6"/>
                </a:solidFill>
              </a:rPr>
              <a:t>x</a:t>
            </a:r>
            <a:r>
              <a:rPr lang="cs-CZ" dirty="0" err="1"/>
              <a:t>o</a:t>
            </a:r>
            <a:r>
              <a:rPr lang="cs-CZ" dirty="0"/>
              <a:t>(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y+z+1</a:t>
            </a:r>
            <a:r>
              <a:rPr lang="cs-CZ" dirty="0"/>
              <a:t>)=</a:t>
            </a:r>
            <a:r>
              <a:rPr lang="cs-CZ" dirty="0">
                <a:solidFill>
                  <a:schemeClr val="accent6"/>
                </a:solidFill>
              </a:rPr>
              <a:t>x</a:t>
            </a:r>
            <a:r>
              <a:rPr lang="cs-CZ" dirty="0"/>
              <a:t>+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y+z+1</a:t>
            </a:r>
            <a:r>
              <a:rPr lang="cs-CZ" dirty="0"/>
              <a:t>+1=x+y+z+2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xoy</a:t>
            </a:r>
            <a:r>
              <a:rPr lang="cs-CZ" dirty="0"/>
              <a:t>)oz=(</a:t>
            </a:r>
            <a:r>
              <a:rPr lang="cs-CZ" dirty="0">
                <a:solidFill>
                  <a:schemeClr val="accent6"/>
                </a:solidFill>
              </a:rPr>
              <a:t>x+y+1</a:t>
            </a:r>
            <a:r>
              <a:rPr lang="cs-CZ" dirty="0"/>
              <a:t>)o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z</a:t>
            </a:r>
            <a:r>
              <a:rPr lang="cs-CZ" dirty="0"/>
              <a:t>=</a:t>
            </a:r>
            <a:r>
              <a:rPr lang="cs-CZ" dirty="0">
                <a:solidFill>
                  <a:schemeClr val="accent6"/>
                </a:solidFill>
              </a:rPr>
              <a:t>x+y+1</a:t>
            </a:r>
            <a:r>
              <a:rPr lang="cs-CZ" dirty="0"/>
              <a:t>+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z</a:t>
            </a:r>
            <a:r>
              <a:rPr lang="cs-CZ" dirty="0"/>
              <a:t>+1=x+y+z+2</a:t>
            </a:r>
            <a:br>
              <a:rPr lang="cs-CZ" dirty="0"/>
            </a:br>
            <a:r>
              <a:rPr lang="cs-CZ" dirty="0"/>
              <a:t>Vidíme, že zadaná operace je na celých číslech asociativní.  </a:t>
            </a:r>
          </a:p>
          <a:p>
            <a:pPr lvl="0"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B01F72-4CD4-40BA-9EDF-7F6617C02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0773" y="55431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250" y="1"/>
            <a:ext cx="11674136" cy="6764784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1:</a:t>
            </a:r>
          </a:p>
          <a:p>
            <a:pPr lvl="0" algn="l"/>
            <a:r>
              <a:rPr lang="cs-CZ" dirty="0"/>
              <a:t>Zjistěte a zdůvodněte, které z vlastností ND, K, A, EN, EI, ZR má operace o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o).</a:t>
            </a:r>
          </a:p>
          <a:p>
            <a:pPr lvl="0" algn="l"/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</a:t>
            </a:r>
          </a:p>
          <a:p>
            <a:pPr lvl="0" algn="l"/>
            <a:r>
              <a:rPr lang="cs-CZ" b="1" dirty="0"/>
              <a:t>Řešení:</a:t>
            </a:r>
          </a:p>
          <a:p>
            <a:pPr lvl="0" algn="l"/>
            <a:r>
              <a:rPr lang="cs-CZ" dirty="0"/>
              <a:t>Už víme, že je operace o na celých číslech ND, K a </a:t>
            </a:r>
            <a:r>
              <a:rPr lang="cs-CZ" dirty="0" err="1"/>
              <a:t>A</a:t>
            </a:r>
            <a:r>
              <a:rPr lang="cs-CZ" dirty="0"/>
              <a:t>. Ověřujeme další vlastnosti.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Abychom dokázali existenci neutrálního prvku, musíme ho najít. Pro neutrální prvek e platí: ∀x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</a:t>
            </a:r>
            <a:r>
              <a:rPr lang="cs-CZ" dirty="0" err="1"/>
              <a:t>eox</a:t>
            </a:r>
            <a:r>
              <a:rPr lang="cs-CZ" dirty="0"/>
              <a:t>=</a:t>
            </a:r>
            <a:r>
              <a:rPr lang="cs-CZ" dirty="0" err="1"/>
              <a:t>xoe</a:t>
            </a:r>
            <a:r>
              <a:rPr lang="cs-CZ" dirty="0"/>
              <a:t>=x. Nám stačí ověřit pouze jednu rovnost, protože víme, že operace o je komutativní. Vezměme si rovnost </a:t>
            </a:r>
            <a:r>
              <a:rPr lang="cs-CZ" dirty="0" err="1"/>
              <a:t>xoe</a:t>
            </a:r>
            <a:r>
              <a:rPr lang="cs-CZ" dirty="0"/>
              <a:t>=x a rozepišme operaci x+e+1=x. Z této rovnosti plyne e=-1, tato hodnota patří do </a:t>
            </a:r>
            <a:r>
              <a:rPr lang="cs-CZ" b="1" dirty="0"/>
              <a:t>C</a:t>
            </a:r>
            <a:r>
              <a:rPr lang="cs-CZ" dirty="0"/>
              <a:t>, a tak jsme nalezli neutrální prvek.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Připomeňme si inverzní prvky – (∀x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)(∃x̅</a:t>
            </a:r>
            <a:r>
              <a:rPr lang="cs-CZ" baseline="30000" dirty="0"/>
              <a:t> </a:t>
            </a:r>
            <a:r>
              <a:rPr lang="cs-CZ" dirty="0"/>
              <a:t>ϵ </a:t>
            </a:r>
            <a:r>
              <a:rPr lang="cs-CZ" b="1" dirty="0"/>
              <a:t>C</a:t>
            </a:r>
            <a:r>
              <a:rPr lang="cs-CZ" dirty="0"/>
              <a:t>): </a:t>
            </a:r>
            <a:r>
              <a:rPr lang="cs-CZ" dirty="0" err="1"/>
              <a:t>xo</a:t>
            </a:r>
            <a:r>
              <a:rPr lang="cs-CZ" dirty="0"/>
              <a:t> x̅</a:t>
            </a:r>
            <a:r>
              <a:rPr lang="cs-CZ" baseline="30000" dirty="0"/>
              <a:t> </a:t>
            </a:r>
            <a:r>
              <a:rPr lang="cs-CZ" dirty="0"/>
              <a:t>= x̅</a:t>
            </a:r>
            <a:r>
              <a:rPr lang="cs-CZ" baseline="30000" dirty="0"/>
              <a:t> </a:t>
            </a:r>
            <a:r>
              <a:rPr lang="cs-CZ" dirty="0" err="1"/>
              <a:t>ox</a:t>
            </a:r>
            <a:r>
              <a:rPr lang="cs-CZ" dirty="0"/>
              <a:t>=e. Opět nám díky </a:t>
            </a:r>
            <a:r>
              <a:rPr lang="cs-CZ" dirty="0" err="1"/>
              <a:t>komutativitě</a:t>
            </a:r>
            <a:r>
              <a:rPr lang="cs-CZ" dirty="0"/>
              <a:t> stačí pouze jedna rovnost, v níž rozepíšeme operaci a dostáváme x+ x̅</a:t>
            </a:r>
            <a:r>
              <a:rPr lang="cs-CZ" baseline="30000" dirty="0"/>
              <a:t> </a:t>
            </a:r>
            <a:r>
              <a:rPr lang="cs-CZ" dirty="0"/>
              <a:t>+1=-1. Po úpravě dostáváme x̅ =-2-x, což je pro každé celé číslo x opět celé číslo. Ke každému prvku tedy existuje v </a:t>
            </a:r>
            <a:r>
              <a:rPr lang="cs-CZ" b="1" dirty="0"/>
              <a:t>C</a:t>
            </a:r>
            <a:r>
              <a:rPr lang="cs-CZ" dirty="0"/>
              <a:t> prvek inverzní.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Zbývá ověřit vlastnost ZR. Tato vlastnost říká, že (∀</a:t>
            </a:r>
            <a:r>
              <a:rPr lang="cs-CZ" dirty="0" err="1"/>
              <a:t>a,b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)(∃</a:t>
            </a:r>
            <a:r>
              <a:rPr lang="cs-CZ" dirty="0" err="1"/>
              <a:t>x,y</a:t>
            </a:r>
            <a:r>
              <a:rPr lang="cs-CZ" dirty="0"/>
              <a:t> ϵ </a:t>
            </a:r>
            <a:r>
              <a:rPr lang="cs-CZ" b="1" dirty="0"/>
              <a:t>C</a:t>
            </a:r>
            <a:r>
              <a:rPr lang="cs-CZ" dirty="0"/>
              <a:t>): </a:t>
            </a:r>
            <a:r>
              <a:rPr lang="cs-CZ" dirty="0" err="1"/>
              <a:t>aox</a:t>
            </a:r>
            <a:r>
              <a:rPr lang="cs-CZ" dirty="0"/>
              <a:t>=b ∧ </a:t>
            </a:r>
            <a:r>
              <a:rPr lang="cs-CZ" dirty="0" err="1"/>
              <a:t>yoa</a:t>
            </a:r>
            <a:r>
              <a:rPr lang="cs-CZ" dirty="0"/>
              <a:t>=b.  Po rozepsání operací dostáváme a+x+1=b, y+a+1=b. Jistě pro každá celá čísla a, b taková celá čísla x, y můžeme nalézt, vlastnost ZR tedy platí.</a:t>
            </a:r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1604FE-30CC-4243-AAA2-268F7A84F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8399" y="62774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512" y="1368777"/>
            <a:ext cx="9934222" cy="4120445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1:</a:t>
            </a:r>
          </a:p>
          <a:p>
            <a:pPr lvl="0" algn="l"/>
            <a:r>
              <a:rPr lang="cs-CZ" dirty="0"/>
              <a:t>Zjistěte a zdůvodněte, které z vlastností ND, K, A, EN, EI, ZR má operace o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o).</a:t>
            </a:r>
          </a:p>
          <a:p>
            <a:pPr lvl="0" algn="l"/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</a:t>
            </a:r>
          </a:p>
          <a:p>
            <a:pPr lvl="0" algn="l"/>
            <a:endParaRPr lang="cs-CZ" dirty="0"/>
          </a:p>
          <a:p>
            <a:pPr algn="l"/>
            <a:r>
              <a:rPr lang="cs-CZ" b="1" dirty="0"/>
              <a:t>Řešení:</a:t>
            </a:r>
          </a:p>
          <a:p>
            <a:pPr algn="l"/>
            <a:r>
              <a:rPr lang="cs-CZ" dirty="0"/>
              <a:t>Zjistili jsme, že operace o na celých číslech má všechny uvedené vlastnosti. Algebraická struktura (</a:t>
            </a:r>
            <a:r>
              <a:rPr lang="cs-CZ" b="1" dirty="0"/>
              <a:t>C</a:t>
            </a:r>
            <a:r>
              <a:rPr lang="cs-CZ" dirty="0"/>
              <a:t>, o) je komutativní grupa.</a:t>
            </a:r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AB9C15-B753-4559-AF87-9858A8873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7622" y="5549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8" y="2396970"/>
            <a:ext cx="9934222" cy="3631297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2:</a:t>
            </a:r>
          </a:p>
          <a:p>
            <a:pPr lvl="0" algn="l"/>
            <a:r>
              <a:rPr lang="cs-CZ" dirty="0"/>
              <a:t>Zjistěte a zdůvodněte, které z vlastností ND, K, A, EN, EI, ZR má operace *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*).</a:t>
            </a:r>
          </a:p>
          <a:p>
            <a:pPr lvl="0" algn="l"/>
            <a:r>
              <a:rPr lang="cs-CZ" dirty="0"/>
              <a:t>*={[(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z=2x+2y}</a:t>
            </a:r>
          </a:p>
          <a:p>
            <a:pPr lvl="0" algn="l"/>
            <a:endParaRPr lang="cs-CZ" dirty="0"/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F768EE-774C-4037-AD2B-33E508A3B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9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596" y="408373"/>
            <a:ext cx="10644326" cy="5619895"/>
          </a:xfrm>
        </p:spPr>
        <p:txBody>
          <a:bodyPr>
            <a:normAutofit lnSpcReduction="10000"/>
          </a:bodyPr>
          <a:lstStyle/>
          <a:p>
            <a:pPr lvl="0" algn="l"/>
            <a:r>
              <a:rPr lang="cs-CZ" b="1" dirty="0"/>
              <a:t>Příklad 2:</a:t>
            </a:r>
          </a:p>
          <a:p>
            <a:pPr lvl="0" algn="l"/>
            <a:r>
              <a:rPr lang="cs-CZ" dirty="0"/>
              <a:t>Zjistěte a zdůvodněte, které z vlastností ND, K, A, EN, EI, ZR má operace *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*).</a:t>
            </a:r>
          </a:p>
          <a:p>
            <a:pPr lvl="0" algn="l"/>
            <a:r>
              <a:rPr lang="cs-CZ" dirty="0"/>
              <a:t>*={[(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z=2x+2y}</a:t>
            </a:r>
          </a:p>
          <a:p>
            <a:pPr lvl="0" algn="l"/>
            <a:r>
              <a:rPr lang="cs-CZ" b="1" dirty="0"/>
              <a:t>Řešení: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je ND, protože ∀</a:t>
            </a:r>
            <a:r>
              <a:rPr lang="cs-CZ" dirty="0" err="1"/>
              <a:t>x,y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2x+2y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Z.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je K, protože ∀</a:t>
            </a:r>
            <a:r>
              <a:rPr lang="cs-CZ" dirty="0" err="1"/>
              <a:t>x,y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2x+2y=2y+2x, tedy x*y=y*x.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Ověřme asociativitu:</a:t>
            </a:r>
            <a:br>
              <a:rPr lang="cs-CZ" dirty="0"/>
            </a:br>
            <a:r>
              <a:rPr lang="cs-CZ" dirty="0"/>
              <a:t>x*(y*z)=x*(2y+2z)=2x+2(2y+2z)=2x+4y+4z</a:t>
            </a:r>
            <a:br>
              <a:rPr lang="cs-CZ" dirty="0"/>
            </a:br>
            <a:r>
              <a:rPr lang="cs-CZ" dirty="0"/>
              <a:t>(x*y)*z=(2x+2y)*z=2(2x+2y)+2z=4x+4y+4z</a:t>
            </a:r>
            <a:br>
              <a:rPr lang="cs-CZ" dirty="0"/>
            </a:br>
            <a:r>
              <a:rPr lang="cs-CZ" dirty="0"/>
              <a:t>Protože x*(y*z) se nerovná (x*y)*z, operace nemá vlastnost A.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Hledejme neutrální prvek: ∀x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x*e=e*x=x, díky K stačí ověřit jednu rovnost:</a:t>
            </a:r>
            <a:br>
              <a:rPr lang="cs-CZ" dirty="0"/>
            </a:br>
            <a:r>
              <a:rPr lang="cs-CZ" dirty="0"/>
              <a:t>2x+2e=x. Z rovnosti plyne, že je neutrální prvek závislý na hodnotě x, neutrální prvek ale musí být stejný pro všechna celá čísla, proto vůbec neexistuje. Operace * nemá vlastnost EN.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76" y="215725"/>
            <a:ext cx="10795246" cy="6651152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2:</a:t>
            </a:r>
          </a:p>
          <a:p>
            <a:pPr lvl="0" algn="l"/>
            <a:r>
              <a:rPr lang="cs-CZ" dirty="0"/>
              <a:t>Zjistěte a zdůvodněte, které z vlastností ND, K, A, EN, EI, ZR má operace *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*).</a:t>
            </a:r>
          </a:p>
          <a:p>
            <a:pPr lvl="0" algn="l"/>
            <a:r>
              <a:rPr lang="cs-CZ" dirty="0"/>
              <a:t>*={[(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z=2x+2y}</a:t>
            </a:r>
          </a:p>
          <a:p>
            <a:pPr lvl="0" algn="l"/>
            <a:r>
              <a:rPr lang="cs-CZ" b="1" dirty="0"/>
              <a:t>Řešení:</a:t>
            </a:r>
          </a:p>
          <a:p>
            <a:pPr lvl="0" algn="l"/>
            <a:r>
              <a:rPr lang="cs-CZ" dirty="0"/>
              <a:t>Již víme, že má operace * na celých číslech vlastnosti ND, K, naopak nemá vlastnosti A, EN. Ověřme zbývající vlastnosti EI, ZR.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Pokud neexistuje neutrální prvek, nemohou existovat ani prvky inverzní. </a:t>
            </a:r>
            <a:br>
              <a:rPr lang="cs-CZ" dirty="0"/>
            </a:br>
            <a:r>
              <a:rPr lang="cs-CZ" dirty="0"/>
              <a:t>Operace * nesplňuje vlastnost EI.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Vlastnost ZR říká, že (∀</a:t>
            </a:r>
            <a:r>
              <a:rPr lang="cs-CZ" dirty="0" err="1"/>
              <a:t>a,b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)(∃</a:t>
            </a:r>
            <a:r>
              <a:rPr lang="cs-CZ" dirty="0" err="1"/>
              <a:t>x,y</a:t>
            </a:r>
            <a:r>
              <a:rPr lang="cs-CZ" dirty="0"/>
              <a:t> ϵ </a:t>
            </a:r>
            <a:r>
              <a:rPr lang="cs-CZ" b="1" dirty="0"/>
              <a:t>C</a:t>
            </a:r>
            <a:r>
              <a:rPr lang="cs-CZ" dirty="0"/>
              <a:t>): a*x=b ∧ y*a=b.  Po rozepsání operací dostáváme 2a+2x=b, 2y+2a=b. Pokud zvolíme například a=3, b=1, nedokážeme nalézt čísla x, y splňující dané rovnosti, neexistuje celé x takové, aby 6+2x=1. Operace * nesplňuje vlastnost ZR.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r>
              <a:rPr lang="cs-CZ" b="1" dirty="0"/>
              <a:t>Operace * má na množině C vlastnosti ND a K, nemá vlastnosti A, EN, EI a ZR. Algebraická struktura (C, *) je komutativní </a:t>
            </a:r>
            <a:r>
              <a:rPr lang="cs-CZ" b="1" dirty="0" err="1"/>
              <a:t>grupoid</a:t>
            </a:r>
            <a:r>
              <a:rPr lang="cs-CZ" b="1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endParaRPr lang="cs-CZ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1765</Words>
  <Application>Microsoft Office PowerPoint</Application>
  <PresentationFormat>Širokoúhlá obrazovka</PresentationFormat>
  <Paragraphs>84</Paragraphs>
  <Slides>12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Motiv Office</vt:lpstr>
      <vt:lpstr>Operace dané předpisem</vt:lpstr>
      <vt:lpstr>Operace dané předpisem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124</cp:revision>
  <dcterms:created xsi:type="dcterms:W3CDTF">2020-03-16T22:04:37Z</dcterms:created>
  <dcterms:modified xsi:type="dcterms:W3CDTF">2020-04-19T16:43:38Z</dcterms:modified>
</cp:coreProperties>
</file>