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63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17. 3. 2020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08081D5E-9559-435F-B835-E156D41F6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692.5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Ekvivalentnost množin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08081D5E-9559-435F-B835-E156D41F6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Definice 1</a:t>
            </a:r>
            <a:r>
              <a:rPr lang="cs-CZ" dirty="0"/>
              <a:t>: </a:t>
            </a:r>
            <a:r>
              <a:rPr lang="cs-CZ" sz="2600" dirty="0"/>
              <a:t>Řekneme, že množiny A, B jsou </a:t>
            </a:r>
            <a:r>
              <a:rPr lang="cs-CZ" sz="2600" b="1" dirty="0"/>
              <a:t>ekvivalentní</a:t>
            </a:r>
            <a:r>
              <a:rPr lang="cs-CZ" sz="2600" dirty="0"/>
              <a:t> právě tehdy, když existuje prosté zobrazení množiny A na množinu B. Značíme </a:t>
            </a:r>
            <a:r>
              <a:rPr lang="cs-CZ" sz="2600" b="1" dirty="0"/>
              <a:t>A ~ B</a:t>
            </a:r>
            <a:r>
              <a:rPr lang="cs-CZ" sz="2600" dirty="0"/>
              <a:t>.</a:t>
            </a:r>
          </a:p>
          <a:p>
            <a:r>
              <a:rPr lang="cs-CZ" i="1" dirty="0"/>
              <a:t>Příklad 1</a:t>
            </a:r>
            <a:r>
              <a:rPr lang="cs-CZ" sz="2600" dirty="0"/>
              <a:t>: Dány množiny A = {a, b, c}, B = {x, y}, C = {1, 2, 3}. Rozhodněte, které množiny jsou ekvivalentní. </a:t>
            </a:r>
          </a:p>
          <a:p>
            <a:pPr marL="0" indent="0">
              <a:buNone/>
            </a:pPr>
            <a:r>
              <a:rPr lang="cs-CZ" sz="2600" dirty="0"/>
              <a:t>	</a:t>
            </a:r>
            <a:r>
              <a:rPr lang="cs-CZ" sz="2400" i="1" dirty="0"/>
              <a:t>Řešení</a:t>
            </a:r>
            <a:r>
              <a:rPr lang="cs-CZ" sz="2600" dirty="0"/>
              <a:t>: 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Množiny A, B nejsou ekvivalentní (neexistuje prosté zobrazení množiny A na množinu B). </a:t>
            </a:r>
          </a:p>
          <a:p>
            <a:pPr marL="0" indent="0">
              <a:buNone/>
            </a:pPr>
            <a:r>
              <a:rPr lang="cs-CZ" sz="2600" dirty="0"/>
              <a:t>Množiny A, C jsou ekvivalentní (existuje prosté zobrazení množiny A na množinu C, například R = {</a:t>
            </a:r>
            <a:r>
              <a:rPr lang="en-US" sz="2600" dirty="0"/>
              <a:t>[</a:t>
            </a:r>
            <a:r>
              <a:rPr lang="cs-CZ" sz="2600" dirty="0"/>
              <a:t>a,</a:t>
            </a:r>
            <a:r>
              <a:rPr lang="en-US" sz="2600" dirty="0"/>
              <a:t>3],[</a:t>
            </a:r>
            <a:r>
              <a:rPr lang="cs-CZ" sz="2600" dirty="0"/>
              <a:t>b,</a:t>
            </a:r>
            <a:r>
              <a:rPr lang="en-US" sz="2600" dirty="0"/>
              <a:t>1],[</a:t>
            </a:r>
            <a:r>
              <a:rPr lang="cs-CZ" sz="2600" dirty="0"/>
              <a:t>c</a:t>
            </a:r>
            <a:r>
              <a:rPr lang="en-US" sz="2600" dirty="0"/>
              <a:t>,2]</a:t>
            </a:r>
            <a:r>
              <a:rPr lang="cs-CZ" sz="2600" dirty="0"/>
              <a:t>}), tj. </a:t>
            </a:r>
            <a:r>
              <a:rPr lang="cs-CZ" sz="2600" b="1" dirty="0"/>
              <a:t>A ~ C</a:t>
            </a:r>
            <a:r>
              <a:rPr lang="cs-CZ" sz="2600" dirty="0"/>
              <a:t>.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9CC4E7F-BB86-4975-9EA3-C3DA7E9CED48}"/>
              </a:ext>
            </a:extLst>
          </p:cNvPr>
          <p:cNvSpPr/>
          <p:nvPr/>
        </p:nvSpPr>
        <p:spPr>
          <a:xfrm>
            <a:off x="3167428" y="3307434"/>
            <a:ext cx="515815" cy="159204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18AB81EE-CA2F-46E4-A2B5-4E6FA8E1CD3F}"/>
              </a:ext>
            </a:extLst>
          </p:cNvPr>
          <p:cNvSpPr/>
          <p:nvPr/>
        </p:nvSpPr>
        <p:spPr>
          <a:xfrm>
            <a:off x="4385686" y="3382779"/>
            <a:ext cx="515815" cy="15166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25880F-7F33-4946-856F-708F8A4FF04B}"/>
              </a:ext>
            </a:extLst>
          </p:cNvPr>
          <p:cNvSpPr txBox="1"/>
          <p:nvPr/>
        </p:nvSpPr>
        <p:spPr>
          <a:xfrm>
            <a:off x="4141180" y="3042412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3833B0-CF45-461A-B9D3-C5F255B6255B}"/>
              </a:ext>
            </a:extLst>
          </p:cNvPr>
          <p:cNvSpPr txBox="1"/>
          <p:nvPr/>
        </p:nvSpPr>
        <p:spPr>
          <a:xfrm>
            <a:off x="4488053" y="3602078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x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16EF33B-897A-4DC5-A153-D403E2BC55F3}"/>
              </a:ext>
            </a:extLst>
          </p:cNvPr>
          <p:cNvSpPr txBox="1"/>
          <p:nvPr/>
        </p:nvSpPr>
        <p:spPr>
          <a:xfrm>
            <a:off x="4475288" y="419768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D014B1-3E3C-45AA-9D39-93B7023A7192}"/>
              </a:ext>
            </a:extLst>
          </p:cNvPr>
          <p:cNvSpPr txBox="1"/>
          <p:nvPr/>
        </p:nvSpPr>
        <p:spPr>
          <a:xfrm>
            <a:off x="3255324" y="3429000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C8FD62-E213-429E-857F-F998959D4561}"/>
              </a:ext>
            </a:extLst>
          </p:cNvPr>
          <p:cNvSpPr txBox="1"/>
          <p:nvPr/>
        </p:nvSpPr>
        <p:spPr>
          <a:xfrm>
            <a:off x="3274105" y="38906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DC1A012-F290-4B34-A494-41CEE1F814EA}"/>
              </a:ext>
            </a:extLst>
          </p:cNvPr>
          <p:cNvSpPr txBox="1"/>
          <p:nvPr/>
        </p:nvSpPr>
        <p:spPr>
          <a:xfrm>
            <a:off x="3286858" y="44378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3204ACD-92B3-49DF-AC74-3C28B8FF96B0}"/>
              </a:ext>
            </a:extLst>
          </p:cNvPr>
          <p:cNvSpPr/>
          <p:nvPr/>
        </p:nvSpPr>
        <p:spPr>
          <a:xfrm>
            <a:off x="7062066" y="3386922"/>
            <a:ext cx="515815" cy="151255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FD134E1-B650-4EC3-A809-8E0016B59A26}"/>
              </a:ext>
            </a:extLst>
          </p:cNvPr>
          <p:cNvSpPr/>
          <p:nvPr/>
        </p:nvSpPr>
        <p:spPr>
          <a:xfrm>
            <a:off x="8315216" y="3382779"/>
            <a:ext cx="515815" cy="159204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8A52266-898B-4C3D-A6E4-FC9FB5F1D9B6}"/>
              </a:ext>
            </a:extLst>
          </p:cNvPr>
          <p:cNvSpPr txBox="1"/>
          <p:nvPr/>
        </p:nvSpPr>
        <p:spPr>
          <a:xfrm>
            <a:off x="2968483" y="3041912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2EF7F46-1BDC-4C24-B10B-8D28C64B4A87}"/>
              </a:ext>
            </a:extLst>
          </p:cNvPr>
          <p:cNvSpPr txBox="1"/>
          <p:nvPr/>
        </p:nvSpPr>
        <p:spPr>
          <a:xfrm>
            <a:off x="6780501" y="3045771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1CC8568-227C-4073-919A-CF5DA979C143}"/>
              </a:ext>
            </a:extLst>
          </p:cNvPr>
          <p:cNvSpPr txBox="1"/>
          <p:nvPr/>
        </p:nvSpPr>
        <p:spPr>
          <a:xfrm>
            <a:off x="8090390" y="3045735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246E219-506A-4114-9A15-B54E3FE54025}"/>
              </a:ext>
            </a:extLst>
          </p:cNvPr>
          <p:cNvSpPr txBox="1"/>
          <p:nvPr/>
        </p:nvSpPr>
        <p:spPr>
          <a:xfrm>
            <a:off x="7141665" y="3503577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D47BBF8-76F9-443E-8C44-D78006DBCCC3}"/>
              </a:ext>
            </a:extLst>
          </p:cNvPr>
          <p:cNvSpPr txBox="1"/>
          <p:nvPr/>
        </p:nvSpPr>
        <p:spPr>
          <a:xfrm>
            <a:off x="7138035" y="4428518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105D95E-8F71-49CF-B4F4-442501A70067}"/>
              </a:ext>
            </a:extLst>
          </p:cNvPr>
          <p:cNvSpPr txBox="1"/>
          <p:nvPr/>
        </p:nvSpPr>
        <p:spPr>
          <a:xfrm>
            <a:off x="8418054" y="442252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3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283D554-0271-48E9-90E3-06AF9117EE83}"/>
              </a:ext>
            </a:extLst>
          </p:cNvPr>
          <p:cNvSpPr txBox="1"/>
          <p:nvPr/>
        </p:nvSpPr>
        <p:spPr>
          <a:xfrm>
            <a:off x="8389684" y="385402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FE3D9F3-73C8-418A-B3A6-5A584C855447}"/>
              </a:ext>
            </a:extLst>
          </p:cNvPr>
          <p:cNvSpPr txBox="1"/>
          <p:nvPr/>
        </p:nvSpPr>
        <p:spPr>
          <a:xfrm>
            <a:off x="8380537" y="348533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</a:t>
            </a:r>
          </a:p>
        </p:txBody>
      </p: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FF38E14E-1FC7-42D5-9E33-5757094513EF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7436723" y="3793266"/>
            <a:ext cx="981331" cy="8600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8582A7BD-09D3-4225-86D4-232019E66E5A}"/>
              </a:ext>
            </a:extLst>
          </p:cNvPr>
          <p:cNvCxnSpPr>
            <a:cxnSpLocks/>
          </p:cNvCxnSpPr>
          <p:nvPr/>
        </p:nvCxnSpPr>
        <p:spPr>
          <a:xfrm flipV="1">
            <a:off x="7405076" y="4213680"/>
            <a:ext cx="1043911" cy="4390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0EE6CFAB-7076-4C1B-8946-87DA924FD1AF}"/>
              </a:ext>
            </a:extLst>
          </p:cNvPr>
          <p:cNvCxnSpPr>
            <a:cxnSpLocks/>
          </p:cNvCxnSpPr>
          <p:nvPr/>
        </p:nvCxnSpPr>
        <p:spPr>
          <a:xfrm flipV="1">
            <a:off x="7415390" y="3793266"/>
            <a:ext cx="1060207" cy="4408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2A66E6AE-D10C-4A32-841D-1F74429568F9}"/>
              </a:ext>
            </a:extLst>
          </p:cNvPr>
          <p:cNvSpPr txBox="1"/>
          <p:nvPr/>
        </p:nvSpPr>
        <p:spPr>
          <a:xfrm>
            <a:off x="7098044" y="3988919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</a:t>
            </a: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3A686C10-A52F-4A1C-8337-4457D3484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0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842"/>
    </mc:Choice>
    <mc:Fallback>
      <p:transition spd="slow" advTm="21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3111"/>
            <a:ext cx="10515600" cy="57907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sz="2600" dirty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Poznámka.</a:t>
            </a:r>
            <a:r>
              <a:rPr lang="cs-CZ" alt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Množina M je </a:t>
            </a:r>
            <a:r>
              <a:rPr lang="cs-CZ" alt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vlastní podmnožinou</a:t>
            </a:r>
            <a:r>
              <a:rPr lang="cs-CZ" alt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množiny N právě tehdy, když M je podmnožinou N a současně M ≠  N.</a:t>
            </a:r>
          </a:p>
          <a:p>
            <a:endParaRPr lang="cs-CZ" i="1" dirty="0"/>
          </a:p>
          <a:p>
            <a:pPr marL="342900" indent="-342900"/>
            <a:r>
              <a:rPr lang="cs-CZ" i="1" dirty="0"/>
              <a:t>Definice 2: </a:t>
            </a:r>
            <a:r>
              <a:rPr lang="cs-CZ" dirty="0"/>
              <a:t>Řekneme, že množina A je </a:t>
            </a:r>
            <a:r>
              <a:rPr lang="cs-CZ" b="1" dirty="0"/>
              <a:t>konečná</a:t>
            </a:r>
            <a:r>
              <a:rPr lang="cs-CZ" dirty="0"/>
              <a:t> právě tehdy, když žádná vlastní podmnožina množiny A není ekvivalentní s množinou A.</a:t>
            </a:r>
          </a:p>
          <a:p>
            <a:pPr marL="0" indent="0">
              <a:buNone/>
            </a:pPr>
            <a:endParaRPr lang="cs-CZ" dirty="0"/>
          </a:p>
          <a:p>
            <a:r>
              <a:rPr lang="en-US" i="1" dirty="0"/>
              <a:t>P</a:t>
            </a:r>
            <a:r>
              <a:rPr lang="cs-CZ" i="1" dirty="0" err="1"/>
              <a:t>říklad</a:t>
            </a:r>
            <a:r>
              <a:rPr lang="cs-CZ" i="1" dirty="0"/>
              <a:t> 3</a:t>
            </a:r>
            <a:r>
              <a:rPr lang="cs-CZ" sz="2600" dirty="0"/>
              <a:t>:				A = {a, b, c}, A</a:t>
            </a:r>
            <a:r>
              <a:rPr lang="en-US" sz="2600" dirty="0"/>
              <a:t>*</a:t>
            </a:r>
            <a:r>
              <a:rPr lang="cs-CZ" sz="2600" dirty="0"/>
              <a:t>= {a, b}</a:t>
            </a:r>
          </a:p>
          <a:p>
            <a:pPr marL="0" indent="0">
              <a:buNone/>
            </a:pPr>
            <a:r>
              <a:rPr lang="cs-CZ" sz="2600" dirty="0"/>
              <a:t>					množina A</a:t>
            </a:r>
            <a:r>
              <a:rPr lang="en-US" sz="2600" dirty="0"/>
              <a:t>*</a:t>
            </a:r>
            <a:r>
              <a:rPr lang="cs-CZ" sz="2600" dirty="0"/>
              <a:t> je vlastní podmnožinou množiny A</a:t>
            </a:r>
          </a:p>
          <a:p>
            <a:pPr marL="0" indent="0">
              <a:buNone/>
            </a:pPr>
            <a:r>
              <a:rPr lang="cs-CZ" sz="2600" dirty="0"/>
              <a:t>					(A</a:t>
            </a:r>
            <a:r>
              <a:rPr lang="en-US" sz="2600" dirty="0"/>
              <a:t>*</a:t>
            </a:r>
            <a:r>
              <a:rPr lang="cs-CZ" sz="2600" dirty="0"/>
              <a:t>      A  </a:t>
            </a:r>
            <a:r>
              <a:rPr lang="en-US" sz="2200" dirty="0"/>
              <a:t>ꓥ</a:t>
            </a:r>
            <a:r>
              <a:rPr lang="cs-CZ" sz="2600" dirty="0"/>
              <a:t>  A</a:t>
            </a:r>
            <a:r>
              <a:rPr lang="en-US" sz="2600" dirty="0"/>
              <a:t>*</a:t>
            </a:r>
            <a:r>
              <a:rPr lang="cs-CZ" sz="2600" dirty="0"/>
              <a:t> </a:t>
            </a:r>
            <a:r>
              <a:rPr lang="en-US" sz="2600" dirty="0"/>
              <a:t>≠</a:t>
            </a:r>
            <a:r>
              <a:rPr lang="cs-CZ" sz="2600" dirty="0"/>
              <a:t> A)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342900" indent="-342900"/>
            <a:r>
              <a:rPr lang="cs-CZ" i="1" dirty="0"/>
              <a:t>Definice 3: </a:t>
            </a:r>
            <a:r>
              <a:rPr lang="cs-CZ" dirty="0"/>
              <a:t>Řekneme, že množina B je </a:t>
            </a:r>
            <a:r>
              <a:rPr lang="cs-CZ" b="1" dirty="0"/>
              <a:t>nekonečná</a:t>
            </a:r>
            <a:r>
              <a:rPr lang="cs-CZ" dirty="0"/>
              <a:t> právě tehdy, když existuje alespoň jedna vlastní podmnožina množiny B, která je ekvivalentní</a:t>
            </a:r>
            <a:r>
              <a:rPr lang="en-US" dirty="0"/>
              <a:t> </a:t>
            </a:r>
            <a:r>
              <a:rPr lang="cs-CZ" dirty="0"/>
              <a:t>s množinou B.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9CC4E7F-BB86-4975-9EA3-C3DA7E9CED48}"/>
              </a:ext>
            </a:extLst>
          </p:cNvPr>
          <p:cNvSpPr/>
          <p:nvPr/>
        </p:nvSpPr>
        <p:spPr>
          <a:xfrm>
            <a:off x="3167428" y="3307434"/>
            <a:ext cx="515815" cy="16935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18AB81EE-CA2F-46E4-A2B5-4E6FA8E1CD3F}"/>
              </a:ext>
            </a:extLst>
          </p:cNvPr>
          <p:cNvSpPr/>
          <p:nvPr/>
        </p:nvSpPr>
        <p:spPr>
          <a:xfrm>
            <a:off x="4385686" y="3382779"/>
            <a:ext cx="515815" cy="151669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25880F-7F33-4946-856F-708F8A4FF04B}"/>
              </a:ext>
            </a:extLst>
          </p:cNvPr>
          <p:cNvSpPr txBox="1"/>
          <p:nvPr/>
        </p:nvSpPr>
        <p:spPr>
          <a:xfrm>
            <a:off x="4141180" y="3042412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  <a:r>
              <a:rPr lang="en-US" sz="2000" dirty="0"/>
              <a:t>*</a:t>
            </a:r>
            <a:endParaRPr lang="cs-CZ" sz="2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3833B0-CF45-461A-B9D3-C5F255B6255B}"/>
              </a:ext>
            </a:extLst>
          </p:cNvPr>
          <p:cNvSpPr txBox="1"/>
          <p:nvPr/>
        </p:nvSpPr>
        <p:spPr>
          <a:xfrm>
            <a:off x="4488053" y="3602078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endParaRPr lang="cs-CZ" sz="2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16EF33B-897A-4DC5-A153-D403E2BC55F3}"/>
              </a:ext>
            </a:extLst>
          </p:cNvPr>
          <p:cNvSpPr txBox="1"/>
          <p:nvPr/>
        </p:nvSpPr>
        <p:spPr>
          <a:xfrm>
            <a:off x="4475288" y="419768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endParaRPr lang="cs-CZ" sz="24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D014B1-3E3C-45AA-9D39-93B7023A7192}"/>
              </a:ext>
            </a:extLst>
          </p:cNvPr>
          <p:cNvSpPr txBox="1"/>
          <p:nvPr/>
        </p:nvSpPr>
        <p:spPr>
          <a:xfrm>
            <a:off x="3255324" y="3429000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C8FD62-E213-429E-857F-F998959D4561}"/>
              </a:ext>
            </a:extLst>
          </p:cNvPr>
          <p:cNvSpPr txBox="1"/>
          <p:nvPr/>
        </p:nvSpPr>
        <p:spPr>
          <a:xfrm>
            <a:off x="3274105" y="38906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DC1A012-F290-4B34-A494-41CEE1F814EA}"/>
              </a:ext>
            </a:extLst>
          </p:cNvPr>
          <p:cNvSpPr txBox="1"/>
          <p:nvPr/>
        </p:nvSpPr>
        <p:spPr>
          <a:xfrm>
            <a:off x="3286858" y="44378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8A52266-898B-4C3D-A6E4-FC9FB5F1D9B6}"/>
              </a:ext>
            </a:extLst>
          </p:cNvPr>
          <p:cNvSpPr txBox="1"/>
          <p:nvPr/>
        </p:nvSpPr>
        <p:spPr>
          <a:xfrm>
            <a:off x="2968483" y="3041912"/>
            <a:ext cx="6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1F1DB1-FDAA-427C-BBE3-3B51E24CE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27E4AC-895D-4235-AA79-B9A17F965CF5}"/>
              </a:ext>
            </a:extLst>
          </p:cNvPr>
          <p:cNvSpPr/>
          <p:nvPr/>
        </p:nvSpPr>
        <p:spPr>
          <a:xfrm rot="5400000">
            <a:off x="5821552" y="4023829"/>
            <a:ext cx="3818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178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43"/>
    </mc:Choice>
    <mc:Fallback>
      <p:transition spd="slow" advTm="28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0FF4ADD-F483-4074-89C5-5B02DDDE1CF1}"/>
              </a:ext>
            </a:extLst>
          </p:cNvPr>
          <p:cNvSpPr/>
          <p:nvPr/>
        </p:nvSpPr>
        <p:spPr>
          <a:xfrm>
            <a:off x="715108" y="750277"/>
            <a:ext cx="1048043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400" i="1" dirty="0">
                <a:latin typeface="Calibri" panose="020F0502020204030204" pitchFamily="34" charset="0"/>
                <a:cs typeface="Times New Roman" panose="02020603050405020304" pitchFamily="18" charset="0"/>
              </a:rPr>
              <a:t>Příklad 4</a:t>
            </a:r>
            <a:r>
              <a:rPr lang="cs-CZ" altLang="cs-CZ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Uvažujme množinu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 </a:t>
            </a:r>
            <a:r>
              <a:rPr lang="cs-CZ" alt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všech přirozených čísel a množinu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 </a:t>
            </a:r>
            <a:r>
              <a:rPr lang="cs-CZ" alt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všech kladných sudých čísel. Zjistěte, zda jsou ekvivalentní.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i="1" dirty="0"/>
              <a:t>	Řešení</a:t>
            </a:r>
            <a:r>
              <a:rPr lang="cs-CZ" sz="2600" dirty="0"/>
              <a:t>: </a:t>
            </a:r>
            <a:r>
              <a:rPr lang="cs-CZ" sz="2400" dirty="0"/>
              <a:t>Připomeneme, že </a:t>
            </a:r>
            <a:r>
              <a:rPr lang="cs-CZ" altLang="cs-CZ" sz="2400" dirty="0"/>
              <a:t>ℕ = </a:t>
            </a:r>
            <a:r>
              <a:rPr lang="en-US" altLang="cs-CZ" sz="2400" dirty="0"/>
              <a:t>{1, 2, 3, 4, 5,…}</a:t>
            </a:r>
            <a:r>
              <a:rPr lang="cs-CZ" altLang="cs-CZ" sz="2400" dirty="0"/>
              <a:t>, </a:t>
            </a:r>
            <a:r>
              <a:rPr lang="en-US" altLang="cs-CZ" sz="2400" dirty="0"/>
              <a:t>S</a:t>
            </a:r>
            <a:r>
              <a:rPr lang="cs-CZ" altLang="cs-CZ" sz="2400" dirty="0"/>
              <a:t> = </a:t>
            </a:r>
            <a:r>
              <a:rPr lang="en-US" altLang="cs-CZ" sz="2400" dirty="0"/>
              <a:t>{2, 4, </a:t>
            </a:r>
            <a:r>
              <a:rPr lang="cs-CZ" altLang="cs-CZ" sz="2400" dirty="0"/>
              <a:t>6</a:t>
            </a:r>
            <a:r>
              <a:rPr lang="en-US" altLang="cs-CZ" sz="2400" dirty="0"/>
              <a:t>,</a:t>
            </a:r>
            <a:r>
              <a:rPr lang="cs-CZ" altLang="cs-CZ" sz="2400" dirty="0"/>
              <a:t> 8</a:t>
            </a:r>
            <a:r>
              <a:rPr lang="en-US" altLang="cs-CZ" sz="2400" dirty="0"/>
              <a:t> ,</a:t>
            </a:r>
            <a:r>
              <a:rPr lang="cs-CZ" altLang="cs-CZ" sz="2400" dirty="0"/>
              <a:t> 10,</a:t>
            </a:r>
            <a:r>
              <a:rPr lang="en-US" altLang="cs-CZ" sz="2400" dirty="0"/>
              <a:t>…}</a:t>
            </a:r>
            <a:r>
              <a:rPr lang="cs-CZ" altLang="cs-CZ" sz="2400" dirty="0"/>
              <a:t>.</a:t>
            </a:r>
            <a:endParaRPr lang="cs-CZ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600" dirty="0"/>
              <a:t>		Uvažujme relaci </a:t>
            </a:r>
            <a:r>
              <a:rPr lang="en-US" sz="2600" dirty="0"/>
              <a:t>R = </a:t>
            </a:r>
            <a:r>
              <a:rPr lang="cs-CZ" sz="2400" dirty="0"/>
              <a:t>{</a:t>
            </a:r>
            <a:r>
              <a:rPr lang="en-US" sz="2400" dirty="0"/>
              <a:t>[x</a:t>
            </a:r>
            <a:r>
              <a:rPr lang="cs-CZ" sz="2400" dirty="0"/>
              <a:t>,</a:t>
            </a:r>
            <a:r>
              <a:rPr lang="en-US" sz="2400" dirty="0"/>
              <a:t>y]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altLang="cs-CZ" sz="2400" dirty="0"/>
              <a:t>y = 2x</a:t>
            </a:r>
            <a:r>
              <a:rPr lang="cs-CZ" sz="2400" dirty="0"/>
              <a:t>}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</a:t>
            </a:r>
            <a:endParaRPr lang="cs-CZ" altLang="cs-CZ" sz="24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/>
              <a:t>Relace</a:t>
            </a:r>
            <a:r>
              <a:rPr lang="en-US" sz="2400" dirty="0"/>
              <a:t> R je </a:t>
            </a:r>
            <a:r>
              <a:rPr lang="cs-CZ" sz="2400" dirty="0"/>
              <a:t>prosté zobrazení množiny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 na </a:t>
            </a:r>
            <a:r>
              <a:rPr lang="cs-CZ" altLang="cs-CZ" sz="2400" dirty="0"/>
              <a:t>množinu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S, neboť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2400" dirty="0"/>
              <a:t>ke každému </a:t>
            </a:r>
            <a:r>
              <a:rPr lang="en-US" sz="2400" dirty="0"/>
              <a:t>x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existuje právě jedno </a:t>
            </a:r>
            <a:r>
              <a:rPr lang="en-US" sz="2400" dirty="0"/>
              <a:t>y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takové, že </a:t>
            </a:r>
            <a:r>
              <a:rPr lang="en-US" sz="2400" dirty="0"/>
              <a:t>[x</a:t>
            </a:r>
            <a:r>
              <a:rPr lang="cs-CZ" sz="2400" dirty="0"/>
              <a:t>,</a:t>
            </a:r>
            <a:r>
              <a:rPr lang="en-US" sz="2400" dirty="0"/>
              <a:t>y]</a:t>
            </a:r>
            <a:r>
              <a:rPr lang="cs-CZ" sz="2400" dirty="0"/>
              <a:t>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600" dirty="0"/>
              <a:t>R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altLang="cs-CZ" sz="2400" dirty="0"/>
              <a:t>ke každému </a:t>
            </a:r>
            <a:r>
              <a:rPr lang="en-US" sz="2400" dirty="0"/>
              <a:t>y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/>
              <a:t>existuje právě jedno </a:t>
            </a:r>
            <a:r>
              <a:rPr lang="en-US" sz="2400" dirty="0"/>
              <a:t>x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</a:t>
            </a:r>
            <a:r>
              <a:rPr lang="en-US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cs-CZ" altLang="cs-CZ" sz="2400" dirty="0"/>
              <a:t>akové, že </a:t>
            </a:r>
            <a:r>
              <a:rPr lang="en-US" sz="2400" dirty="0"/>
              <a:t>[x</a:t>
            </a:r>
            <a:r>
              <a:rPr lang="cs-CZ" sz="2400" dirty="0"/>
              <a:t>,</a:t>
            </a:r>
            <a:r>
              <a:rPr lang="en-US" sz="2400" dirty="0"/>
              <a:t>y]</a:t>
            </a:r>
            <a:r>
              <a:rPr lang="cs-CZ" sz="2400" dirty="0"/>
              <a:t>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600" dirty="0"/>
              <a:t>R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			Tedy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</a:t>
            </a:r>
            <a:r>
              <a:rPr lang="cs-CZ" sz="2400" dirty="0"/>
              <a:t> ~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/>
              <a:t>Množina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 </a:t>
            </a:r>
            <a:r>
              <a:rPr lang="cs-CZ" sz="2400" dirty="0"/>
              <a:t>všech přirozených čísel je nekonečná, neboť je ekvivalentní s množinou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cs-CZ" sz="2400" dirty="0"/>
              <a:t> všech kladných sudých čísel, přičemž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cs-CZ" sz="2400" dirty="0"/>
              <a:t> je vlastní podmnožinou množiny </a:t>
            </a:r>
            <a:r>
              <a:rPr lang="cs-CZ" altLang="cs-CZ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ℕ.</a:t>
            </a:r>
            <a:endParaRPr lang="cs-CZ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dirty="0"/>
          </a:p>
        </p:txBody>
      </p:sp>
      <p:pic>
        <p:nvPicPr>
          <p:cNvPr id="3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342988F-2CFC-477E-8777-8E3C9FFA0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A4A172C-E4CB-4C79-AAAA-E01DEFBFF79D}"/>
              </a:ext>
            </a:extLst>
          </p:cNvPr>
          <p:cNvSpPr/>
          <p:nvPr/>
        </p:nvSpPr>
        <p:spPr>
          <a:xfrm>
            <a:off x="5930775" y="2438400"/>
            <a:ext cx="2637491" cy="1614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2046DE-A6CF-4DD2-A826-1EDC206C0A1F}"/>
              </a:ext>
            </a:extLst>
          </p:cNvPr>
          <p:cNvSpPr txBox="1"/>
          <p:nvPr/>
        </p:nvSpPr>
        <p:spPr>
          <a:xfrm flipH="1">
            <a:off x="6167842" y="2630311"/>
            <a:ext cx="263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ℕ = 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{1, 2, 3, 4, 5,…}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8A2DA1-60C8-4E9F-9F78-BCC93A74D54B}"/>
              </a:ext>
            </a:extLst>
          </p:cNvPr>
          <p:cNvSpPr txBox="1"/>
          <p:nvPr/>
        </p:nvSpPr>
        <p:spPr>
          <a:xfrm flipH="1">
            <a:off x="6096000" y="3443322"/>
            <a:ext cx="263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{2, 4, </a:t>
            </a:r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cs-CZ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10,</a:t>
            </a:r>
            <a:r>
              <a:rPr lang="en-US" altLang="cs-CZ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…}</a:t>
            </a:r>
            <a:endParaRPr lang="en-US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A94DD07-7815-43D4-A833-6ED654228E01}"/>
              </a:ext>
            </a:extLst>
          </p:cNvPr>
          <p:cNvCxnSpPr/>
          <p:nvPr/>
        </p:nvCxnSpPr>
        <p:spPr>
          <a:xfrm flipH="1">
            <a:off x="6728178" y="2999643"/>
            <a:ext cx="135466" cy="443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66A5B20-1E5C-44A2-B475-301A9123333D}"/>
              </a:ext>
            </a:extLst>
          </p:cNvPr>
          <p:cNvCxnSpPr>
            <a:cxnSpLocks/>
          </p:cNvCxnSpPr>
          <p:nvPr/>
        </p:nvCxnSpPr>
        <p:spPr>
          <a:xfrm flipH="1">
            <a:off x="6948311" y="2970999"/>
            <a:ext cx="135466" cy="4723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539DAD2D-BDC8-426A-9A45-006786FA6296}"/>
              </a:ext>
            </a:extLst>
          </p:cNvPr>
          <p:cNvCxnSpPr>
            <a:cxnSpLocks/>
          </p:cNvCxnSpPr>
          <p:nvPr/>
        </p:nvCxnSpPr>
        <p:spPr>
          <a:xfrm flipH="1">
            <a:off x="7168444" y="2969714"/>
            <a:ext cx="135466" cy="473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FD9DBB7-17C3-43CF-A1B4-9EBA3AD05E4E}"/>
              </a:ext>
            </a:extLst>
          </p:cNvPr>
          <p:cNvCxnSpPr>
            <a:cxnSpLocks/>
          </p:cNvCxnSpPr>
          <p:nvPr/>
        </p:nvCxnSpPr>
        <p:spPr>
          <a:xfrm flipH="1">
            <a:off x="7411156" y="2941070"/>
            <a:ext cx="135466" cy="473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9745E5C6-CE9D-4C87-99EE-11D0C083C687}"/>
              </a:ext>
            </a:extLst>
          </p:cNvPr>
          <p:cNvCxnSpPr>
            <a:cxnSpLocks/>
          </p:cNvCxnSpPr>
          <p:nvPr/>
        </p:nvCxnSpPr>
        <p:spPr>
          <a:xfrm flipH="1">
            <a:off x="7677732" y="2920330"/>
            <a:ext cx="80557" cy="515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7A43A84D-FE6D-4E59-983C-024A0CF4FE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23.17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0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513"/>
    </mc:Choice>
    <mc:Fallback>
      <p:transition spd="slow" advTm="42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567</Words>
  <Application>Microsoft Office PowerPoint</Application>
  <PresentationFormat>Širokoúhlá obrazovka</PresentationFormat>
  <Paragraphs>73</Paragraphs>
  <Slides>5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Courier New</vt:lpstr>
      <vt:lpstr>Motiv Office</vt:lpstr>
      <vt:lpstr>Možnosti distanční výuky</vt:lpstr>
      <vt:lpstr>Ekvivalentnost množin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23</cp:revision>
  <dcterms:created xsi:type="dcterms:W3CDTF">2020-03-16T22:04:37Z</dcterms:created>
  <dcterms:modified xsi:type="dcterms:W3CDTF">2020-03-17T22:35:41Z</dcterms:modified>
</cp:coreProperties>
</file>