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Bušková" initials="PB" lastIdx="1" clrIdx="0">
    <p:extLst>
      <p:ext uri="{19B8F6BF-5375-455C-9EA6-DF929625EA0E}">
        <p15:presenceInfo xmlns:p15="http://schemas.microsoft.com/office/powerpoint/2012/main" userId="6c3f877fac14ef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Algebraické struktury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RNDr.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5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989F3A-3FEA-452D-B34C-9A1B4476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4739" y="6142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9"/>
    </mc:Choice>
    <mc:Fallback xmlns="">
      <p:transition spd="slow" advTm="6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i="1" dirty="0"/>
              <a:t>Příklad 3:</a:t>
            </a:r>
          </a:p>
          <a:p>
            <a:pPr lvl="0" algn="l"/>
            <a:r>
              <a:rPr lang="cs-CZ" dirty="0"/>
              <a:t>Určete typ algebraické struktury, P(A) je systém podmnožin množiny A={1,2,3}.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(P(A), ∩)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(P(A), ∪)</a:t>
            </a:r>
          </a:p>
          <a:p>
            <a:pPr marL="457200" lvl="0" indent="-457200" algn="l">
              <a:buFont typeface="+mj-lt"/>
              <a:buAutoNum type="alphaLcParenR"/>
            </a:pPr>
            <a:endParaRPr lang="cs-CZ" dirty="0"/>
          </a:p>
          <a:p>
            <a:pPr lvl="0" algn="l"/>
            <a:r>
              <a:rPr lang="cs-CZ" dirty="0"/>
              <a:t> </a:t>
            </a:r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EFCA83-C1A1-4412-8EB4-4A698D5FE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7649" y="5661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i="1" dirty="0"/>
              <a:t>Příklad 3:</a:t>
            </a:r>
          </a:p>
          <a:p>
            <a:pPr lvl="0" algn="l"/>
            <a:r>
              <a:rPr lang="cs-CZ" dirty="0"/>
              <a:t>Určete typ algebraické struktury, P(A) je systém podmnožin množiny A={1,2,3}.</a:t>
            </a:r>
            <a:br>
              <a:rPr lang="cs-CZ" dirty="0"/>
            </a:b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( P(A)={∅, {1}, {2}, {3}, {1,2}, {1,3}, {2,3}, {1,2,3}} )</a:t>
            </a:r>
          </a:p>
          <a:p>
            <a:pPr lvl="0" algn="l"/>
            <a:r>
              <a:rPr lang="cs-CZ" i="1" dirty="0"/>
              <a:t>Řešení: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Průnik libovolných dvou množin z P(A) je opět prvek P(A), dále je průnik množin obecně komutativní i asociativní. Neutrálním prvkem je celá množina A, avšak například prvek {1,2} nemá prvek inverzní, pro který by platilo </a:t>
            </a:r>
            <a:br>
              <a:rPr lang="cs-CZ" dirty="0"/>
            </a:br>
            <a:r>
              <a:rPr lang="cs-CZ" dirty="0"/>
              <a:t>{1,2} ∩ ___={1,2,3}. Celkem platí ND, K, A, EN → </a:t>
            </a:r>
            <a:r>
              <a:rPr lang="cs-CZ" b="1" dirty="0"/>
              <a:t>komutativní pologrupa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Podobně platí i pro sjednocení ND, K, A. Neutrálním prvkem ve sjednocení množin je množina prázdná, opět je problém s prvky inverzními. Například pro prvek {2,3} nenajdeme žádný inverzní prvek, pro který má platit </a:t>
            </a:r>
            <a:br>
              <a:rPr lang="cs-CZ" dirty="0"/>
            </a:br>
            <a:r>
              <a:rPr lang="cs-CZ" dirty="0"/>
              <a:t>{2,3} ∪ ___= ∅. Dohromady platí ND, K, A, EN → </a:t>
            </a:r>
            <a:r>
              <a:rPr lang="cs-CZ" b="1" dirty="0"/>
              <a:t>komutativní pologrupa</a:t>
            </a:r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0D2B27-65DD-485E-8335-3BF96B5A2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70" y="5525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1A703-1F70-4C95-AEE4-31718CB4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EC09A4-9B33-4023-B291-07F85C88C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Pokud jste něco nepochopili, ráda Vás uvidím na konzultaci v aplikaci Microsoft </a:t>
            </a:r>
            <a:r>
              <a:rPr lang="cs-CZ" dirty="0" err="1"/>
              <a:t>Teams</a:t>
            </a:r>
            <a:r>
              <a:rPr lang="cs-CZ" dirty="0"/>
              <a:t> v úterý 31.3. ve 13 hodin.</a:t>
            </a:r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D5799F5-11A9-47DD-BB93-787BA4528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E8208C-293F-4230-B5E3-5D8DAEC0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60" y="5658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1907822"/>
            <a:ext cx="9934222" cy="4120445"/>
          </a:xfrm>
        </p:spPr>
        <p:txBody>
          <a:bodyPr/>
          <a:lstStyle/>
          <a:p>
            <a:pPr algn="l"/>
            <a:r>
              <a:rPr lang="cs-CZ" dirty="0"/>
              <a:t>V předchozích prezentacích jste se seznámili s vlastnostmi operací v množině.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Neomezeně definovaná operace v množině M			</a:t>
            </a:r>
            <a:r>
              <a:rPr lang="cs-CZ" b="1" dirty="0"/>
              <a:t>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Komutativní operace na množině M				</a:t>
            </a:r>
            <a:r>
              <a:rPr lang="cs-CZ" b="1" dirty="0"/>
              <a:t>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Asociativní operace na množině M				</a:t>
            </a:r>
            <a:r>
              <a:rPr lang="cs-CZ" b="1" dirty="0"/>
              <a:t>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Existence neutrálního prvku v množině M vzhledem k operaci 	</a:t>
            </a:r>
            <a:r>
              <a:rPr lang="cs-CZ" b="1" dirty="0"/>
              <a:t>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Existence inverzního prvku pro každý prvek množiny M </a:t>
            </a:r>
            <a:br>
              <a:rPr lang="cs-CZ" dirty="0"/>
            </a:br>
            <a:r>
              <a:rPr lang="cs-CZ" dirty="0"/>
              <a:t>vzhledem k operaci							</a:t>
            </a:r>
            <a:r>
              <a:rPr lang="cs-CZ" b="1" dirty="0"/>
              <a:t>EI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Řešitelnost základních rovnic na množině M s operací		</a:t>
            </a:r>
            <a:r>
              <a:rPr lang="cs-CZ" b="1" dirty="0"/>
              <a:t>ZR</a:t>
            </a:r>
            <a:r>
              <a:rPr lang="cs-CZ" dirty="0"/>
              <a:t>	</a:t>
            </a:r>
          </a:p>
          <a:p>
            <a:pPr lvl="0"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E458D4-2E0F-421D-924E-93A011A29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661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C2E5B-33FB-4379-848A-FC82DEA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Dodatek k minulé prezentaci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BACC97-77D9-4398-9354-D9342535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Agresivní prvek</a:t>
            </a:r>
            <a:r>
              <a:rPr lang="cs-CZ" dirty="0"/>
              <a:t> je pomyslným protikladem prvku neutrálního. Zatímco neutrální prvek nedokáže „změnit“ žádný prvek, jestliže s ním provedeme operaci, agresivní prvek vytvoří po operaci s jakýmkoli prvkem opět sám sebe.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Symbolicky:</a:t>
            </a:r>
          </a:p>
          <a:p>
            <a:pPr marL="0" indent="0">
              <a:buNone/>
            </a:pPr>
            <a:r>
              <a:rPr lang="cs-CZ" dirty="0"/>
              <a:t>Neutrální prvek (značíme e) - ∀ a</a:t>
            </a:r>
            <a:r>
              <a:rPr lang="cs-CZ" i="1" dirty="0"/>
              <a:t> </a:t>
            </a:r>
            <a:r>
              <a:rPr lang="el-GR" i="1" dirty="0"/>
              <a:t>ϵ</a:t>
            </a:r>
            <a:r>
              <a:rPr lang="cs-CZ" i="1" dirty="0"/>
              <a:t> </a:t>
            </a:r>
            <a:r>
              <a:rPr lang="cs-CZ" dirty="0"/>
              <a:t>M: e o a</a:t>
            </a:r>
            <a:r>
              <a:rPr lang="cs-CZ" i="1" dirty="0"/>
              <a:t> </a:t>
            </a:r>
            <a:r>
              <a:rPr lang="cs-CZ" dirty="0"/>
              <a:t>= a o e = a</a:t>
            </a:r>
          </a:p>
          <a:p>
            <a:pPr marL="0" indent="0">
              <a:buNone/>
            </a:pPr>
            <a:r>
              <a:rPr lang="cs-CZ" dirty="0"/>
              <a:t>Agresivní prvek (značíme g) - ∀ a</a:t>
            </a:r>
            <a:r>
              <a:rPr lang="cs-CZ" i="1" dirty="0"/>
              <a:t> </a:t>
            </a:r>
            <a:r>
              <a:rPr lang="el-GR" i="1" dirty="0"/>
              <a:t>ϵ</a:t>
            </a:r>
            <a:r>
              <a:rPr lang="cs-CZ" i="1" dirty="0"/>
              <a:t> </a:t>
            </a:r>
            <a:r>
              <a:rPr lang="cs-CZ" dirty="0"/>
              <a:t>M: g o a</a:t>
            </a:r>
            <a:r>
              <a:rPr lang="cs-CZ" i="1" dirty="0"/>
              <a:t> </a:t>
            </a:r>
            <a:r>
              <a:rPr lang="cs-CZ" dirty="0"/>
              <a:t>= a o g = g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6101129A-5B55-42C0-B918-7969A5D8B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28268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6927F-C610-436A-9216-1E8BA5370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536" y="5540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907822"/>
            <a:ext cx="10229497" cy="4120445"/>
          </a:xfrm>
        </p:spPr>
        <p:txBody>
          <a:bodyPr/>
          <a:lstStyle/>
          <a:p>
            <a:pPr lvl="0" algn="l"/>
            <a:r>
              <a:rPr lang="cs-CZ" dirty="0"/>
              <a:t>V této prezentaci se budeme věnovat pouze speciálnímu pojmenování množin </a:t>
            </a:r>
            <a:br>
              <a:rPr lang="cs-CZ" dirty="0"/>
            </a:br>
            <a:r>
              <a:rPr lang="cs-CZ" dirty="0"/>
              <a:t>s operací, která na nich splňuje určité vlastnosti. </a:t>
            </a:r>
          </a:p>
          <a:p>
            <a:pPr lvl="0" algn="l"/>
            <a:endParaRPr lang="cs-CZ" dirty="0"/>
          </a:p>
          <a:p>
            <a:pPr lvl="0" algn="l"/>
            <a:r>
              <a:rPr lang="cs-CZ" i="1" dirty="0"/>
              <a:t>Definice 1: </a:t>
            </a:r>
            <a:br>
              <a:rPr lang="cs-CZ" i="1" dirty="0"/>
            </a:br>
            <a:r>
              <a:rPr lang="cs-CZ" dirty="0"/>
              <a:t>Uspořádaná dvojice (M, o), kde M je neprázdná množina, ve které je definována binární operace o, se nazývá </a:t>
            </a:r>
            <a:r>
              <a:rPr lang="cs-CZ" b="1" dirty="0"/>
              <a:t>algebraická struktura s jednou operací.</a:t>
            </a:r>
            <a:r>
              <a:rPr lang="cs-CZ" dirty="0"/>
              <a:t> </a:t>
            </a:r>
          </a:p>
          <a:p>
            <a:pPr lvl="0" algn="l"/>
            <a:endParaRPr lang="cs-CZ" i="1" dirty="0"/>
          </a:p>
          <a:p>
            <a:pPr lvl="0" algn="l"/>
            <a:r>
              <a:rPr lang="cs-CZ" i="1" dirty="0"/>
              <a:t>Příklad 1:</a:t>
            </a:r>
            <a:br>
              <a:rPr lang="cs-CZ" i="1" dirty="0"/>
            </a:br>
            <a:r>
              <a:rPr lang="cs-CZ" dirty="0"/>
              <a:t>Promyslete si, jaké vlastnosti má známá operace sčítání na přirozených číslech, jinak řečeno algebraická struktura (</a:t>
            </a:r>
            <a:r>
              <a:rPr lang="cs-CZ" b="1" dirty="0"/>
              <a:t>N</a:t>
            </a:r>
            <a:r>
              <a:rPr lang="cs-CZ" dirty="0"/>
              <a:t>, +).</a:t>
            </a:r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046662-E4EC-418D-B4F1-31019854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0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cs-CZ" i="1" dirty="0"/>
              <a:t>Příklad 1:</a:t>
            </a:r>
            <a:br>
              <a:rPr lang="cs-CZ" i="1" dirty="0"/>
            </a:br>
            <a:r>
              <a:rPr lang="cs-CZ" dirty="0"/>
              <a:t>Promyslete si, jaké vlastnosti má známá operace sčítání na přirozených číslech, jinak řečeno algebraická struktura (</a:t>
            </a:r>
            <a:r>
              <a:rPr lang="cs-CZ" b="1" dirty="0"/>
              <a:t>N</a:t>
            </a:r>
            <a:r>
              <a:rPr lang="cs-CZ" dirty="0"/>
              <a:t>, +).</a:t>
            </a:r>
          </a:p>
          <a:p>
            <a:pPr lvl="0" algn="l"/>
            <a:endParaRPr lang="cs-CZ" dirty="0"/>
          </a:p>
          <a:p>
            <a:pPr lvl="0" algn="l"/>
            <a:r>
              <a:rPr lang="cs-CZ" i="1" dirty="0"/>
              <a:t>Řešení: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Jestliže </a:t>
            </a:r>
            <a:r>
              <a:rPr lang="cs-CZ" i="1" dirty="0"/>
              <a:t>a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</a:t>
            </a:r>
            <a:r>
              <a:rPr lang="cs-CZ" dirty="0"/>
              <a:t>, </a:t>
            </a:r>
            <a:r>
              <a:rPr lang="cs-CZ" i="1" dirty="0"/>
              <a:t>b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</a:t>
            </a:r>
            <a:r>
              <a:rPr lang="cs-CZ" dirty="0"/>
              <a:t>, pak určitě i </a:t>
            </a:r>
            <a:r>
              <a:rPr lang="cs-CZ" i="1" dirty="0" err="1"/>
              <a:t>a+b</a:t>
            </a:r>
            <a:r>
              <a:rPr lang="cs-CZ" i="1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→ platí </a:t>
            </a:r>
            <a:r>
              <a:rPr lang="cs-CZ" b="1" dirty="0"/>
              <a:t>ND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Platí </a:t>
            </a:r>
            <a:r>
              <a:rPr lang="cs-CZ" i="1" dirty="0" err="1"/>
              <a:t>a+b</a:t>
            </a:r>
            <a:r>
              <a:rPr lang="cs-CZ" i="1" dirty="0"/>
              <a:t>=</a:t>
            </a:r>
            <a:r>
              <a:rPr lang="cs-CZ" i="1" dirty="0" err="1"/>
              <a:t>b+a</a:t>
            </a:r>
            <a:r>
              <a:rPr lang="cs-CZ" i="1" dirty="0"/>
              <a:t> </a:t>
            </a:r>
            <a:r>
              <a:rPr lang="cs-CZ" dirty="0"/>
              <a:t>pro všechna </a:t>
            </a:r>
            <a:r>
              <a:rPr lang="cs-CZ" i="1" dirty="0"/>
              <a:t>a, b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→ platí </a:t>
            </a:r>
            <a:r>
              <a:rPr lang="cs-CZ" b="1" dirty="0"/>
              <a:t>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Platí </a:t>
            </a:r>
            <a:r>
              <a:rPr lang="cs-CZ" i="1" dirty="0"/>
              <a:t>a+(</a:t>
            </a:r>
            <a:r>
              <a:rPr lang="cs-CZ" i="1" dirty="0" err="1"/>
              <a:t>b+c</a:t>
            </a:r>
            <a:r>
              <a:rPr lang="cs-CZ" i="1" dirty="0"/>
              <a:t>)=(</a:t>
            </a:r>
            <a:r>
              <a:rPr lang="cs-CZ" i="1" dirty="0" err="1"/>
              <a:t>a+b</a:t>
            </a:r>
            <a:r>
              <a:rPr lang="cs-CZ" i="1" dirty="0"/>
              <a:t>)+c </a:t>
            </a:r>
            <a:r>
              <a:rPr lang="cs-CZ" dirty="0"/>
              <a:t>pro všechna </a:t>
            </a:r>
            <a:r>
              <a:rPr lang="cs-CZ" i="1" dirty="0"/>
              <a:t>a, b, c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→ platí </a:t>
            </a:r>
            <a:r>
              <a:rPr lang="cs-CZ" b="1" dirty="0"/>
              <a:t>A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Pro každé </a:t>
            </a:r>
            <a:r>
              <a:rPr lang="cs-CZ" i="1" dirty="0"/>
              <a:t>a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platí </a:t>
            </a:r>
            <a:r>
              <a:rPr lang="cs-CZ" i="1" dirty="0"/>
              <a:t>a+0=a, </a:t>
            </a:r>
            <a:r>
              <a:rPr lang="cs-CZ" dirty="0"/>
              <a:t>tedy neutrální prvek </a:t>
            </a:r>
            <a:r>
              <a:rPr lang="cs-CZ" i="1" dirty="0"/>
              <a:t>e=0</a:t>
            </a:r>
            <a:r>
              <a:rPr lang="cs-CZ" dirty="0"/>
              <a:t>. Avšak 0 nepatří mezi přirozená čísla → neplatí </a:t>
            </a:r>
            <a:r>
              <a:rPr lang="cs-CZ" b="1" dirty="0"/>
              <a:t>EN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Neexistuje neutrální prvek → neplatí </a:t>
            </a:r>
            <a:r>
              <a:rPr lang="cs-CZ" b="1" dirty="0"/>
              <a:t>EI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Například pro dvojici čísel 5, 7 nemůžeme najít čísla </a:t>
            </a:r>
            <a:r>
              <a:rPr lang="cs-CZ" i="1" dirty="0"/>
              <a:t>x, y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tak, aby platilo</a:t>
            </a:r>
            <a:br>
              <a:rPr lang="cs-CZ" dirty="0"/>
            </a:br>
            <a:r>
              <a:rPr lang="cs-CZ" i="1" dirty="0"/>
              <a:t>7+x=5 </a:t>
            </a:r>
            <a:r>
              <a:rPr lang="cs-CZ" dirty="0"/>
              <a:t>a zároveň </a:t>
            </a:r>
            <a:r>
              <a:rPr lang="cs-CZ" i="1" dirty="0"/>
              <a:t>y+7=5</a:t>
            </a:r>
            <a:r>
              <a:rPr lang="cs-CZ" dirty="0"/>
              <a:t> → neplatí </a:t>
            </a:r>
            <a:r>
              <a:rPr lang="cs-CZ" b="1" dirty="0"/>
              <a:t>ZR</a:t>
            </a:r>
            <a:br>
              <a:rPr lang="cs-CZ" dirty="0"/>
            </a:br>
            <a:endParaRPr lang="cs-CZ" i="1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5955F5-A8AD-490B-9F39-2D00D3BB6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0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190722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347020"/>
            <a:ext cx="10229497" cy="4681248"/>
          </a:xfrm>
        </p:spPr>
        <p:txBody>
          <a:bodyPr/>
          <a:lstStyle/>
          <a:p>
            <a:pPr lvl="0" algn="l"/>
            <a:r>
              <a:rPr lang="cs-CZ" dirty="0"/>
              <a:t>Nyní si můžeme nazvat jednotlivé typy algebraických struktur v závislosti na vlastnostech na nich definovaných operací. Pokud nesplňuje (M, o) ani vlastnost ND, nazýváme ji pouze algebraickou strukturou.</a:t>
            </a:r>
          </a:p>
          <a:p>
            <a:pPr lvl="0" algn="l"/>
            <a:r>
              <a:rPr lang="cs-CZ" i="1" dirty="0"/>
              <a:t>Definice 2 - 7:</a:t>
            </a:r>
            <a:br>
              <a:rPr lang="cs-CZ" i="1" dirty="0"/>
            </a:br>
            <a:r>
              <a:rPr lang="cs-CZ" dirty="0"/>
              <a:t>Algebraická struktura (M, o) se nazývá </a:t>
            </a:r>
            <a:r>
              <a:rPr lang="cs-CZ" dirty="0">
                <a:highlight>
                  <a:srgbClr val="FFFF00"/>
                </a:highlight>
              </a:rPr>
              <a:t>______</a:t>
            </a:r>
            <a:r>
              <a:rPr lang="cs-CZ" dirty="0"/>
              <a:t> právě tehdy, když splňuje operace o definovaná na M vlastnosti </a:t>
            </a:r>
            <a:r>
              <a:rPr lang="cs-CZ" dirty="0">
                <a:highlight>
                  <a:srgbClr val="0000FF"/>
                </a:highlight>
              </a:rPr>
              <a:t>______</a:t>
            </a:r>
            <a:r>
              <a:rPr lang="cs-CZ" dirty="0"/>
              <a:t>.</a:t>
            </a:r>
          </a:p>
          <a:p>
            <a:pPr lvl="0" algn="l"/>
            <a:endParaRPr lang="cs-CZ" i="1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A22574A8-EE93-4EB7-968B-883329CE4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229391"/>
              </p:ext>
            </p:extLst>
          </p:nvPr>
        </p:nvGraphicFramePr>
        <p:xfrm>
          <a:off x="1524000" y="3785419"/>
          <a:ext cx="8358030" cy="261432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687097">
                  <a:extLst>
                    <a:ext uri="{9D8B030D-6E8A-4147-A177-3AD203B41FA5}">
                      <a16:colId xmlns:a16="http://schemas.microsoft.com/office/drawing/2014/main" val="3158770739"/>
                    </a:ext>
                  </a:extLst>
                </a:gridCol>
                <a:gridCol w="776748">
                  <a:extLst>
                    <a:ext uri="{9D8B030D-6E8A-4147-A177-3AD203B41FA5}">
                      <a16:colId xmlns:a16="http://schemas.microsoft.com/office/drawing/2014/main" val="955304949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850825631"/>
                    </a:ext>
                  </a:extLst>
                </a:gridCol>
                <a:gridCol w="747252">
                  <a:extLst>
                    <a:ext uri="{9D8B030D-6E8A-4147-A177-3AD203B41FA5}">
                      <a16:colId xmlns:a16="http://schemas.microsoft.com/office/drawing/2014/main" val="482220476"/>
                    </a:ext>
                  </a:extLst>
                </a:gridCol>
                <a:gridCol w="835742">
                  <a:extLst>
                    <a:ext uri="{9D8B030D-6E8A-4147-A177-3AD203B41FA5}">
                      <a16:colId xmlns:a16="http://schemas.microsoft.com/office/drawing/2014/main" val="3723886635"/>
                    </a:ext>
                  </a:extLst>
                </a:gridCol>
                <a:gridCol w="825910">
                  <a:extLst>
                    <a:ext uri="{9D8B030D-6E8A-4147-A177-3AD203B41FA5}">
                      <a16:colId xmlns:a16="http://schemas.microsoft.com/office/drawing/2014/main" val="1495862640"/>
                    </a:ext>
                  </a:extLst>
                </a:gridCol>
                <a:gridCol w="718365">
                  <a:extLst>
                    <a:ext uri="{9D8B030D-6E8A-4147-A177-3AD203B41FA5}">
                      <a16:colId xmlns:a16="http://schemas.microsoft.com/office/drawing/2014/main" val="3052979416"/>
                    </a:ext>
                  </a:extLst>
                </a:gridCol>
              </a:tblGrid>
              <a:tr h="37347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866109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GRUPOID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83229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POLOGRUPA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60390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8612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GRUPOID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02337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POLOGRUPA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56783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662639"/>
                  </a:ext>
                </a:extLst>
              </a:tr>
            </a:tbl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392326-9EFF-4851-A613-C41D1E5C3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0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dirty="0"/>
              <a:t>Jinak řečeno …</a:t>
            </a:r>
          </a:p>
          <a:p>
            <a:pPr lvl="0" algn="l"/>
            <a:r>
              <a:rPr lang="cs-CZ" i="1" dirty="0"/>
              <a:t>Definice 2:</a:t>
            </a:r>
            <a:br>
              <a:rPr lang="cs-CZ" i="1" dirty="0"/>
            </a:br>
            <a:r>
              <a:rPr lang="cs-CZ" dirty="0"/>
              <a:t>Algebraická struktura (M, o) se nazývá </a:t>
            </a:r>
            <a:r>
              <a:rPr lang="cs-CZ" b="1" dirty="0" err="1"/>
              <a:t>grupoid</a:t>
            </a:r>
            <a:r>
              <a:rPr lang="cs-CZ" b="1" dirty="0"/>
              <a:t> </a:t>
            </a:r>
            <a:r>
              <a:rPr lang="cs-CZ" dirty="0"/>
              <a:t>právě tehdy, když je operace o neomezeně definovaná v M (tj. definovaná na M).</a:t>
            </a:r>
          </a:p>
          <a:p>
            <a:pPr lvl="0" algn="l"/>
            <a:r>
              <a:rPr lang="cs-CZ" i="1" dirty="0"/>
              <a:t>Definice 3:</a:t>
            </a:r>
            <a:br>
              <a:rPr lang="cs-CZ" i="1" dirty="0"/>
            </a:br>
            <a:r>
              <a:rPr lang="cs-CZ" dirty="0" err="1"/>
              <a:t>Grupoid</a:t>
            </a:r>
            <a:r>
              <a:rPr lang="cs-CZ" dirty="0"/>
              <a:t> (M, o), jehož operace je asociativní, se nazývá </a:t>
            </a:r>
            <a:r>
              <a:rPr lang="cs-CZ" b="1" dirty="0"/>
              <a:t>pologrupa</a:t>
            </a:r>
            <a:r>
              <a:rPr lang="cs-CZ" dirty="0"/>
              <a:t>.</a:t>
            </a:r>
          </a:p>
          <a:p>
            <a:pPr lvl="0" algn="l"/>
            <a:r>
              <a:rPr lang="cs-CZ" i="1" dirty="0"/>
              <a:t>Definice 4:</a:t>
            </a:r>
            <a:br>
              <a:rPr lang="cs-CZ" dirty="0"/>
            </a:br>
            <a:r>
              <a:rPr lang="cs-CZ" dirty="0"/>
              <a:t>Pologrupa (M, o) taková, že v M existuje neutrální prvek vzhledem k operaci o a ke každému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M existuje v M inverzní prvek, se nazývá </a:t>
            </a:r>
            <a:r>
              <a:rPr lang="cs-CZ" b="1" dirty="0"/>
              <a:t>grupa</a:t>
            </a:r>
            <a:r>
              <a:rPr lang="cs-CZ" dirty="0"/>
              <a:t>.</a:t>
            </a:r>
            <a:r>
              <a:rPr lang="cs-CZ" b="1" dirty="0"/>
              <a:t> </a:t>
            </a:r>
            <a:br>
              <a:rPr lang="cs-CZ" b="1" i="1" dirty="0"/>
            </a:br>
            <a:br>
              <a:rPr lang="cs-CZ" dirty="0"/>
            </a:br>
            <a:r>
              <a:rPr lang="cs-CZ" dirty="0"/>
              <a:t>Jestliže je operace o v množině M navíc komutativní, pak k názvu algebraické struktury přidáme přívlastek „komutativní“, tedy komutativní </a:t>
            </a:r>
            <a:r>
              <a:rPr lang="cs-CZ" dirty="0" err="1"/>
              <a:t>grupoid</a:t>
            </a:r>
            <a:r>
              <a:rPr lang="cs-CZ" dirty="0"/>
              <a:t>, komutativní pologrupa, případně komutativní grupa.</a:t>
            </a:r>
            <a:endParaRPr lang="cs-CZ" i="1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DA3120-B9CD-407A-8F8C-E10365B16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59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i="1" dirty="0"/>
              <a:t>Příklad 2:</a:t>
            </a:r>
          </a:p>
          <a:p>
            <a:pPr lvl="0" algn="l"/>
            <a:r>
              <a:rPr lang="cs-CZ" dirty="0"/>
              <a:t>Určete typ algebraické struktury 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N</a:t>
            </a:r>
            <a:r>
              <a:rPr lang="cs-CZ" dirty="0"/>
              <a:t>, +)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Z</a:t>
            </a:r>
            <a:r>
              <a:rPr lang="cs-CZ" dirty="0"/>
              <a:t>, +)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, ∙)</a:t>
            </a:r>
          </a:p>
          <a:p>
            <a:pPr marL="45720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 – {0}, ∙)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Z</a:t>
            </a:r>
            <a:r>
              <a:rPr lang="cs-CZ" dirty="0"/>
              <a:t>, :)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0AF8C6-6E23-4840-91D8-29EC4D35A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051" y="5670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i="1" dirty="0"/>
              <a:t>Příklad 2:</a:t>
            </a:r>
          </a:p>
          <a:p>
            <a:pPr lvl="0" algn="l"/>
            <a:r>
              <a:rPr lang="cs-CZ" dirty="0"/>
              <a:t>Určete typ algebraické struktury </a:t>
            </a:r>
          </a:p>
          <a:p>
            <a:pPr lvl="0" algn="l"/>
            <a:r>
              <a:rPr lang="cs-CZ" i="1" dirty="0"/>
              <a:t>Řešení: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N</a:t>
            </a:r>
            <a:r>
              <a:rPr lang="cs-CZ" dirty="0"/>
              <a:t>, +) splňuje vlastnosti ND, K, A → </a:t>
            </a:r>
            <a:r>
              <a:rPr lang="cs-CZ" b="1" dirty="0"/>
              <a:t>komutativní pologrupa</a:t>
            </a:r>
            <a:endParaRPr lang="cs-CZ" dirty="0"/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Z</a:t>
            </a:r>
            <a:r>
              <a:rPr lang="cs-CZ" dirty="0"/>
              <a:t>, +) splňuje vlastnosti ND, K, A, EN, EI → </a:t>
            </a:r>
            <a:r>
              <a:rPr lang="cs-CZ" b="1" dirty="0"/>
              <a:t>komutativní grupa</a:t>
            </a:r>
            <a:endParaRPr lang="cs-CZ" dirty="0"/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, ∙) splňuje vlastnosti ND, K, A, EN → </a:t>
            </a:r>
            <a:r>
              <a:rPr lang="cs-CZ" b="1" dirty="0"/>
              <a:t>komutativní pologrupa</a:t>
            </a:r>
            <a:endParaRPr lang="cs-CZ" dirty="0"/>
          </a:p>
          <a:p>
            <a:pPr marL="45720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 – {0}, ∙) splňuje vlastnosti ND, K, A, EN, EI → </a:t>
            </a:r>
            <a:r>
              <a:rPr lang="cs-CZ" b="1" dirty="0"/>
              <a:t>komutativní grupa</a:t>
            </a:r>
            <a:endParaRPr lang="cs-CZ" dirty="0"/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Z</a:t>
            </a:r>
            <a:r>
              <a:rPr lang="cs-CZ" dirty="0"/>
              <a:t>, :) nesplňuje ani vlastnost ND → </a:t>
            </a:r>
            <a:r>
              <a:rPr lang="cs-CZ" b="1" dirty="0"/>
              <a:t>algebraická struktura</a:t>
            </a:r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A824AC-6084-4AFF-BF3A-8C1B9738D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70" y="5540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1058</Words>
  <Application>Microsoft Office PowerPoint</Application>
  <PresentationFormat>Širokoúhlá obrazovka</PresentationFormat>
  <Paragraphs>88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Algebraické struktury</vt:lpstr>
      <vt:lpstr>Algebraické struktury s jednou operací</vt:lpstr>
      <vt:lpstr>Dodatek k minulé prezentaci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Děkuji za pozornost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Petra Bušková</cp:lastModifiedBy>
  <cp:revision>103</cp:revision>
  <dcterms:created xsi:type="dcterms:W3CDTF">2020-03-16T22:04:37Z</dcterms:created>
  <dcterms:modified xsi:type="dcterms:W3CDTF">2020-03-25T14:13:40Z</dcterms:modified>
</cp:coreProperties>
</file>