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4" r:id="rId4"/>
    <p:sldId id="265" r:id="rId5"/>
    <p:sldId id="266" r:id="rId6"/>
    <p:sldId id="267" r:id="rId7"/>
    <p:sldId id="269" r:id="rId8"/>
    <p:sldId id="268" r:id="rId9"/>
    <p:sldId id="270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33CC"/>
    <a:srgbClr val="0000CC"/>
    <a:srgbClr val="0000FF"/>
    <a:srgbClr val="6254B4"/>
    <a:srgbClr val="3548D3"/>
    <a:srgbClr val="3B0EFA"/>
    <a:srgbClr val="4C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23. 4. 2020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23. 4. 2020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23. 4. 2020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23. 4. 2020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Možnosti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distanční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výuky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Aritmetika 2 </a:t>
            </a:r>
          </a:p>
          <a:p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IMAp0</a:t>
            </a:r>
            <a:r>
              <a:rPr lang="cs-CZ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Helena </a:t>
            </a:r>
            <a:r>
              <a:rPr lang="cs-CZ" dirty="0" err="1">
                <a:solidFill>
                  <a:srgbClr val="0033CC"/>
                </a:solidFill>
              </a:rPr>
              <a:t>Durnová</a:t>
            </a:r>
            <a:r>
              <a:rPr lang="cs-CZ" dirty="0">
                <a:solidFill>
                  <a:srgbClr val="0033CC"/>
                </a:solidFill>
              </a:rPr>
              <a:t>, Ph.D.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C867FF2-51A7-483D-85E1-A0671D6E5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49"/>
    </mc:Choice>
    <mc:Fallback xmlns="">
      <p:transition spd="slow" advTm="80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Znaky dělitelnosti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Aritmetika 2</a:t>
            </a:r>
          </a:p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IMAp0</a:t>
            </a:r>
            <a:r>
              <a:rPr lang="cs-CZ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Helena </a:t>
            </a:r>
            <a:r>
              <a:rPr lang="cs-CZ" dirty="0" err="1">
                <a:solidFill>
                  <a:srgbClr val="0033CC"/>
                </a:solidFill>
              </a:rPr>
              <a:t>Durnová</a:t>
            </a:r>
            <a:r>
              <a:rPr lang="cs-CZ" dirty="0">
                <a:solidFill>
                  <a:srgbClr val="0033CC"/>
                </a:solidFill>
              </a:rPr>
              <a:t>, Ph.D.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1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B43AD58-F4BD-4A8B-BC81-927CC7EF2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00"/>
    </mc:Choice>
    <mc:Fallback xmlns="">
      <p:transition spd="slow" advTm="5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DD3B-9558-4996-BC41-0303D5E3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b="1" cap="all" dirty="0"/>
            </a:br>
            <a:r>
              <a:rPr lang="cs-CZ" b="1" cap="all" dirty="0"/>
              <a:t>ZNAKY DĚLITELNOSTI</a:t>
            </a:r>
            <a:br>
              <a:rPr lang="cs-CZ" b="1" dirty="0"/>
            </a:br>
            <a:r>
              <a:rPr lang="cs-CZ" dirty="0"/>
              <a:t>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79D94-6514-4A82-89E0-FE5BEA3810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2435" y="1690688"/>
            <a:ext cx="10949651" cy="448627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sz="3100" i="1" dirty="0"/>
              <a:t>Znaky dělitelnosti </a:t>
            </a:r>
            <a:r>
              <a:rPr lang="cs-CZ" dirty="0"/>
              <a:t>jsou matematické věty, které umožňují rozhodnout o dělitelnosti čísla jiným číslem bez provedení dělení, jen ze zápisu čísla.</a:t>
            </a:r>
            <a:br>
              <a:rPr lang="cs-CZ" dirty="0"/>
            </a:br>
            <a:endParaRPr lang="cs-CZ" dirty="0"/>
          </a:p>
          <a:p>
            <a:pPr marL="514350" lvl="0" indent="-514350">
              <a:buFont typeface="+mj-lt"/>
              <a:buAutoNum type="arabicPeriod"/>
            </a:pPr>
            <a:r>
              <a:rPr lang="cs-CZ" dirty="0"/>
              <a:t>Přirozené číslo </a:t>
            </a:r>
            <a:r>
              <a:rPr lang="cs-CZ" i="1" dirty="0"/>
              <a:t>a </a:t>
            </a:r>
            <a:r>
              <a:rPr lang="cs-CZ" dirty="0"/>
              <a:t> je dělitelné</a:t>
            </a:r>
            <a:r>
              <a:rPr lang="cs-CZ" b="1" dirty="0"/>
              <a:t> dvěma (pěti, deseti)</a:t>
            </a:r>
            <a:r>
              <a:rPr lang="cs-CZ" dirty="0"/>
              <a:t> právě tehdy, když je dvěma (pěti, deseti) dělitelné číslo, zapsané jeho cifrou nultého řádu.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dirty="0"/>
              <a:t>Přirozené číslo </a:t>
            </a:r>
            <a:r>
              <a:rPr lang="cs-CZ" i="1" dirty="0"/>
              <a:t>a </a:t>
            </a:r>
            <a:r>
              <a:rPr lang="cs-CZ" dirty="0"/>
              <a:t>je dělitelné</a:t>
            </a:r>
            <a:r>
              <a:rPr lang="cs-CZ" b="1" dirty="0"/>
              <a:t> čtyřmi</a:t>
            </a:r>
            <a:r>
              <a:rPr lang="cs-CZ" dirty="0"/>
              <a:t>, právě když je čtyřmi dělitelné číslo zapsané jeho posledním dvojčíslím.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dirty="0"/>
              <a:t>Přirozené číslo </a:t>
            </a:r>
            <a:r>
              <a:rPr lang="cs-CZ" i="1" dirty="0"/>
              <a:t>a</a:t>
            </a:r>
            <a:r>
              <a:rPr lang="cs-CZ" dirty="0"/>
              <a:t> je dělitelné</a:t>
            </a:r>
            <a:r>
              <a:rPr lang="cs-CZ" b="1" dirty="0"/>
              <a:t> osmi</a:t>
            </a:r>
            <a:r>
              <a:rPr lang="cs-CZ" dirty="0"/>
              <a:t>, právě když je osmi dělitelné číslo zapsané jeho posledním trojčíslím.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dirty="0"/>
              <a:t>Přirozené číslo </a:t>
            </a:r>
            <a:r>
              <a:rPr lang="cs-CZ" i="1" dirty="0"/>
              <a:t>a</a:t>
            </a:r>
            <a:r>
              <a:rPr lang="cs-CZ" dirty="0"/>
              <a:t> je dělitelné </a:t>
            </a:r>
            <a:r>
              <a:rPr lang="cs-CZ" b="1" dirty="0"/>
              <a:t>třemi (devíti)</a:t>
            </a:r>
            <a:r>
              <a:rPr lang="cs-CZ" dirty="0"/>
              <a:t>, právě když je třemi (devíti) dělitelný jeho </a:t>
            </a:r>
            <a:r>
              <a:rPr lang="cs-CZ" dirty="0" err="1"/>
              <a:t>ciferný</a:t>
            </a:r>
            <a:r>
              <a:rPr lang="cs-CZ" dirty="0"/>
              <a:t> součet. (</a:t>
            </a:r>
            <a:r>
              <a:rPr lang="cs-CZ" dirty="0" err="1"/>
              <a:t>Ciferný</a:t>
            </a:r>
            <a:r>
              <a:rPr lang="cs-CZ" dirty="0"/>
              <a:t> součet je součet všech čísel zapsaných jednotlivými číslicemi v zápisu čísla </a:t>
            </a:r>
            <a:r>
              <a:rPr lang="cs-CZ" i="1" dirty="0"/>
              <a:t>a</a:t>
            </a:r>
            <a:r>
              <a:rPr lang="cs-CZ" dirty="0"/>
              <a:t>) 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dirty="0"/>
              <a:t>Přirozené číslo </a:t>
            </a:r>
            <a:r>
              <a:rPr lang="cs-CZ" i="1" dirty="0"/>
              <a:t>a</a:t>
            </a:r>
            <a:r>
              <a:rPr lang="cs-CZ" dirty="0"/>
              <a:t> je dělitelné </a:t>
            </a:r>
            <a:r>
              <a:rPr lang="cs-CZ" b="1" dirty="0"/>
              <a:t>jedenácti</a:t>
            </a:r>
            <a:r>
              <a:rPr lang="cs-CZ" dirty="0"/>
              <a:t>, právě když je jedenácti dělitelný součet čísel zapsaných jednotlivými ciframi sudého řádu zmenšený o součet čísel zapsaných jednotlivými ciframi lichého řádu v zápisu čísla </a:t>
            </a:r>
            <a:r>
              <a:rPr lang="cs-CZ" i="1" dirty="0"/>
              <a:t>a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01B5DF49-7E02-4729-99E8-54F915CB7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1757635C-E779-4E39-AD47-35F44BA815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6010188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4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304"/>
    </mc:Choice>
    <mc:Fallback xmlns="">
      <p:transition spd="slow" advTm="219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6C566-B058-4464-83B1-3FF5B07F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Cvičení: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64B9379-8DF3-460F-B098-EF5BB3C34E6B}"/>
              </a:ext>
            </a:extLst>
          </p:cNvPr>
          <p:cNvSpPr/>
          <p:nvPr/>
        </p:nvSpPr>
        <p:spPr>
          <a:xfrm>
            <a:off x="838199" y="1557635"/>
            <a:ext cx="8601075" cy="5293757"/>
          </a:xfrm>
          <a:prstGeom prst="rect">
            <a:avLst/>
          </a:prstGeom>
          <a:ln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 pěticiferném čísle  448**, jehož poslední dvě cifry neznáme, víme, že je dělitelné 3 a 25. Doplňte chybějící cifry.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--------------------------------------------------------------------------------------------------------------------------------------------------------------------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Řešení: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448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**      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číslo má být dělitelné 25, tzn. na pozici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**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musí být následující dvojice 		cifer: buď 25 nebo 50 nebo 75 nebo 00. Jedná se tedy o čísla: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44800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44825       </a:t>
            </a:r>
          </a:p>
          <a:p>
            <a:pPr>
              <a:tabLst>
                <a:tab pos="457200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44850		z těchto čísel vybereme takové, které je dělitelné třemi, tj. </a:t>
            </a:r>
          </a:p>
          <a:p>
            <a:pPr>
              <a:tabLst>
                <a:tab pos="457200" algn="l"/>
              </a:tabLst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44875		jehož </a:t>
            </a:r>
            <a:r>
              <a:rPr lang="cs-CZ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ciferný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součet je dělitelný třemi. Tomu odpovídá číslo 									               </a:t>
            </a:r>
            <a:r>
              <a:rPr lang="cs-CZ" sz="20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44850</a:t>
            </a:r>
          </a:p>
          <a:p>
            <a:pPr>
              <a:tabLst>
                <a:tab pos="457200" algn="l"/>
              </a:tabLs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C11AAA26-51C3-427C-9F18-3F736EEBE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FCEF9F5-F77D-43CB-8F83-73E1E86353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6021660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54"/>
    </mc:Choice>
    <mc:Fallback xmlns="">
      <p:transition spd="slow" advTm="211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64B9379-8DF3-460F-B098-EF5BB3C34E6B}"/>
              </a:ext>
            </a:extLst>
          </p:cNvPr>
          <p:cNvSpPr/>
          <p:nvPr/>
        </p:nvSpPr>
        <p:spPr>
          <a:xfrm>
            <a:off x="685799" y="628233"/>
            <a:ext cx="8601075" cy="4462760"/>
          </a:xfrm>
          <a:prstGeom prst="rect">
            <a:avLst/>
          </a:prstGeom>
          <a:ln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cs-CZ" dirty="0"/>
              <a:t>2. V číslech  437</a:t>
            </a:r>
            <a:r>
              <a:rPr lang="en-US" dirty="0"/>
              <a:t>*,  </a:t>
            </a:r>
            <a:r>
              <a:rPr lang="cs-CZ" dirty="0"/>
              <a:t>32*,  4*54  nahraďte *,  pokud je to možné, takovou cifrou, aby vzniklé číslo bylo dělitelné</a:t>
            </a:r>
            <a:endParaRPr lang="cs-CZ" sz="1200" dirty="0"/>
          </a:p>
          <a:p>
            <a:pPr lvl="1"/>
            <a:r>
              <a:rPr lang="cs-CZ" dirty="0"/>
              <a:t>a) čtyřmi,</a:t>
            </a:r>
            <a:endParaRPr lang="cs-CZ" sz="1200" dirty="0"/>
          </a:p>
          <a:p>
            <a:pPr lvl="1"/>
            <a:r>
              <a:rPr lang="cs-CZ" dirty="0"/>
              <a:t>b) osmi,</a:t>
            </a:r>
            <a:endParaRPr lang="cs-CZ" sz="1200" dirty="0"/>
          </a:p>
          <a:p>
            <a:pPr lvl="1"/>
            <a:r>
              <a:rPr lang="cs-CZ" dirty="0"/>
              <a:t>c) devíti,</a:t>
            </a:r>
            <a:endParaRPr lang="cs-CZ" sz="1200" dirty="0"/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-----------------------------------------------------------------------------------------------------------------------------------------------------------</a:t>
            </a:r>
          </a:p>
          <a:p>
            <a:pPr>
              <a:tabLst>
                <a:tab pos="457200" algn="l"/>
              </a:tabLst>
            </a:pPr>
            <a:endParaRPr lang="cs-CZ" sz="12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cs-CZ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Řešení: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AutoNum type="alphaLcParenR"/>
              <a:tabLst>
                <a:tab pos="457200" algn="l"/>
              </a:tabLst>
            </a:pPr>
            <a:r>
              <a:rPr lang="cs-CZ" dirty="0"/>
              <a:t>4372, 4376              320, 324, 328		 4*54 – nelze</a:t>
            </a:r>
          </a:p>
          <a:p>
            <a:pPr marL="342900" lvl="0" indent="-342900">
              <a:spcAft>
                <a:spcPts val="0"/>
              </a:spcAft>
              <a:buAutoNum type="alphaLcParenR"/>
              <a:tabLst>
                <a:tab pos="457200" algn="l"/>
              </a:tabLst>
            </a:pPr>
            <a:r>
              <a:rPr lang="cs-CZ" dirty="0"/>
              <a:t>4376		     320, 328		 4*54 – nelze</a:t>
            </a:r>
          </a:p>
          <a:p>
            <a:pPr marL="342900" lvl="0" indent="-342900">
              <a:spcAft>
                <a:spcPts val="0"/>
              </a:spcAft>
              <a:buAutoNum type="alphaLcParenR"/>
              <a:tabLst>
                <a:tab pos="457200" algn="l"/>
              </a:tabLst>
            </a:pPr>
            <a:r>
              <a:rPr lang="cs-CZ" dirty="0"/>
              <a:t>4374		     324   			 4554</a:t>
            </a:r>
          </a:p>
          <a:p>
            <a:pPr>
              <a:tabLst>
                <a:tab pos="457200" algn="l"/>
              </a:tabLs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F42FE6CF-9F9D-42EC-AAA6-6233619F3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5949244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7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64B9379-8DF3-460F-B098-EF5BB3C34E6B}"/>
              </a:ext>
            </a:extLst>
          </p:cNvPr>
          <p:cNvSpPr/>
          <p:nvPr/>
        </p:nvSpPr>
        <p:spPr>
          <a:xfrm>
            <a:off x="685799" y="628233"/>
            <a:ext cx="8601075" cy="5262979"/>
          </a:xfrm>
          <a:prstGeom prst="rect">
            <a:avLst/>
          </a:prstGeom>
          <a:ln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cs-CZ" dirty="0"/>
              <a:t>3. Z čísla 74 851 562 vyškrtněte čtyři cifry tak, abyste dostali čtyřciferné číslo, které je dělitelné 5 a 3. Najděte všechny možnosti.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-----------------------------------------------------------------------------------------------------------------------------------------------------------</a:t>
            </a:r>
          </a:p>
          <a:p>
            <a:pPr>
              <a:tabLst>
                <a:tab pos="457200" algn="l"/>
              </a:tabLst>
            </a:pPr>
            <a:endParaRPr lang="cs-CZ" sz="12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cs-CZ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Řešení: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cs-CZ" sz="2000" dirty="0"/>
              <a:t>74 851 562</a:t>
            </a:r>
          </a:p>
          <a:p>
            <a:pPr>
              <a:tabLst>
                <a:tab pos="457200" algn="l"/>
              </a:tabLst>
            </a:pPr>
            <a:r>
              <a:rPr lang="cs-CZ" sz="2000" dirty="0"/>
              <a:t>74 851 562	748 515	</a:t>
            </a:r>
          </a:p>
          <a:p>
            <a:pPr>
              <a:tabLst>
                <a:tab pos="457200" algn="l"/>
              </a:tabLst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74** </a:t>
            </a:r>
            <a:r>
              <a:rPr lang="en-US" sz="2000" dirty="0"/>
              <a:t>→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cs-CZ" sz="2000" dirty="0"/>
              <a:t> 74</a:t>
            </a:r>
            <a:r>
              <a:rPr lang="en-US" sz="2000" dirty="0"/>
              <a:t> 8</a:t>
            </a:r>
            <a:r>
              <a:rPr lang="cs-CZ" sz="2000" dirty="0"/>
              <a:t>5</a:t>
            </a:r>
            <a:r>
              <a:rPr lang="en-US" sz="2000" dirty="0"/>
              <a:t>, 7455</a:t>
            </a:r>
          </a:p>
          <a:p>
            <a:pPr>
              <a:tabLst>
                <a:tab pos="457200" algn="l"/>
              </a:tabLst>
            </a:pPr>
            <a:r>
              <a:rPr lang="en-US" sz="2000" dirty="0"/>
              <a:t>78** →     7815	</a:t>
            </a:r>
          </a:p>
          <a:p>
            <a:pPr>
              <a:tabLst>
                <a:tab pos="457200" algn="l"/>
              </a:tabLst>
            </a:pPr>
            <a:r>
              <a:rPr lang="en-US" sz="2000" dirty="0"/>
              <a:t>75** →     7515	</a:t>
            </a:r>
          </a:p>
          <a:p>
            <a:pPr>
              <a:tabLst>
                <a:tab pos="457200" algn="l"/>
              </a:tabLst>
            </a:pPr>
            <a:r>
              <a:rPr lang="en-US" sz="2000" dirty="0"/>
              <a:t>48** →     4815</a:t>
            </a:r>
          </a:p>
          <a:p>
            <a:pPr>
              <a:tabLst>
                <a:tab pos="457200" algn="l"/>
              </a:tabLst>
            </a:pPr>
            <a:r>
              <a:rPr lang="en-US" sz="2000" dirty="0"/>
              <a:t>45** →     4515</a:t>
            </a:r>
          </a:p>
          <a:p>
            <a:pPr>
              <a:tabLst>
                <a:tab pos="457200" algn="l"/>
              </a:tabLs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1F5258FF-A07E-41CF-BBF8-E30A819C9141}"/>
              </a:ext>
            </a:extLst>
          </p:cNvPr>
          <p:cNvCxnSpPr/>
          <p:nvPr/>
        </p:nvCxnSpPr>
        <p:spPr>
          <a:xfrm flipV="1">
            <a:off x="1614311" y="2491769"/>
            <a:ext cx="361245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972B0CC-1C1C-4A48-AEEF-41BB3FA1C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D4D3EE5-560F-4A87-A2DC-57EA23C437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6009924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3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51"/>
    </mc:Choice>
    <mc:Fallback xmlns="">
      <p:transition spd="slow" advTm="40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64B9379-8DF3-460F-B098-EF5BB3C34E6B}"/>
              </a:ext>
            </a:extLst>
          </p:cNvPr>
          <p:cNvSpPr/>
          <p:nvPr/>
        </p:nvSpPr>
        <p:spPr>
          <a:xfrm>
            <a:off x="685799" y="628233"/>
            <a:ext cx="11043357" cy="5262979"/>
          </a:xfrm>
          <a:prstGeom prst="rect">
            <a:avLst/>
          </a:prstGeom>
          <a:ln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i="1" dirty="0"/>
              <a:t>Věta 2:</a:t>
            </a:r>
            <a:r>
              <a:rPr lang="cs-CZ" dirty="0"/>
              <a:t>	 Je-li celé číslo </a:t>
            </a:r>
            <a:r>
              <a:rPr lang="cs-CZ" i="1" dirty="0"/>
              <a:t>a</a:t>
            </a:r>
            <a:r>
              <a:rPr lang="cs-CZ" dirty="0"/>
              <a:t> součtem dvou celých čísel, z nichž jedno je násobkem celého čísla </a:t>
            </a:r>
            <a:r>
              <a:rPr lang="cs-CZ" i="1" dirty="0"/>
              <a:t>b</a:t>
            </a:r>
            <a:r>
              <a:rPr lang="cs-CZ" dirty="0"/>
              <a:t>, pak druhé dává při dělení číslem </a:t>
            </a:r>
            <a:r>
              <a:rPr lang="cs-CZ" i="1" dirty="0"/>
              <a:t>b</a:t>
            </a:r>
            <a:r>
              <a:rPr lang="cs-CZ" dirty="0"/>
              <a:t> stejný zbytek jako číslo </a:t>
            </a:r>
            <a:r>
              <a:rPr lang="cs-CZ" i="1" dirty="0"/>
              <a:t>a</a:t>
            </a:r>
            <a:r>
              <a:rPr lang="cs-CZ" dirty="0"/>
              <a:t>.</a:t>
            </a:r>
          </a:p>
          <a:p>
            <a:pPr lvl="0"/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-----------------------------------------------------------------------------------------------------------------------------------------------------------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-------------------------------------------------------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endParaRPr lang="cs-CZ" sz="12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cs-CZ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Důkaz:   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cs-CZ" dirty="0"/>
              <a:t>Nechť </a:t>
            </a:r>
            <a:r>
              <a:rPr lang="cs-CZ" i="1" dirty="0"/>
              <a:t>a = c</a:t>
            </a:r>
            <a:r>
              <a:rPr lang="cs-CZ" i="1" baseline="-25000" dirty="0"/>
              <a:t>1 </a:t>
            </a:r>
            <a:r>
              <a:rPr lang="cs-CZ" i="1" dirty="0"/>
              <a:t>+ c</a:t>
            </a:r>
            <a:r>
              <a:rPr lang="cs-CZ" i="1" baseline="-25000" dirty="0"/>
              <a:t>2</a:t>
            </a:r>
            <a:r>
              <a:rPr lang="cs-CZ" baseline="-25000" dirty="0"/>
              <a:t>    </a:t>
            </a:r>
            <a:r>
              <a:rPr lang="cs-CZ" dirty="0"/>
              <a:t>a   </a:t>
            </a:r>
            <a:r>
              <a:rPr lang="cs-CZ" i="1" dirty="0"/>
              <a:t>b</a:t>
            </a:r>
            <a:r>
              <a:rPr lang="cs-CZ" dirty="0"/>
              <a:t>|</a:t>
            </a:r>
            <a:r>
              <a:rPr lang="cs-CZ" i="1" dirty="0"/>
              <a:t> c</a:t>
            </a:r>
            <a:r>
              <a:rPr lang="cs-CZ" i="1" baseline="-25000" dirty="0"/>
              <a:t>1</a:t>
            </a:r>
            <a:r>
              <a:rPr lang="cs-CZ" dirty="0"/>
              <a:t>, (tj. </a:t>
            </a:r>
            <a:r>
              <a:rPr lang="cs-CZ" i="1" dirty="0"/>
              <a:t>c</a:t>
            </a:r>
            <a:r>
              <a:rPr lang="cs-CZ" i="1" baseline="-25000" dirty="0"/>
              <a:t>1 </a:t>
            </a:r>
            <a:r>
              <a:rPr lang="cs-CZ" i="1" dirty="0"/>
              <a:t>= b . </a:t>
            </a:r>
            <a:r>
              <a:rPr lang="cs-CZ" sz="1600" i="1" dirty="0"/>
              <a:t>X</a:t>
            </a:r>
            <a:r>
              <a:rPr lang="cs-CZ" i="1" dirty="0"/>
              <a:t>, kde x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∈ C</a:t>
            </a:r>
            <a:r>
              <a:rPr lang="cs-CZ" dirty="0"/>
              <a:t>), pak</a:t>
            </a:r>
          </a:p>
          <a:p>
            <a:pPr>
              <a:tabLst>
                <a:tab pos="457200" algn="l"/>
              </a:tabLst>
            </a:pPr>
            <a:r>
              <a:rPr lang="cs-CZ" dirty="0"/>
              <a:t>			</a:t>
            </a:r>
            <a:r>
              <a:rPr lang="cs-CZ" i="1" dirty="0"/>
              <a:t> a = b . </a:t>
            </a:r>
            <a:r>
              <a:rPr lang="cs-CZ" sz="1600" i="1" dirty="0"/>
              <a:t>x  </a:t>
            </a:r>
            <a:r>
              <a:rPr lang="cs-CZ" i="1" dirty="0"/>
              <a:t>+ c</a:t>
            </a:r>
            <a:r>
              <a:rPr lang="cs-CZ" i="1" baseline="-25000" dirty="0"/>
              <a:t>2</a:t>
            </a:r>
            <a:r>
              <a:rPr lang="cs-CZ" baseline="-25000" dirty="0"/>
              <a:t>               </a:t>
            </a:r>
            <a:r>
              <a:rPr lang="cs-CZ" dirty="0"/>
              <a:t>		(1)</a:t>
            </a:r>
          </a:p>
          <a:p>
            <a:pPr>
              <a:tabLst>
                <a:tab pos="457200" algn="l"/>
              </a:tabLst>
            </a:pPr>
            <a:endParaRPr lang="cs-CZ" dirty="0"/>
          </a:p>
          <a:p>
            <a:pPr>
              <a:tabLst>
                <a:tab pos="457200" algn="l"/>
              </a:tabLst>
            </a:pPr>
            <a:r>
              <a:rPr lang="cs-CZ" dirty="0"/>
              <a:t>Dále předpokládejme, že </a:t>
            </a:r>
            <a:r>
              <a:rPr lang="cs-CZ" i="1" dirty="0"/>
              <a:t>a</a:t>
            </a:r>
            <a:r>
              <a:rPr lang="cs-CZ" dirty="0"/>
              <a:t> dává při dělení číslem  </a:t>
            </a:r>
            <a:r>
              <a:rPr lang="cs-CZ" i="1" dirty="0"/>
              <a:t>b</a:t>
            </a:r>
            <a:r>
              <a:rPr lang="cs-CZ" dirty="0"/>
              <a:t> zbytek  </a:t>
            </a:r>
            <a:r>
              <a:rPr lang="cs-CZ" i="1" dirty="0"/>
              <a:t>z</a:t>
            </a:r>
            <a:r>
              <a:rPr lang="cs-CZ" dirty="0"/>
              <a:t>,</a:t>
            </a:r>
          </a:p>
          <a:p>
            <a:pPr>
              <a:tabLst>
                <a:tab pos="457200" algn="l"/>
              </a:tabLst>
            </a:pPr>
            <a:r>
              <a:rPr lang="cs-CZ" dirty="0"/>
              <a:t>tj</a:t>
            </a:r>
            <a:r>
              <a:rPr lang="cs-CZ" i="1" dirty="0"/>
              <a:t>.  a  =  b . q  +  z</a:t>
            </a:r>
            <a:r>
              <a:rPr lang="cs-CZ" dirty="0"/>
              <a:t>,    kde 0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≤ </a:t>
            </a:r>
            <a:r>
              <a:rPr lang="cs-CZ" i="1" dirty="0"/>
              <a:t>z </a:t>
            </a:r>
            <a:r>
              <a:rPr lang="en-US" i="1" dirty="0"/>
              <a:t>&lt;</a:t>
            </a:r>
            <a:r>
              <a:rPr lang="cs-CZ" i="1" dirty="0"/>
              <a:t> </a:t>
            </a:r>
            <a:r>
              <a:rPr lang="cs-CZ" dirty="0"/>
              <a:t>|</a:t>
            </a:r>
            <a:r>
              <a:rPr lang="cs-CZ" i="1" dirty="0"/>
              <a:t> b </a:t>
            </a:r>
            <a:r>
              <a:rPr lang="cs-CZ" dirty="0"/>
              <a:t>|.		(2)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dirty="0"/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dirty="0"/>
              <a:t>Z (1) vyjádříme  </a:t>
            </a:r>
            <a:r>
              <a:rPr lang="cs-CZ" i="1" dirty="0"/>
              <a:t>c</a:t>
            </a:r>
            <a:r>
              <a:rPr lang="cs-CZ" i="1" baseline="-25000" dirty="0"/>
              <a:t>2</a:t>
            </a:r>
            <a:r>
              <a:rPr lang="cs-CZ" dirty="0"/>
              <a:t>:    </a:t>
            </a:r>
            <a:r>
              <a:rPr lang="cs-CZ" i="1" dirty="0"/>
              <a:t>c</a:t>
            </a:r>
            <a:r>
              <a:rPr lang="cs-CZ" i="1" baseline="-25000" dirty="0"/>
              <a:t>2 </a:t>
            </a:r>
            <a:r>
              <a:rPr lang="cs-CZ" i="1" dirty="0"/>
              <a:t>=  a – b . x</a:t>
            </a:r>
            <a:r>
              <a:rPr lang="cs-CZ" dirty="0"/>
              <a:t> a</a:t>
            </a:r>
            <a:r>
              <a:rPr lang="cs-CZ" baseline="-25000" dirty="0"/>
              <a:t>  </a:t>
            </a:r>
            <a:r>
              <a:rPr lang="cs-CZ" dirty="0"/>
              <a:t> dosadíme za  </a:t>
            </a:r>
            <a:r>
              <a:rPr lang="cs-CZ" i="1" dirty="0"/>
              <a:t>a</a:t>
            </a:r>
            <a:r>
              <a:rPr lang="cs-CZ" dirty="0"/>
              <a:t>  z  (2)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baseline="-25000" dirty="0"/>
              <a:t>			 </a:t>
            </a:r>
            <a:r>
              <a:rPr lang="cs-CZ" i="1" dirty="0"/>
              <a:t>c</a:t>
            </a:r>
            <a:r>
              <a:rPr lang="cs-CZ" i="1" baseline="-25000" dirty="0"/>
              <a:t>2 </a:t>
            </a:r>
            <a:r>
              <a:rPr lang="cs-CZ" i="1" dirty="0"/>
              <a:t>= b . q  + z  - b . x  =   b. (q + x) + z</a:t>
            </a:r>
            <a:r>
              <a:rPr lang="cs-CZ" dirty="0"/>
              <a:t> . 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baseline="-25000" dirty="0"/>
          </a:p>
          <a:p>
            <a:pPr>
              <a:tabLst>
                <a:tab pos="457200" algn="l"/>
              </a:tabLst>
            </a:pPr>
            <a:r>
              <a:rPr lang="cs-CZ" dirty="0"/>
              <a:t>Číslo  </a:t>
            </a:r>
            <a:r>
              <a:rPr lang="cs-CZ" i="1" dirty="0"/>
              <a:t>c</a:t>
            </a:r>
            <a:r>
              <a:rPr lang="cs-CZ" i="1" baseline="-25000" dirty="0"/>
              <a:t>2</a:t>
            </a:r>
            <a:r>
              <a:rPr lang="cs-CZ" baseline="-25000" dirty="0"/>
              <a:t>    </a:t>
            </a:r>
            <a:r>
              <a:rPr lang="cs-CZ" dirty="0"/>
              <a:t>tedy dává při dělení číslem</a:t>
            </a:r>
            <a:r>
              <a:rPr lang="cs-CZ" i="1" dirty="0"/>
              <a:t> b</a:t>
            </a:r>
            <a:r>
              <a:rPr lang="cs-CZ" dirty="0"/>
              <a:t>  zbytek </a:t>
            </a:r>
            <a:r>
              <a:rPr lang="cs-CZ" i="1" dirty="0"/>
              <a:t>z</a:t>
            </a:r>
            <a:r>
              <a:rPr lang="cs-CZ" dirty="0"/>
              <a:t> jako číslo </a:t>
            </a:r>
            <a:r>
              <a:rPr lang="cs-CZ" i="1" dirty="0"/>
              <a:t>a</a:t>
            </a:r>
            <a:r>
              <a:rPr lang="cs-CZ" dirty="0"/>
              <a:t> při dělení číslem </a:t>
            </a:r>
            <a:r>
              <a:rPr lang="cs-CZ" i="1" dirty="0"/>
              <a:t>b.</a:t>
            </a:r>
            <a:r>
              <a:rPr lang="cs-CZ" baseline="-25000" dirty="0"/>
              <a:t>     </a:t>
            </a:r>
            <a:endParaRPr lang="cs-CZ" dirty="0"/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en-US" baseline="-25000" dirty="0"/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i="1" dirty="0"/>
              <a:t>Příklad: 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u="sng" dirty="0"/>
              <a:t>a = 61, b = 7</a:t>
            </a:r>
            <a:r>
              <a:rPr lang="cs-CZ" dirty="0"/>
              <a:t> </a:t>
            </a:r>
            <a:r>
              <a:rPr lang="en-US" dirty="0"/>
              <a:t>    </a:t>
            </a:r>
            <a:r>
              <a:rPr lang="cs-CZ" dirty="0"/>
              <a:t>61 = 7.8 + 5</a:t>
            </a:r>
            <a:r>
              <a:rPr lang="en-US" dirty="0"/>
              <a:t>;</a:t>
            </a:r>
            <a:r>
              <a:rPr lang="cs-CZ" dirty="0"/>
              <a:t>	</a:t>
            </a:r>
            <a:r>
              <a:rPr lang="en-US" dirty="0"/>
              <a:t>	     61 = 7.3 + 40; 		 61 = 7.7 + 12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en-US" dirty="0"/>
              <a:t>		         </a:t>
            </a:r>
            <a:r>
              <a:rPr lang="cs-CZ" dirty="0"/>
              <a:t>61 = 56 + 5</a:t>
            </a:r>
            <a:r>
              <a:rPr lang="en-US" dirty="0"/>
              <a:t>;                            61 = 21 + 40;                         61 = 49 + 12     </a:t>
            </a:r>
            <a:r>
              <a:rPr lang="en-US" dirty="0" err="1"/>
              <a:t>atd</a:t>
            </a:r>
            <a:r>
              <a:rPr lang="en-US" dirty="0"/>
              <a:t>.</a:t>
            </a: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7298D9D-1634-4707-A443-FF96B7E3C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16E6C26-E54F-4F51-B292-DA80A4B8C7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6009924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766"/>
    </mc:Choice>
    <mc:Fallback xmlns="">
      <p:transition spd="slow" advTm="389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64B9379-8DF3-460F-B098-EF5BB3C34E6B}"/>
              </a:ext>
            </a:extLst>
          </p:cNvPr>
          <p:cNvSpPr/>
          <p:nvPr/>
        </p:nvSpPr>
        <p:spPr>
          <a:xfrm>
            <a:off x="685799" y="628233"/>
            <a:ext cx="11043357" cy="6432530"/>
          </a:xfrm>
          <a:prstGeom prst="rect">
            <a:avLst/>
          </a:prstGeom>
          <a:ln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dirty="0"/>
              <a:t>4</a:t>
            </a:r>
            <a:r>
              <a:rPr lang="cs-CZ" dirty="0"/>
              <a:t>. Rozhodněte, zda číslo  4 356 je dělitelné čísly  2,  3,  4,  5,  6,  8,  9,  10,  11.  Pokud není dělitelné uvažovaným číslem, určete zbytek, který vznikne při dělení tímto číslem.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-----------------------------------------------------------------------------------------------------------------------------------------------------------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--------------------------------------------------------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endParaRPr lang="cs-CZ" sz="12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cs-CZ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Řešení: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cs-CZ" sz="2000" dirty="0"/>
              <a:t>4 356</a:t>
            </a:r>
            <a:r>
              <a:rPr lang="en-US" sz="2000" dirty="0"/>
              <a:t> je d</a:t>
            </a:r>
            <a:r>
              <a:rPr lang="cs-CZ" sz="2000" dirty="0" err="1"/>
              <a:t>ělitelné</a:t>
            </a:r>
            <a:r>
              <a:rPr lang="cs-CZ" sz="2000" dirty="0"/>
              <a:t> číslem 2, 3, 4, 6, 9, 11</a:t>
            </a:r>
          </a:p>
          <a:p>
            <a:pPr>
              <a:tabLst>
                <a:tab pos="457200" algn="l"/>
              </a:tabLs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cs-CZ" sz="2000" dirty="0"/>
              <a:t>4 356</a:t>
            </a:r>
            <a:r>
              <a:rPr lang="en-US" sz="2000" dirty="0"/>
              <a:t> </a:t>
            </a:r>
            <a:r>
              <a:rPr lang="cs-CZ" sz="2000" dirty="0"/>
              <a:t> dává po dělení číslem 5 zbytek 1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2000" dirty="0"/>
              <a:t>4 356</a:t>
            </a:r>
            <a:r>
              <a:rPr lang="en-US" sz="2000" dirty="0"/>
              <a:t> </a:t>
            </a:r>
            <a:r>
              <a:rPr lang="cs-CZ" sz="2000" dirty="0"/>
              <a:t> dává po dělení číslem 8 zbytek 4    (4356 – 4320 = 36</a:t>
            </a:r>
            <a:r>
              <a:rPr lang="en-US" sz="2000" dirty="0"/>
              <a:t>; </a:t>
            </a:r>
            <a:r>
              <a:rPr lang="cs-CZ" sz="2000" dirty="0"/>
              <a:t>číslo 36 dává po dělení číslem 8 zbytek 4)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2000" dirty="0"/>
              <a:t>4 356</a:t>
            </a:r>
            <a:r>
              <a:rPr lang="en-US" sz="2000" dirty="0"/>
              <a:t> </a:t>
            </a:r>
            <a:r>
              <a:rPr lang="cs-CZ" sz="2000" dirty="0"/>
              <a:t> dává po dělení číslem 10 zbytek 6   (4356 – 43</a:t>
            </a:r>
            <a:r>
              <a:rPr lang="en-US" sz="2000" dirty="0"/>
              <a:t>4</a:t>
            </a:r>
            <a:r>
              <a:rPr lang="cs-CZ" sz="2000" dirty="0"/>
              <a:t>0 = </a:t>
            </a:r>
            <a:r>
              <a:rPr lang="en-US" sz="2000" dirty="0"/>
              <a:t>1</a:t>
            </a:r>
            <a:r>
              <a:rPr lang="cs-CZ" sz="2000" dirty="0"/>
              <a:t>6</a:t>
            </a:r>
            <a:r>
              <a:rPr lang="en-US" sz="2000" dirty="0"/>
              <a:t>; </a:t>
            </a:r>
            <a:r>
              <a:rPr lang="cs-CZ" sz="2000" dirty="0"/>
              <a:t>číslo </a:t>
            </a:r>
            <a:r>
              <a:rPr lang="en-US" sz="2000" dirty="0"/>
              <a:t>1</a:t>
            </a:r>
            <a:r>
              <a:rPr lang="cs-CZ" sz="2000" dirty="0"/>
              <a:t>6 dává po dělení číslem </a:t>
            </a:r>
            <a:r>
              <a:rPr lang="en-US" sz="2000" dirty="0"/>
              <a:t>10</a:t>
            </a:r>
            <a:r>
              <a:rPr lang="cs-CZ" sz="2000" dirty="0"/>
              <a:t> zbytek </a:t>
            </a:r>
            <a:r>
              <a:rPr lang="en-US" sz="2000" dirty="0"/>
              <a:t>6</a:t>
            </a:r>
            <a:r>
              <a:rPr lang="cs-CZ" sz="2000" dirty="0"/>
              <a:t>)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2000" dirty="0"/>
              <a:t>Dělitelnost číslem 11: </a:t>
            </a:r>
          </a:p>
          <a:p>
            <a:pPr>
              <a:tabLst>
                <a:tab pos="457200" algn="l"/>
              </a:tabLs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Kritérium dělitelnosti: </a:t>
            </a:r>
            <a:r>
              <a:rPr lang="cs-CZ" sz="1600" i="1" dirty="0"/>
              <a:t>Přirozené číslo a je dělitelné </a:t>
            </a:r>
            <a:r>
              <a:rPr lang="cs-CZ" sz="1600" b="1" i="1" dirty="0"/>
              <a:t>jedenácti</a:t>
            </a:r>
            <a:r>
              <a:rPr lang="cs-CZ" sz="1600" i="1" dirty="0"/>
              <a:t>, právě když je jedenácti dělitelný součet čísel zapsaných jednotlivými ciframi sudého řádu zmenšený o součet čísel zapsaných jednotlivými ciframi lichého řádu v zápisu čísla a.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2000" dirty="0"/>
              <a:t>Součet čísel zapsaných jednotlivými ciframi sudého řádu: 3 + 6 = 9 </a:t>
            </a:r>
          </a:p>
          <a:p>
            <a:pPr>
              <a:tabLst>
                <a:tab pos="457200" algn="l"/>
              </a:tabLst>
            </a:pPr>
            <a:r>
              <a:rPr lang="cs-CZ" sz="2000" dirty="0"/>
              <a:t>Součet čísel zapsaných jednotlivými ciframi lichého řádu: 4 + 5 = 9 </a:t>
            </a:r>
          </a:p>
          <a:p>
            <a:pPr>
              <a:tabLst>
                <a:tab pos="457200" algn="l"/>
              </a:tabLst>
            </a:pPr>
            <a:r>
              <a:rPr lang="cs-CZ" sz="2000" dirty="0"/>
              <a:t>Rozdíl: 9 – 9 = 0, 0 je dělitelná číslem 11, tedy i číslo 4356 je dělitelné jedenácti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0D7632A-154C-44DE-8F7C-95E217E9A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9F3886C-3460-4585-B7E4-060F6E26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6028268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51"/>
    </mc:Choice>
    <mc:Fallback xmlns="">
      <p:transition spd="slow" advTm="330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64B9379-8DF3-460F-B098-EF5BB3C34E6B}"/>
              </a:ext>
            </a:extLst>
          </p:cNvPr>
          <p:cNvSpPr/>
          <p:nvPr/>
        </p:nvSpPr>
        <p:spPr>
          <a:xfrm>
            <a:off x="399343" y="151179"/>
            <a:ext cx="11393312" cy="6555641"/>
          </a:xfrm>
          <a:prstGeom prst="rect">
            <a:avLst/>
          </a:prstGeom>
          <a:ln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dirty="0"/>
              <a:t>5</a:t>
            </a:r>
            <a:r>
              <a:rPr lang="cs-CZ" dirty="0"/>
              <a:t>. Dokažte kritérium dělitelnosti  čtyřmi</a:t>
            </a:r>
            <a:r>
              <a:rPr lang="en-US" dirty="0"/>
              <a:t>.</a:t>
            </a:r>
            <a:r>
              <a:rPr lang="cs-CZ" dirty="0"/>
              <a:t> 	</a:t>
            </a:r>
          </a:p>
          <a:p>
            <a:r>
              <a:rPr lang="cs-CZ" sz="1200" dirty="0"/>
              <a:t>Přirozené číslo </a:t>
            </a:r>
            <a:r>
              <a:rPr lang="cs-CZ" sz="1200" i="1" dirty="0"/>
              <a:t>a </a:t>
            </a:r>
            <a:r>
              <a:rPr lang="cs-CZ" sz="1200" dirty="0"/>
              <a:t>je dělitelné</a:t>
            </a:r>
            <a:r>
              <a:rPr lang="cs-CZ" sz="1200" b="1" dirty="0"/>
              <a:t> čtyřmi</a:t>
            </a:r>
            <a:r>
              <a:rPr lang="cs-CZ" sz="1200" dirty="0"/>
              <a:t>, právě když je čtyřmi dělitelné číslo zapsané jeho posledním dvojčíslím.</a:t>
            </a:r>
          </a:p>
          <a:p>
            <a:pPr lvl="0"/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-----------------------------------------------------------------------------------------------------------------------------------------------------------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-------------------------------------------------------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endParaRPr lang="cs-CZ" sz="12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cs-CZ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Řešení:    </a:t>
            </a:r>
            <a:r>
              <a:rPr lang="cs-CZ" dirty="0"/>
              <a:t>Vyjdeme z rozvinutého zápisu čísla </a:t>
            </a:r>
            <a:r>
              <a:rPr lang="cs-CZ" i="1" dirty="0"/>
              <a:t>a</a:t>
            </a:r>
            <a:r>
              <a:rPr lang="cs-CZ" dirty="0"/>
              <a:t> v desítkové soustavě:</a:t>
            </a:r>
            <a:r>
              <a:rPr lang="en-US" dirty="0"/>
              <a:t> 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cs-CZ" i="1" dirty="0"/>
              <a:t>a </a:t>
            </a:r>
            <a:r>
              <a:rPr lang="cs-CZ" dirty="0"/>
              <a:t>  =  </a:t>
            </a:r>
            <a:r>
              <a:rPr lang="cs-CZ" dirty="0" err="1"/>
              <a:t>a</a:t>
            </a:r>
            <a:r>
              <a:rPr lang="cs-CZ" baseline="-25000" dirty="0" err="1"/>
              <a:t>n</a:t>
            </a:r>
            <a:r>
              <a:rPr lang="cs-CZ" baseline="-25000" dirty="0"/>
              <a:t> </a:t>
            </a:r>
            <a:r>
              <a:rPr lang="cs-CZ" dirty="0"/>
              <a:t> . 10</a:t>
            </a:r>
            <a:r>
              <a:rPr lang="cs-CZ" baseline="30000" dirty="0"/>
              <a:t>n</a:t>
            </a:r>
            <a:r>
              <a:rPr lang="cs-CZ" dirty="0"/>
              <a:t> +  a</a:t>
            </a:r>
            <a:r>
              <a:rPr lang="cs-CZ" baseline="-25000" dirty="0"/>
              <a:t>n-1</a:t>
            </a:r>
            <a:r>
              <a:rPr lang="cs-CZ" dirty="0"/>
              <a:t> . 10</a:t>
            </a:r>
            <a:r>
              <a:rPr lang="cs-CZ" baseline="30000" dirty="0"/>
              <a:t>n-1</a:t>
            </a:r>
            <a:r>
              <a:rPr lang="cs-CZ" dirty="0"/>
              <a:t> +  ...... +  a</a:t>
            </a:r>
            <a:r>
              <a:rPr lang="cs-CZ" baseline="-25000" dirty="0"/>
              <a:t>2</a:t>
            </a:r>
            <a:r>
              <a:rPr lang="cs-CZ" dirty="0"/>
              <a:t> . 10</a:t>
            </a:r>
            <a:r>
              <a:rPr lang="cs-CZ" baseline="30000" dirty="0"/>
              <a:t>2</a:t>
            </a:r>
            <a:r>
              <a:rPr lang="cs-CZ" dirty="0"/>
              <a:t>  +  a</a:t>
            </a:r>
            <a:r>
              <a:rPr lang="cs-CZ" baseline="-25000" dirty="0"/>
              <a:t>1</a:t>
            </a:r>
            <a:r>
              <a:rPr lang="cs-CZ" dirty="0"/>
              <a:t> . 10</a:t>
            </a:r>
            <a:r>
              <a:rPr lang="cs-CZ" baseline="30000" dirty="0"/>
              <a:t>1</a:t>
            </a:r>
            <a:r>
              <a:rPr lang="cs-CZ" dirty="0"/>
              <a:t>  +  a</a:t>
            </a:r>
            <a:r>
              <a:rPr lang="cs-CZ" baseline="-25000" dirty="0"/>
              <a:t>0</a:t>
            </a:r>
            <a:r>
              <a:rPr lang="cs-CZ" dirty="0"/>
              <a:t>  =</a:t>
            </a:r>
            <a:endParaRPr lang="en-US" dirty="0"/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en-US" dirty="0"/>
              <a:t>     </a:t>
            </a:r>
            <a:r>
              <a:rPr lang="cs-CZ" dirty="0"/>
              <a:t>=  10</a:t>
            </a:r>
            <a:r>
              <a:rPr lang="cs-CZ" baseline="30000" dirty="0"/>
              <a:t>2</a:t>
            </a:r>
            <a:r>
              <a:rPr lang="cs-CZ" dirty="0"/>
              <a:t> . (</a:t>
            </a:r>
            <a:r>
              <a:rPr lang="cs-CZ" dirty="0" err="1"/>
              <a:t>a</a:t>
            </a:r>
            <a:r>
              <a:rPr lang="cs-CZ" baseline="-25000" dirty="0" err="1"/>
              <a:t>n</a:t>
            </a:r>
            <a:r>
              <a:rPr lang="cs-CZ" baseline="-25000" dirty="0"/>
              <a:t> </a:t>
            </a:r>
            <a:r>
              <a:rPr lang="cs-CZ" dirty="0"/>
              <a:t> . 10</a:t>
            </a:r>
            <a:r>
              <a:rPr lang="cs-CZ" baseline="30000" dirty="0"/>
              <a:t>n-2</a:t>
            </a:r>
            <a:r>
              <a:rPr lang="cs-CZ" dirty="0"/>
              <a:t> +  a</a:t>
            </a:r>
            <a:r>
              <a:rPr lang="cs-CZ" baseline="-25000" dirty="0"/>
              <a:t>n-1</a:t>
            </a:r>
            <a:r>
              <a:rPr lang="cs-CZ" dirty="0"/>
              <a:t> . 10</a:t>
            </a:r>
            <a:r>
              <a:rPr lang="cs-CZ" baseline="30000" dirty="0"/>
              <a:t>n-3</a:t>
            </a:r>
            <a:r>
              <a:rPr lang="cs-CZ" dirty="0"/>
              <a:t> +  ...... +  a</a:t>
            </a:r>
            <a:r>
              <a:rPr lang="cs-CZ" baseline="-25000" dirty="0"/>
              <a:t>2</a:t>
            </a:r>
            <a:r>
              <a:rPr lang="cs-CZ" dirty="0"/>
              <a:t>) +  a</a:t>
            </a:r>
            <a:r>
              <a:rPr lang="cs-CZ" baseline="-25000" dirty="0"/>
              <a:t>1</a:t>
            </a:r>
            <a:r>
              <a:rPr lang="cs-CZ" dirty="0"/>
              <a:t> . 10</a:t>
            </a:r>
            <a:r>
              <a:rPr lang="cs-CZ" baseline="30000" dirty="0"/>
              <a:t>1</a:t>
            </a:r>
            <a:r>
              <a:rPr lang="cs-CZ" dirty="0"/>
              <a:t>  +  a</a:t>
            </a:r>
            <a:r>
              <a:rPr lang="cs-CZ" baseline="-25000" dirty="0"/>
              <a:t>0</a:t>
            </a:r>
            <a:r>
              <a:rPr lang="en-US" baseline="-25000" dirty="0"/>
              <a:t>  </a:t>
            </a:r>
            <a:r>
              <a:rPr lang="en-US" dirty="0"/>
              <a:t>= </a:t>
            </a:r>
          </a:p>
          <a:p>
            <a:pPr>
              <a:tabLst>
                <a:tab pos="457200" algn="l"/>
              </a:tabLst>
            </a:pPr>
            <a:r>
              <a:rPr lang="en-US" dirty="0"/>
              <a:t>     </a:t>
            </a:r>
            <a:r>
              <a:rPr lang="cs-CZ" dirty="0"/>
              <a:t>=</a:t>
            </a:r>
            <a:r>
              <a:rPr lang="en-US" dirty="0"/>
              <a:t> 4</a:t>
            </a:r>
            <a:r>
              <a:rPr lang="cs-CZ" dirty="0"/>
              <a:t> .</a:t>
            </a:r>
            <a:r>
              <a:rPr lang="en-US" dirty="0"/>
              <a:t>25</a:t>
            </a:r>
            <a:r>
              <a:rPr lang="cs-CZ" dirty="0"/>
              <a:t> . (</a:t>
            </a:r>
            <a:r>
              <a:rPr lang="cs-CZ" dirty="0" err="1"/>
              <a:t>a</a:t>
            </a:r>
            <a:r>
              <a:rPr lang="cs-CZ" baseline="-25000" dirty="0" err="1"/>
              <a:t>n</a:t>
            </a:r>
            <a:r>
              <a:rPr lang="cs-CZ" baseline="-25000" dirty="0"/>
              <a:t> </a:t>
            </a:r>
            <a:r>
              <a:rPr lang="cs-CZ" dirty="0"/>
              <a:t> . 10</a:t>
            </a:r>
            <a:r>
              <a:rPr lang="cs-CZ" baseline="30000" dirty="0"/>
              <a:t>n-2</a:t>
            </a:r>
            <a:r>
              <a:rPr lang="cs-CZ" dirty="0"/>
              <a:t> +  a</a:t>
            </a:r>
            <a:r>
              <a:rPr lang="cs-CZ" baseline="-25000" dirty="0"/>
              <a:t>n-1</a:t>
            </a:r>
            <a:r>
              <a:rPr lang="cs-CZ" dirty="0"/>
              <a:t> . 10</a:t>
            </a:r>
            <a:r>
              <a:rPr lang="cs-CZ" baseline="30000" dirty="0"/>
              <a:t>n-3</a:t>
            </a:r>
            <a:r>
              <a:rPr lang="cs-CZ" dirty="0"/>
              <a:t> +  ...... +  a</a:t>
            </a:r>
            <a:r>
              <a:rPr lang="cs-CZ" baseline="-25000" dirty="0"/>
              <a:t>2</a:t>
            </a:r>
            <a:r>
              <a:rPr lang="cs-CZ" dirty="0"/>
              <a:t>) +  a</a:t>
            </a:r>
            <a:r>
              <a:rPr lang="cs-CZ" baseline="-25000" dirty="0"/>
              <a:t>1</a:t>
            </a:r>
            <a:r>
              <a:rPr lang="cs-CZ" dirty="0"/>
              <a:t> . 10</a:t>
            </a:r>
            <a:r>
              <a:rPr lang="cs-CZ" baseline="30000" dirty="0"/>
              <a:t>1</a:t>
            </a:r>
            <a:r>
              <a:rPr lang="cs-CZ" dirty="0"/>
              <a:t>  +  a</a:t>
            </a:r>
            <a:r>
              <a:rPr lang="cs-CZ" baseline="-25000" dirty="0"/>
              <a:t>0 ,     </a:t>
            </a:r>
            <a:r>
              <a:rPr lang="cs-CZ" dirty="0"/>
              <a:t>tedy    </a:t>
            </a:r>
            <a:r>
              <a:rPr lang="cs-CZ" i="1" dirty="0"/>
              <a:t>a = c</a:t>
            </a:r>
            <a:r>
              <a:rPr lang="cs-CZ" i="1" baseline="-25000" dirty="0"/>
              <a:t>1 </a:t>
            </a:r>
            <a:r>
              <a:rPr lang="cs-CZ" i="1" dirty="0"/>
              <a:t>+ c</a:t>
            </a:r>
            <a:r>
              <a:rPr lang="cs-CZ" i="1" baseline="-25000" dirty="0"/>
              <a:t>2</a:t>
            </a:r>
            <a:r>
              <a:rPr lang="cs-CZ" baseline="-25000" dirty="0"/>
              <a:t> </a:t>
            </a:r>
            <a:r>
              <a:rPr lang="cs-CZ" i="1" dirty="0"/>
              <a:t>.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en-US" baseline="-25000" dirty="0"/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en-US" baseline="-25000" dirty="0"/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en-US" baseline="-25000" dirty="0"/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en-US" baseline="-25000" dirty="0"/>
          </a:p>
          <a:p>
            <a:pPr>
              <a:tabLst>
                <a:tab pos="457200" algn="l"/>
              </a:tabLst>
            </a:pPr>
            <a:endParaRPr lang="en-US" dirty="0"/>
          </a:p>
          <a:p>
            <a:pPr>
              <a:tabLst>
                <a:tab pos="457200" algn="l"/>
              </a:tabLst>
            </a:pPr>
            <a:r>
              <a:rPr lang="cs-CZ" sz="1200" dirty="0"/>
              <a:t>Dokážeme implikaci</a:t>
            </a:r>
            <a:r>
              <a:rPr lang="cs-CZ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:   </a:t>
            </a:r>
            <a:r>
              <a:rPr lang="cs-CZ" sz="1200" dirty="0"/>
              <a:t>Jestliže je přirozené číslo a  dělitelné čtyřmi, pak je čtyřmi dělitelné číslo zapsané jeho posledním dvojčíslím.</a:t>
            </a:r>
          </a:p>
          <a:p>
            <a:pPr>
              <a:tabLst>
                <a:tab pos="457200" algn="l"/>
              </a:tabLst>
            </a:pPr>
            <a:endParaRPr lang="cs-CZ" dirty="0"/>
          </a:p>
          <a:p>
            <a:pPr>
              <a:tabLst>
                <a:tab pos="457200" algn="l"/>
              </a:tabLst>
            </a:pPr>
            <a:r>
              <a:rPr lang="cs-CZ" dirty="0"/>
              <a:t>Číslo </a:t>
            </a:r>
            <a:r>
              <a:rPr lang="cs-CZ" i="1" dirty="0"/>
              <a:t>a</a:t>
            </a:r>
            <a:r>
              <a:rPr lang="cs-CZ" dirty="0"/>
              <a:t> je vyjádřeno jako součet dvou čísel, z nichž první (</a:t>
            </a:r>
            <a:r>
              <a:rPr lang="cs-CZ" i="1" dirty="0"/>
              <a:t>c</a:t>
            </a:r>
            <a:r>
              <a:rPr lang="cs-CZ" i="1" baseline="-25000" dirty="0"/>
              <a:t>1</a:t>
            </a:r>
            <a:r>
              <a:rPr lang="cs-CZ" dirty="0"/>
              <a:t>) je dělitelné 4, tj.  </a:t>
            </a:r>
            <a:r>
              <a:rPr lang="cs-CZ" i="1" dirty="0"/>
              <a:t>a = 4</a:t>
            </a:r>
            <a:r>
              <a:rPr lang="cs-CZ" dirty="0"/>
              <a:t> . x</a:t>
            </a:r>
            <a:r>
              <a:rPr lang="cs-CZ" i="1" baseline="-25000" dirty="0"/>
              <a:t> </a:t>
            </a:r>
            <a:r>
              <a:rPr lang="cs-CZ" i="1" dirty="0"/>
              <a:t>+ c</a:t>
            </a:r>
            <a:r>
              <a:rPr lang="cs-CZ" i="1" baseline="-25000" dirty="0"/>
              <a:t>2</a:t>
            </a:r>
            <a:r>
              <a:rPr lang="cs-CZ" baseline="-25000" dirty="0"/>
              <a:t> </a:t>
            </a:r>
            <a:r>
              <a:rPr lang="cs-CZ" i="1" dirty="0"/>
              <a:t>.</a:t>
            </a:r>
          </a:p>
          <a:p>
            <a:pPr>
              <a:tabLst>
                <a:tab pos="457200" algn="l"/>
              </a:tabLst>
            </a:pPr>
            <a:r>
              <a:rPr lang="cs-CZ" dirty="0"/>
              <a:t>Podle </a:t>
            </a:r>
            <a:r>
              <a:rPr lang="cs-CZ" i="1" dirty="0"/>
              <a:t>věty 2</a:t>
            </a:r>
            <a:r>
              <a:rPr lang="cs-CZ" dirty="0"/>
              <a:t> dává číslo </a:t>
            </a:r>
            <a:r>
              <a:rPr lang="cs-CZ" i="1" dirty="0"/>
              <a:t>c</a:t>
            </a:r>
            <a:r>
              <a:rPr lang="cs-CZ" i="1" baseline="-25000" dirty="0"/>
              <a:t>2</a:t>
            </a:r>
            <a:r>
              <a:rPr lang="cs-CZ" dirty="0"/>
              <a:t> = a</a:t>
            </a:r>
            <a:r>
              <a:rPr lang="cs-CZ" baseline="-25000" dirty="0"/>
              <a:t>1</a:t>
            </a:r>
            <a:r>
              <a:rPr lang="cs-CZ" dirty="0"/>
              <a:t> . 10</a:t>
            </a:r>
            <a:r>
              <a:rPr lang="cs-CZ" baseline="30000" dirty="0"/>
              <a:t>1</a:t>
            </a:r>
            <a:r>
              <a:rPr lang="cs-CZ" dirty="0"/>
              <a:t>  +  a</a:t>
            </a:r>
            <a:r>
              <a:rPr lang="cs-CZ" baseline="-25000" dirty="0"/>
              <a:t>0</a:t>
            </a:r>
            <a:r>
              <a:rPr lang="cs-CZ" dirty="0"/>
              <a:t>  při dělení čtyřmi stejný zbytek jako číslo </a:t>
            </a:r>
            <a:r>
              <a:rPr lang="cs-CZ" i="1" dirty="0"/>
              <a:t>a</a:t>
            </a:r>
            <a:r>
              <a:rPr lang="cs-CZ" baseline="-25000" dirty="0"/>
              <a:t>. </a:t>
            </a:r>
            <a:r>
              <a:rPr lang="cs-CZ" dirty="0"/>
              <a:t>Je-li tedy číslo </a:t>
            </a:r>
            <a:r>
              <a:rPr lang="cs-CZ" i="1" dirty="0"/>
              <a:t>a </a:t>
            </a:r>
            <a:r>
              <a:rPr lang="cs-CZ" dirty="0"/>
              <a:t>dělitelné čtyřmi, pak i číslo </a:t>
            </a:r>
            <a:r>
              <a:rPr lang="cs-CZ" i="1" dirty="0"/>
              <a:t>c</a:t>
            </a:r>
            <a:r>
              <a:rPr lang="cs-CZ" i="1" baseline="-25000" dirty="0"/>
              <a:t>2  </a:t>
            </a:r>
            <a:r>
              <a:rPr lang="cs-CZ" dirty="0"/>
              <a:t>dělitelné čtyřmi. Číslo </a:t>
            </a:r>
            <a:r>
              <a:rPr lang="cs-CZ" i="1" dirty="0"/>
              <a:t>c</a:t>
            </a:r>
            <a:r>
              <a:rPr lang="cs-CZ" i="1" baseline="-25000" dirty="0"/>
              <a:t>2</a:t>
            </a:r>
            <a:r>
              <a:rPr lang="cs-CZ" dirty="0"/>
              <a:t> = a</a:t>
            </a:r>
            <a:r>
              <a:rPr lang="cs-CZ" baseline="-25000" dirty="0"/>
              <a:t>1</a:t>
            </a:r>
            <a:r>
              <a:rPr lang="cs-CZ" dirty="0"/>
              <a:t> . 10</a:t>
            </a:r>
            <a:r>
              <a:rPr lang="cs-CZ" baseline="30000" dirty="0"/>
              <a:t>1</a:t>
            </a:r>
            <a:r>
              <a:rPr lang="cs-CZ" dirty="0"/>
              <a:t>  +  a</a:t>
            </a:r>
            <a:r>
              <a:rPr lang="cs-CZ" baseline="-25000" dirty="0"/>
              <a:t>0</a:t>
            </a:r>
            <a:r>
              <a:rPr lang="cs-CZ" dirty="0"/>
              <a:t>  je číslo zapsané posledním dvojčíslím v zápisu čísla </a:t>
            </a:r>
            <a:r>
              <a:rPr lang="cs-CZ" i="1" dirty="0"/>
              <a:t>a</a:t>
            </a:r>
            <a:r>
              <a:rPr lang="cs-CZ" dirty="0"/>
              <a:t>. </a:t>
            </a:r>
          </a:p>
          <a:p>
            <a:pPr>
              <a:tabLst>
                <a:tab pos="457200" algn="l"/>
              </a:tabLst>
            </a:pPr>
            <a:endParaRPr lang="cs-CZ" dirty="0"/>
          </a:p>
          <a:p>
            <a:pPr>
              <a:tabLst>
                <a:tab pos="457200" algn="l"/>
              </a:tabLst>
            </a:pPr>
            <a:r>
              <a:rPr lang="cs-CZ" sz="1200" dirty="0"/>
              <a:t>Dokážeme implikaci</a:t>
            </a:r>
            <a:r>
              <a:rPr lang="cs-CZ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:   </a:t>
            </a:r>
            <a:r>
              <a:rPr lang="cs-CZ" sz="1200" dirty="0"/>
              <a:t>Jestliže je čtyřmi dělitelné číslo zapsané  posledním dvojčíslím přirozeného čísla </a:t>
            </a:r>
            <a:r>
              <a:rPr lang="cs-CZ" sz="1200" i="1" dirty="0"/>
              <a:t>a</a:t>
            </a:r>
            <a:r>
              <a:rPr lang="cs-CZ" sz="1200" dirty="0"/>
              <a:t>, pak je čtyřmi dělitelné číslo </a:t>
            </a:r>
            <a:r>
              <a:rPr lang="cs-CZ" sz="1200" i="1" dirty="0"/>
              <a:t>a</a:t>
            </a:r>
            <a:r>
              <a:rPr lang="cs-CZ" sz="1200" dirty="0"/>
              <a:t>.</a:t>
            </a:r>
          </a:p>
          <a:p>
            <a:pPr>
              <a:tabLst>
                <a:tab pos="457200" algn="l"/>
              </a:tabLst>
            </a:pPr>
            <a:endParaRPr lang="cs-CZ" dirty="0"/>
          </a:p>
          <a:p>
            <a:pPr>
              <a:tabLst>
                <a:tab pos="457200" algn="l"/>
              </a:tabLst>
            </a:pPr>
            <a:r>
              <a:rPr lang="cs-CZ" dirty="0"/>
              <a:t>Předpokládejme, že číslo </a:t>
            </a:r>
            <a:r>
              <a:rPr lang="cs-CZ" i="1" dirty="0"/>
              <a:t>c</a:t>
            </a:r>
            <a:r>
              <a:rPr lang="cs-CZ" i="1" baseline="-25000" dirty="0"/>
              <a:t>2</a:t>
            </a:r>
            <a:r>
              <a:rPr lang="cs-CZ" dirty="0"/>
              <a:t> zapsané  posledním dvojčíslím přirozeného čísla </a:t>
            </a:r>
            <a:r>
              <a:rPr lang="cs-CZ" i="1" dirty="0"/>
              <a:t>a, </a:t>
            </a:r>
            <a:r>
              <a:rPr lang="cs-CZ" dirty="0"/>
              <a:t>je dělitelné čtyřmi, tedy </a:t>
            </a:r>
            <a:r>
              <a:rPr lang="cs-CZ" i="1" dirty="0"/>
              <a:t>c</a:t>
            </a:r>
            <a:r>
              <a:rPr lang="cs-CZ" i="1" baseline="-25000" dirty="0"/>
              <a:t>2 </a:t>
            </a:r>
            <a:r>
              <a:rPr lang="cs-CZ" dirty="0"/>
              <a:t>= 4 . y.</a:t>
            </a:r>
          </a:p>
          <a:p>
            <a:pPr>
              <a:tabLst>
                <a:tab pos="457200" algn="l"/>
              </a:tabLst>
            </a:pPr>
            <a:r>
              <a:rPr lang="cs-CZ" dirty="0"/>
              <a:t>Víme z rozvinutého zápisu čísla </a:t>
            </a:r>
            <a:r>
              <a:rPr lang="cs-CZ" i="1" dirty="0"/>
              <a:t>a</a:t>
            </a:r>
            <a:r>
              <a:rPr lang="cs-CZ" dirty="0"/>
              <a:t> v desítkové soustavě, že číslo </a:t>
            </a:r>
            <a:r>
              <a:rPr lang="cs-CZ" i="1" dirty="0"/>
              <a:t>c</a:t>
            </a:r>
            <a:r>
              <a:rPr lang="cs-CZ" i="1" baseline="-25000" dirty="0"/>
              <a:t>1</a:t>
            </a:r>
            <a:r>
              <a:rPr lang="cs-CZ" dirty="0"/>
              <a:t> je dělitelné čtyřmi. Tedy číslo </a:t>
            </a:r>
            <a:r>
              <a:rPr lang="cs-CZ" i="1" dirty="0"/>
              <a:t>a = c</a:t>
            </a:r>
            <a:r>
              <a:rPr lang="cs-CZ" i="1" baseline="-25000" dirty="0"/>
              <a:t>1 </a:t>
            </a:r>
            <a:r>
              <a:rPr lang="cs-CZ" i="1" dirty="0"/>
              <a:t>+ c</a:t>
            </a:r>
            <a:r>
              <a:rPr lang="cs-CZ" i="1" baseline="-25000" dirty="0"/>
              <a:t>2</a:t>
            </a:r>
            <a:r>
              <a:rPr lang="cs-CZ" baseline="-25000" dirty="0"/>
              <a:t>  </a:t>
            </a:r>
            <a:r>
              <a:rPr lang="cs-CZ" dirty="0"/>
              <a:t>lze zapsat jako </a:t>
            </a:r>
            <a:r>
              <a:rPr lang="cs-CZ" i="1" dirty="0"/>
              <a:t>a = 4</a:t>
            </a:r>
            <a:r>
              <a:rPr lang="cs-CZ" dirty="0"/>
              <a:t> . x</a:t>
            </a:r>
            <a:r>
              <a:rPr lang="cs-CZ" i="1" baseline="-25000" dirty="0"/>
              <a:t> </a:t>
            </a:r>
            <a:r>
              <a:rPr lang="cs-CZ" i="1" dirty="0"/>
              <a:t>+ </a:t>
            </a:r>
            <a:r>
              <a:rPr lang="cs-CZ" dirty="0"/>
              <a:t>4 . y = 4</a:t>
            </a:r>
            <a:r>
              <a:rPr lang="cs-CZ" baseline="-25000" dirty="0"/>
              <a:t> </a:t>
            </a:r>
            <a:r>
              <a:rPr lang="cs-CZ" dirty="0"/>
              <a:t>. (x</a:t>
            </a:r>
            <a:r>
              <a:rPr lang="cs-CZ" i="1" baseline="-25000" dirty="0"/>
              <a:t> </a:t>
            </a:r>
            <a:r>
              <a:rPr lang="cs-CZ" i="1" dirty="0"/>
              <a:t>+</a:t>
            </a:r>
            <a:r>
              <a:rPr lang="cs-CZ" dirty="0"/>
              <a:t> y), z čehož je zřejmé, že číslo </a:t>
            </a:r>
            <a:r>
              <a:rPr lang="cs-CZ" i="1" dirty="0"/>
              <a:t>a  </a:t>
            </a:r>
            <a:r>
              <a:rPr lang="cs-CZ" dirty="0"/>
              <a:t>je dělitelné čtyřmi.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en-US" baseline="-25000" dirty="0"/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cs-CZ" dirty="0"/>
          </a:p>
        </p:txBody>
      </p:sp>
      <p:sp>
        <p:nvSpPr>
          <p:cNvPr id="14" name="Pravá složená závorka 13">
            <a:extLst>
              <a:ext uri="{FF2B5EF4-FFF2-40B4-BE49-F238E27FC236}">
                <a16:creationId xmlns:a16="http://schemas.microsoft.com/office/drawing/2014/main" id="{4C54E3B9-012C-48AF-A5F3-DF5848C496DE}"/>
              </a:ext>
            </a:extLst>
          </p:cNvPr>
          <p:cNvSpPr/>
          <p:nvPr/>
        </p:nvSpPr>
        <p:spPr>
          <a:xfrm rot="5400000">
            <a:off x="5530427" y="1830211"/>
            <a:ext cx="160301" cy="121073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01F0842-1334-4373-8FF2-42977065819E}"/>
              </a:ext>
            </a:extLst>
          </p:cNvPr>
          <p:cNvSpPr txBox="1"/>
          <p:nvPr/>
        </p:nvSpPr>
        <p:spPr>
          <a:xfrm>
            <a:off x="4624915" y="2561441"/>
            <a:ext cx="294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číslo zapsané posledním dvojčíslím (označení </a:t>
            </a:r>
            <a:r>
              <a:rPr lang="cs-CZ" i="1" dirty="0"/>
              <a:t>c</a:t>
            </a:r>
            <a:r>
              <a:rPr lang="cs-CZ" i="1" baseline="-25000" dirty="0"/>
              <a:t>2</a:t>
            </a:r>
            <a:r>
              <a:rPr lang="cs-CZ" dirty="0"/>
              <a:t>)</a:t>
            </a:r>
          </a:p>
        </p:txBody>
      </p:sp>
      <p:sp>
        <p:nvSpPr>
          <p:cNvPr id="16" name="Pravá složená závorka 15">
            <a:extLst>
              <a:ext uri="{FF2B5EF4-FFF2-40B4-BE49-F238E27FC236}">
                <a16:creationId xmlns:a16="http://schemas.microsoft.com/office/drawing/2014/main" id="{9549F7DF-8A20-4674-8691-6024021F31AC}"/>
              </a:ext>
            </a:extLst>
          </p:cNvPr>
          <p:cNvSpPr/>
          <p:nvPr/>
        </p:nvSpPr>
        <p:spPr>
          <a:xfrm rot="5400000">
            <a:off x="2736002" y="463900"/>
            <a:ext cx="176663" cy="394335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5EBE7DB-868B-4D95-85B8-EB127BA0A067}"/>
              </a:ext>
            </a:extLst>
          </p:cNvPr>
          <p:cNvSpPr txBox="1"/>
          <p:nvPr/>
        </p:nvSpPr>
        <p:spPr>
          <a:xfrm>
            <a:off x="1827033" y="2561442"/>
            <a:ext cx="255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číslo </a:t>
            </a:r>
            <a:r>
              <a:rPr lang="en-US" dirty="0"/>
              <a:t>d</a:t>
            </a:r>
            <a:r>
              <a:rPr lang="cs-CZ" dirty="0"/>
              <a:t>ě</a:t>
            </a:r>
            <a:r>
              <a:rPr lang="en-US" dirty="0" err="1"/>
              <a:t>liteln</a:t>
            </a:r>
            <a:r>
              <a:rPr lang="cs-CZ" dirty="0"/>
              <a:t>é čtyřmi (označení </a:t>
            </a:r>
            <a:r>
              <a:rPr lang="cs-CZ" i="1" dirty="0"/>
              <a:t>c</a:t>
            </a:r>
            <a:r>
              <a:rPr lang="cs-CZ" i="1" baseline="-25000" dirty="0"/>
              <a:t>1</a:t>
            </a:r>
            <a:r>
              <a:rPr lang="cs-CZ" dirty="0"/>
              <a:t>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5502C82-D47B-4FBB-BABA-E84E9D9C6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82AE763A-B91E-4577-B79F-02D2B8103F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072278" y="5957711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8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393"/>
    </mc:Choice>
    <mc:Fallback xmlns="">
      <p:transition spd="slow" advTm="530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1319</Words>
  <Application>Microsoft Office PowerPoint</Application>
  <PresentationFormat>Širokoúhlá obrazovka</PresentationFormat>
  <Paragraphs>131</Paragraphs>
  <Slides>9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Times New Roman</vt:lpstr>
      <vt:lpstr>Motiv Office</vt:lpstr>
      <vt:lpstr>Možnosti distanční výuky</vt:lpstr>
      <vt:lpstr>Znaky dělitelnosti</vt:lpstr>
      <vt:lpstr> ZNAKY DĚLITELNOSTI  </vt:lpstr>
      <vt:lpstr>Cvičení: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58</cp:revision>
  <dcterms:created xsi:type="dcterms:W3CDTF">2020-03-16T22:04:37Z</dcterms:created>
  <dcterms:modified xsi:type="dcterms:W3CDTF">2020-04-23T08:12:31Z</dcterms:modified>
</cp:coreProperties>
</file>