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86" r:id="rId7"/>
    <p:sldId id="303" r:id="rId8"/>
    <p:sldId id="262" r:id="rId9"/>
    <p:sldId id="266" r:id="rId10"/>
    <p:sldId id="287" r:id="rId11"/>
    <p:sldId id="289" r:id="rId12"/>
    <p:sldId id="290" r:id="rId13"/>
    <p:sldId id="291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63" r:id="rId30"/>
    <p:sldId id="284" r:id="rId31"/>
    <p:sldId id="283" r:id="rId32"/>
    <p:sldId id="293" r:id="rId33"/>
    <p:sldId id="294" r:id="rId34"/>
    <p:sldId id="295" r:id="rId35"/>
    <p:sldId id="297" r:id="rId36"/>
    <p:sldId id="298" r:id="rId37"/>
    <p:sldId id="299" r:id="rId38"/>
    <p:sldId id="264" r:id="rId39"/>
    <p:sldId id="267" r:id="rId40"/>
    <p:sldId id="301" r:id="rId41"/>
    <p:sldId id="302" r:id="rId42"/>
    <p:sldId id="300" r:id="rId43"/>
    <p:sldId id="265" r:id="rId4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24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8358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103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6230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5128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396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575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595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744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124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779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95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746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669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02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98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E1618-4E8F-4A45-9B1E-4AAF34364FD2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325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Komunikace se žáky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MŠ</a:t>
            </a:r>
            <a:endPara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365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Časté chyby a rady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80664" y="1748589"/>
            <a:ext cx="8915400" cy="3777622"/>
          </a:xfrm>
        </p:spPr>
        <p:txBody>
          <a:bodyPr>
            <a:noAutofit/>
          </a:bodyPr>
          <a:lstStyle/>
          <a:p>
            <a:r>
              <a:rPr lang="cs-CZ" sz="2400" dirty="0" smtClean="0"/>
              <a:t>Pozor na přívlastky – šikovný, inteligentní, poctivý, …</a:t>
            </a:r>
          </a:p>
          <a:p>
            <a:r>
              <a:rPr lang="cs-CZ" sz="2400" dirty="0" smtClean="0"/>
              <a:t>Škatulkování (nálepkování)</a:t>
            </a:r>
          </a:p>
          <a:p>
            <a:r>
              <a:rPr lang="cs-CZ" sz="2400" dirty="0" smtClean="0"/>
              <a:t>Moudré užívání slov</a:t>
            </a:r>
          </a:p>
          <a:p>
            <a:r>
              <a:rPr lang="cs-CZ" sz="2400" dirty="0" smtClean="0"/>
              <a:t>Hovořit k člověku, kterého se to týká</a:t>
            </a:r>
          </a:p>
          <a:p>
            <a:r>
              <a:rPr lang="cs-CZ" sz="2400" dirty="0" smtClean="0"/>
              <a:t>Využití nonverbálních prostředků v komunikaci – pohled, řeč těla</a:t>
            </a:r>
          </a:p>
          <a:p>
            <a:r>
              <a:rPr lang="cs-CZ" sz="2400" dirty="0" smtClean="0"/>
              <a:t>Úspěšná komunikace = oboustranná komunikace (naslouchání žákům)</a:t>
            </a:r>
          </a:p>
          <a:p>
            <a:r>
              <a:rPr lang="cs-CZ" sz="2400" dirty="0" smtClean="0"/>
              <a:t>Reagovat podporujícím způsobem</a:t>
            </a:r>
          </a:p>
          <a:p>
            <a:r>
              <a:rPr lang="cs-CZ" sz="2400" dirty="0" smtClean="0"/>
              <a:t>Vyhýbat se destruktivním trestům  </a:t>
            </a:r>
          </a:p>
        </p:txBody>
      </p:sp>
    </p:spTree>
    <p:extLst>
      <p:ext uri="{BB962C8B-B14F-4D97-AF65-F5344CB8AC3E}">
        <p14:creationId xmlns:p14="http://schemas.microsoft.com/office/powerpoint/2010/main" val="12406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Proč je používáme?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Rozšířené, známe z dětství</a:t>
            </a:r>
          </a:p>
          <a:p>
            <a:endParaRPr lang="cs-CZ" sz="2400" dirty="0" smtClean="0"/>
          </a:p>
          <a:p>
            <a:r>
              <a:rPr lang="cs-CZ" sz="2400" dirty="0" smtClean="0"/>
              <a:t>Říkáme je automaticky (naučeno sociálním učením - nápodobou)</a:t>
            </a:r>
          </a:p>
          <a:p>
            <a:endParaRPr lang="cs-CZ" sz="2400" dirty="0" smtClean="0"/>
          </a:p>
          <a:p>
            <a:r>
              <a:rPr lang="cs-CZ" sz="2400" dirty="0" smtClean="0"/>
              <a:t>Ulevujeme si od vlastních emocí</a:t>
            </a:r>
          </a:p>
          <a:p>
            <a:endParaRPr lang="cs-CZ" sz="2400" dirty="0" smtClean="0"/>
          </a:p>
          <a:p>
            <a:r>
              <a:rPr lang="cs-CZ" sz="2400" dirty="0" smtClean="0"/>
              <a:t>Neznáme jiný způsob, jak to říci</a:t>
            </a:r>
          </a:p>
          <a:p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815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Proč se tak děje? Aneb jak funguje náš mozek.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Hrozba, nebezpečí – aktivace emočních center</a:t>
            </a:r>
          </a:p>
          <a:p>
            <a:endParaRPr lang="cs-CZ" sz="2400" dirty="0" smtClean="0"/>
          </a:p>
          <a:p>
            <a:r>
              <a:rPr lang="cs-CZ" sz="2400" dirty="0" smtClean="0"/>
              <a:t>Ohrožení mohou být fyzická, ale i psychická</a:t>
            </a:r>
          </a:p>
          <a:p>
            <a:endParaRPr lang="cs-CZ" sz="2400" dirty="0" smtClean="0"/>
          </a:p>
          <a:p>
            <a:r>
              <a:rPr lang="cs-CZ" sz="2400" dirty="0" smtClean="0"/>
              <a:t>Emoční centra reagují rychleji než mozková kůra</a:t>
            </a:r>
          </a:p>
          <a:p>
            <a:endParaRPr lang="cs-CZ" sz="2400" dirty="0" smtClean="0"/>
          </a:p>
          <a:p>
            <a:r>
              <a:rPr lang="cs-CZ" sz="2400" dirty="0" smtClean="0"/>
              <a:t>Emoce blokují schopnost uvažovat, ztrácíme nadhled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2501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Příklady neefektivní komunikace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i="1" dirty="0" smtClean="0"/>
              <a:t>„Nesahej na ta kamna, spálíš se!“  </a:t>
            </a:r>
            <a:r>
              <a:rPr lang="cs-CZ" dirty="0" smtClean="0"/>
              <a:t>(zákaz)</a:t>
            </a:r>
          </a:p>
          <a:p>
            <a:r>
              <a:rPr lang="cs-CZ" dirty="0" smtClean="0"/>
              <a:t>„Co s tebe jednou bude? Rosteš pro kriminál.“ (negativní scénář)</a:t>
            </a:r>
          </a:p>
          <a:p>
            <a:r>
              <a:rPr lang="cs-CZ" i="1" dirty="0" smtClean="0"/>
              <a:t>„Ten koberec jsi vyluxoval špatně, zůstalo ti tam spoustu smetí.“ </a:t>
            </a:r>
            <a:r>
              <a:rPr lang="cs-CZ" dirty="0" smtClean="0"/>
              <a:t>(kritika)</a:t>
            </a:r>
          </a:p>
          <a:p>
            <a:r>
              <a:rPr lang="cs-CZ" i="1" dirty="0" smtClean="0"/>
              <a:t>„Kdo </a:t>
            </a:r>
            <a:r>
              <a:rPr lang="cs-CZ" i="1" dirty="0"/>
              <a:t>se má pořád dívat na ta roztahaná trička? Já už nevím, co si s tebou mám počít</a:t>
            </a:r>
            <a:r>
              <a:rPr lang="cs-CZ" i="1" dirty="0" smtClean="0"/>
              <a:t>!“</a:t>
            </a:r>
            <a:r>
              <a:rPr lang="cs-CZ" dirty="0" smtClean="0"/>
              <a:t> (výčitky, obviňování)</a:t>
            </a:r>
          </a:p>
          <a:p>
            <a:r>
              <a:rPr lang="cs-CZ" i="1" dirty="0" smtClean="0"/>
              <a:t>„Kolikrát </a:t>
            </a:r>
            <a:r>
              <a:rPr lang="cs-CZ" i="1" dirty="0"/>
              <a:t>jsem ti říkala, že bez pravidelné přípravy na vyučování nemůžeš mít dobré výsledky</a:t>
            </a:r>
            <a:r>
              <a:rPr lang="cs-CZ" i="1" dirty="0" smtClean="0"/>
              <a:t>.“ </a:t>
            </a:r>
            <a:r>
              <a:rPr lang="cs-CZ" dirty="0" smtClean="0"/>
              <a:t>(moralizování, poučování)</a:t>
            </a:r>
          </a:p>
          <a:p>
            <a:r>
              <a:rPr lang="cs-CZ" i="1" dirty="0" smtClean="0"/>
              <a:t>„Je </a:t>
            </a:r>
            <a:r>
              <a:rPr lang="cs-CZ" i="1" dirty="0"/>
              <a:t>to matematický </a:t>
            </a:r>
            <a:r>
              <a:rPr lang="cs-CZ" i="1" dirty="0" err="1"/>
              <a:t>antitalent</a:t>
            </a:r>
            <a:r>
              <a:rPr lang="cs-CZ" i="1" dirty="0" smtClean="0"/>
              <a:t>.“ </a:t>
            </a:r>
            <a:r>
              <a:rPr lang="cs-CZ" dirty="0" smtClean="0"/>
              <a:t>(nálepkování)</a:t>
            </a:r>
          </a:p>
          <a:p>
            <a:r>
              <a:rPr lang="cs-CZ" i="1" dirty="0" smtClean="0"/>
              <a:t>„Přestaň </a:t>
            </a:r>
            <a:r>
              <a:rPr lang="cs-CZ" i="1" dirty="0"/>
              <a:t>už házet tím pískem, nebo tě plácnu</a:t>
            </a:r>
            <a:r>
              <a:rPr lang="cs-CZ" i="1" dirty="0" smtClean="0"/>
              <a:t>.“  </a:t>
            </a:r>
            <a:r>
              <a:rPr lang="cs-CZ" dirty="0" smtClean="0"/>
              <a:t>(vyhrožování)</a:t>
            </a:r>
          </a:p>
          <a:p>
            <a:r>
              <a:rPr lang="cs-CZ" i="1" dirty="0" smtClean="0"/>
              <a:t>„Tak </a:t>
            </a:r>
            <a:r>
              <a:rPr lang="cs-CZ" i="1" dirty="0"/>
              <a:t>pojď nám předvést hvězdu, ty naše hvězdo</a:t>
            </a:r>
            <a:r>
              <a:rPr lang="cs-CZ" i="1" dirty="0" smtClean="0"/>
              <a:t>.“  </a:t>
            </a:r>
            <a:r>
              <a:rPr lang="cs-CZ" dirty="0" smtClean="0"/>
              <a:t>(ironie)</a:t>
            </a:r>
            <a:endParaRPr lang="cs-CZ" dirty="0"/>
          </a:p>
          <a:p>
            <a:endParaRPr lang="cs-CZ" i="1" dirty="0" smtClean="0"/>
          </a:p>
          <a:p>
            <a:pPr marL="0" indent="0">
              <a:buNone/>
            </a:pPr>
            <a:r>
              <a:rPr lang="cs-CZ" dirty="0"/>
              <a:t>KOPŘIVA, </a:t>
            </a:r>
            <a:r>
              <a:rPr lang="cs-CZ" dirty="0" smtClean="0"/>
              <a:t>Pavel a kol. 2008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i="1" u="sng" dirty="0"/>
          </a:p>
        </p:txBody>
      </p:sp>
    </p:spTree>
    <p:extLst>
      <p:ext uri="{BB962C8B-B14F-4D97-AF65-F5344CB8AC3E}">
        <p14:creationId xmlns:p14="http://schemas.microsoft.com/office/powerpoint/2010/main" val="161099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73301" y="321971"/>
            <a:ext cx="9156321" cy="5847009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cs-CZ" sz="2000" b="1" u="sng" dirty="0"/>
              <a:t>1. ,, Ty zase (vždycky, nikdy, pořád)…! – výčitky, </a:t>
            </a:r>
            <a:r>
              <a:rPr lang="cs-CZ" sz="2000" b="1" u="sng" dirty="0" smtClean="0"/>
              <a:t>obviňování</a:t>
            </a:r>
            <a:endParaRPr lang="cs-CZ" i="1" dirty="0"/>
          </a:p>
          <a:p>
            <a:pPr marL="0" indent="0">
              <a:buNone/>
            </a:pPr>
            <a:r>
              <a:rPr lang="cs-CZ" dirty="0"/>
              <a:t>KOPŘIVA, Pavel a kol. 2008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Zase nemáš nachystané pomůcky na lavici! Kdo se má s tebou pořád zdržovat? Kdybys to aspoň jednou udělal bez říkání, opravdu ti to musím připomínat každou hodinu</a:t>
            </a:r>
            <a:r>
              <a:rPr lang="cs-CZ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?“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Žák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nemá dobrý pocit, cítí se nepříjemně, otráveně, nejraději by něco odsekl…</a:t>
            </a:r>
          </a:p>
          <a:p>
            <a:pPr marL="0" indent="0">
              <a:buNone/>
            </a:pPr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se asi cítíme, když slyšme něco podobného?  Máme pocity křivdy a vzdoru, cítíme se nepříjemně, otráveně.</a:t>
            </a:r>
          </a:p>
          <a:p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Mnohem efektivnější by bylo použít jiný způsob komunikace, např.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popis a vyjádření očekávání: 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 Evo, vidím, že nemáš na lavici pomůcky, které budeme potřebovat. Byla bych ráda, kdybys je příště měla nachystané, jak jsme se spolu domluvili.“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nebo jen stručně: 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,,Evo, tvoje pomůcky!“</a:t>
            </a:r>
            <a:endParaRPr lang="cs-CZ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6408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023573" y="377617"/>
            <a:ext cx="929854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u="sng" dirty="0"/>
              <a:t>2. ,,Měla by sis uvědomit, že….. – poučování, vysvětlování, moralizování</a:t>
            </a:r>
            <a:endParaRPr lang="cs-CZ" u="sng" dirty="0"/>
          </a:p>
          <a:p>
            <a:pPr lvl="0"/>
            <a:r>
              <a:rPr lang="cs-CZ" dirty="0"/>
              <a:t>KOPŘIVA, Pavel a kol. 2008</a:t>
            </a:r>
            <a:endParaRPr lang="cs-CZ" i="1" dirty="0"/>
          </a:p>
          <a:p>
            <a:r>
              <a:rPr lang="cs-CZ" dirty="0"/>
              <a:t> </a:t>
            </a:r>
          </a:p>
          <a:p>
            <a:endParaRPr lang="cs-CZ" dirty="0"/>
          </a:p>
          <a:p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Učitelka: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Kolikrát jsem ti už říkala, že bez pravidelné přípravy na vyučování nemůžeš mít opravdu dobré výsledky? Nebo si snad myslíš, že ti ta násobilka naskáče do hlavy sama?“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Mluvit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pravidlech, zásadách, dohodách a důsledcích se samozřejmě má, ale formou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skutečného dialogu a ve chvíli pohody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(při konfliktu jej můžeme leda připomenout). Děti by měly dostat co největší prostor k vyjádření vlastních názorů a návrhů, společně potom dojít k dohodám, které jsou přijatelné pro všechny strany.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čím větší míře se děti mohou podílet na rozhodování o tom, co se jich týká, na vyjádření dohod a pravidel, tím více budou cítit zodpovědnost za jejich dodržování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1243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713148" y="249190"/>
            <a:ext cx="7847527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u="sng" dirty="0"/>
              <a:t>3. ,, Tohle jsi udělala špatně!“ – kritika, zaměření na </a:t>
            </a:r>
            <a:r>
              <a:rPr lang="cs-CZ" b="1" u="sng" dirty="0" smtClean="0"/>
              <a:t>chyby </a:t>
            </a:r>
          </a:p>
          <a:p>
            <a:endParaRPr lang="cs-CZ" dirty="0" smtClean="0"/>
          </a:p>
          <a:p>
            <a:r>
              <a:rPr lang="cs-CZ" dirty="0"/>
              <a:t>KOPŘIVA, Pavel a kol. 2008 </a:t>
            </a:r>
            <a:r>
              <a:rPr lang="cs-CZ" dirty="0"/>
              <a:t> </a:t>
            </a: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Učitel: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Tohle cvičení jsi teda dost zvoral. Máš tam jednu chybu vedle druhé. Škrábeš jako kocour, to se nedá číst!“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Žák: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Jsem hloupý, nic neumím, neschopný,…“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Tohle nás nejspíš rozzlobí, protože takto podaná kritika se dotýká přímo naší vlastní hodnoty. To, jak byla řečena, vyvolává pocit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méněcennosti, pocit hněvu, vzdoru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Kritika navíc nepřispívá k tomu, aby dítě chybu napravilo, případně příště postupovalo lépe.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Místo kritiky potřebujeme spíše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informaci, zpětnou vazbu: </a:t>
            </a: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,,Vidím, že jsi se snažil, některé věty se ti povedly bez chyby. Ale podívej, v těch ostatních větách to ještě není úplně v pořádku, zkusíme je opravit společně.“</a:t>
            </a: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Kvalitní zpětná vazba se vyznačuje tím, že začíná pozitivním popisem nebo informací, a pokud je třeba něco zlepšit a napravit, ukazuje jak.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2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274208"/>
            <a:ext cx="868465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u="sng" dirty="0"/>
              <a:t>4. Já (někdo) kvůli tobě … - lamentace, citové vydírání</a:t>
            </a:r>
            <a:endParaRPr lang="cs-CZ" u="sng" dirty="0"/>
          </a:p>
          <a:p>
            <a:pPr lvl="0"/>
            <a:r>
              <a:rPr lang="cs-CZ" dirty="0"/>
              <a:t> </a:t>
            </a:r>
            <a:r>
              <a:rPr lang="cs-CZ" dirty="0"/>
              <a:t> KOPŘIVA, Pavel a kol. </a:t>
            </a:r>
            <a:r>
              <a:rPr lang="cs-CZ" dirty="0" smtClean="0"/>
              <a:t>2008</a:t>
            </a:r>
          </a:p>
          <a:p>
            <a:pPr lvl="0"/>
            <a:endParaRPr lang="cs-CZ" dirty="0"/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Učitel: ,,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Zase mě z tebe rozbolela hlava. To proto, že jsi pořád tak hlučný.“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,,Už jsem kvůli vám celá šedivá. Jednou z vás dostanu infarkt.“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Takové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věty vzbuzují především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pocit viny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,,Zvenčí navozený pocit viny má ale svá rizika. Představme si, že se učitelce náhle opravdu udělá špatně. Z toho přece nemůžeme a ani nechceme činit děti zodpovědné. Někdy to ale děti mohou takhle pochopit a jejich trauma z toho, co ,,způsobily“, může být dlouhodobé.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každém případě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tento typ komunikace snižuje naši autoritu ve smyslu vlivu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nemůžeme si moc vážit toho, kdo používá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nefér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prostředky a ještě ze sebe dělá chudáčka.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Děti by neměly být k pocitu viny nuceny tím, že jim dospělí naznačují, že jsou zlé a špatné. Samy by si měly uvědomit, že udělaly něco špatně a mohou cítit vinu. Tento pocit však musí vycházet zevnitř.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Měli bychom je spíš upozornit na to, jaké mělo jejich chování následky.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3404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034862" y="412124"/>
            <a:ext cx="8899301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u="sng" dirty="0"/>
              <a:t>5. Nedělej to, nebo se ti stane…! – zákazy, varování</a:t>
            </a:r>
            <a:endParaRPr lang="cs-CZ" u="sng" dirty="0"/>
          </a:p>
          <a:p>
            <a:pPr lvl="0"/>
            <a:r>
              <a:rPr lang="cs-CZ" b="1" dirty="0"/>
              <a:t> </a:t>
            </a:r>
            <a:r>
              <a:rPr lang="cs-CZ" dirty="0"/>
              <a:t> KOPŘIVA, Pavel a kol. 2008</a:t>
            </a:r>
            <a:endParaRPr lang="cs-CZ" i="1" dirty="0"/>
          </a:p>
          <a:p>
            <a:r>
              <a:rPr lang="cs-CZ" dirty="0"/>
              <a:t> </a:t>
            </a:r>
          </a:p>
          <a:p>
            <a:endParaRPr lang="cs-CZ" dirty="0"/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Učitel: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,,Nelítej po té chodbě, uklouzneš a zlomíš si nohu nebo někoho porazíš!“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,,Nelez tam, spadneš a rozbiješ si hlavu!“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Žák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,,Mně se přeci nemůže nic stát!“</a:t>
            </a: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Dítě si nedovede představit ,,nesahání“, ,,nelítání“ a negativně formulovaný pokyn vlastně slyší jako pokyn k tomu, aby onu činnost uskutečnilo, jakoby slyšelo ,,sahej“, ,,lítej“.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Někdy představuje pro děti přímo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výzvu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aby začaly předvádět, jak jsou zdatné.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Jsou děti, které si ale varování berou k srdci, ty ovšem také mohou utrpět úraz. Většinou jsou to děti, které tohle varování slyší pořád. Svět je v jejich představách nebezpečný a cokoli zkoušet může být riskantní. Strach, že si ublíží, jim může bránit v rozvíjení motorických a dalších dovedností.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,,Lavice slouží na psaní, ne k tomu, abychom na ni lezli. Můžeme ji využít, když chceme dosáhnout někam výš, ale to pouze v dohledu dospělého. Mohlo by se stát, že bych spadl a rozbil si hlavu.“</a:t>
            </a:r>
          </a:p>
        </p:txBody>
      </p:sp>
    </p:spTree>
    <p:extLst>
      <p:ext uri="{BB962C8B-B14F-4D97-AF65-F5344CB8AC3E}">
        <p14:creationId xmlns:p14="http://schemas.microsoft.com/office/powerpoint/2010/main" val="3561097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318197" y="553791"/>
            <a:ext cx="837126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u="sng" dirty="0"/>
              <a:t>6. Z tebe jednou vyroste…-negativní scénáře, proroctví</a:t>
            </a:r>
            <a:endParaRPr lang="cs-CZ" u="sng" dirty="0"/>
          </a:p>
          <a:p>
            <a:pPr lvl="0"/>
            <a:r>
              <a:rPr lang="cs-CZ" b="1" dirty="0"/>
              <a:t> </a:t>
            </a:r>
            <a:r>
              <a:rPr lang="cs-CZ" sz="1600" dirty="0"/>
              <a:t> KOPŘIVA, Pavel a kol. 2008</a:t>
            </a:r>
            <a:endParaRPr lang="cs-CZ" sz="1600" i="1" dirty="0"/>
          </a:p>
          <a:p>
            <a:r>
              <a:rPr lang="cs-CZ" sz="1600" dirty="0"/>
              <a:t> </a:t>
            </a:r>
          </a:p>
          <a:p>
            <a:endParaRPr lang="cs-CZ" sz="1600" dirty="0"/>
          </a:p>
          <a:p>
            <a:r>
              <a:rPr lang="cs-CZ" sz="2000" b="1" dirty="0"/>
              <a:t>Učitel: </a:t>
            </a:r>
            <a:r>
              <a:rPr lang="cs-CZ" sz="2000" i="1" dirty="0"/>
              <a:t>,,Co z tebe bude? </a:t>
            </a:r>
            <a:r>
              <a:rPr lang="cs-CZ" sz="2000" i="1" dirty="0" smtClean="0"/>
              <a:t>,,</a:t>
            </a:r>
            <a:r>
              <a:rPr lang="cs-CZ" sz="2000" i="1" dirty="0"/>
              <a:t>S tebou nemá cenu se zdržovat, ty jsi ztracený případ</a:t>
            </a:r>
            <a:r>
              <a:rPr lang="cs-CZ" sz="2000" i="1" dirty="0" smtClean="0"/>
              <a:t>.“ ,,</a:t>
            </a:r>
            <a:r>
              <a:rPr lang="cs-CZ" sz="2000" i="1" dirty="0"/>
              <a:t>Ty se ty odmocniny snad nikdy nenaučíš!“</a:t>
            </a:r>
            <a:endParaRPr lang="cs-CZ" sz="2000" dirty="0"/>
          </a:p>
          <a:p>
            <a:r>
              <a:rPr lang="cs-CZ" sz="2000" i="1" dirty="0"/>
              <a:t> </a:t>
            </a:r>
            <a:endParaRPr lang="cs-CZ" sz="2000" dirty="0"/>
          </a:p>
          <a:p>
            <a:endParaRPr lang="cs-CZ" sz="2000" i="1" dirty="0"/>
          </a:p>
          <a:p>
            <a:r>
              <a:rPr lang="cs-CZ" sz="2000" dirty="0"/>
              <a:t>První reakcí dítěte může být naštvanost, vzdor. To, co dítě o sobě slyší, vytváří představu o sobě samém, a podle toho se také chová.</a:t>
            </a:r>
          </a:p>
          <a:p>
            <a:r>
              <a:rPr lang="cs-CZ" sz="2000" b="1" dirty="0"/>
              <a:t>Negativní hodnocení utvrzuje dítě v představě vlastní neschopnosti.</a:t>
            </a:r>
          </a:p>
          <a:p>
            <a:endParaRPr lang="cs-CZ" sz="2000" b="1" dirty="0"/>
          </a:p>
          <a:p>
            <a:r>
              <a:rPr lang="cs-CZ" sz="2000" i="1" dirty="0"/>
              <a:t>,, Odmocniny nejsou lehkou záležitostí, buď vytrvalý.“</a:t>
            </a:r>
          </a:p>
        </p:txBody>
      </p:sp>
    </p:spTree>
    <p:extLst>
      <p:ext uri="{BB962C8B-B14F-4D97-AF65-F5344CB8AC3E}">
        <p14:creationId xmlns:p14="http://schemas.microsoft.com/office/powerpoint/2010/main" val="284960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17997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Příjemný, přijatelný způsob komunikace</a:t>
            </a:r>
            <a:r>
              <a:rPr lang="cs-CZ" dirty="0"/>
              <a:t/>
            </a:r>
            <a:br>
              <a:rPr lang="cs-CZ" dirty="0"/>
            </a:br>
            <a:endParaRPr lang="cs-CZ" sz="1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2190692"/>
            <a:ext cx="9881758" cy="4667308"/>
          </a:xfrm>
        </p:spPr>
        <p:txBody>
          <a:bodyPr/>
          <a:lstStyle/>
          <a:p>
            <a:r>
              <a:rPr lang="cs-CZ" dirty="0" smtClean="0"/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oslovení jménem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říjemný, věcný tón hlasu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zdvořilost, slovíčko „prosím“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směv, oční kontakt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jasná formulace požadavku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smysluplnost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rovnocenný vztah, respekt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přiměřené informace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zaměřenost na problém, věc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humor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8376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238062" y="207651"/>
            <a:ext cx="9156879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u="sng" dirty="0"/>
              <a:t>7. On je takový…-</a:t>
            </a:r>
            <a:r>
              <a:rPr lang="cs-CZ" b="1" u="sng" dirty="0" smtClean="0"/>
              <a:t>nálepkování</a:t>
            </a:r>
          </a:p>
          <a:p>
            <a:r>
              <a:rPr lang="cs-CZ" dirty="0"/>
              <a:t>KOPŘIVA, Pavel a kol. 2008 </a:t>
            </a:r>
            <a:endParaRPr lang="cs-CZ" dirty="0" smtClean="0"/>
          </a:p>
          <a:p>
            <a:r>
              <a:rPr lang="cs-CZ" dirty="0"/>
              <a:t> </a:t>
            </a:r>
            <a:r>
              <a:rPr lang="cs-CZ" b="1" dirty="0"/>
              <a:t> </a:t>
            </a:r>
            <a:endParaRPr lang="cs-CZ" dirty="0"/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Učitelka: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Ondra je hodně agresivní, pořád někomu ubližuje.“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,,Ty jsi matematický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antitalent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Žák: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,,Už se to o mě ví, 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teď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už nemám žádnou šanci.“</a:t>
            </a: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Nálepka“ mívá často zdroj v některých vrozených vlastnostech dítěte (pomalejší tempo, horší koordinace pohybů, zvýšená dráždivost apod.).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Dítě je především lidskou bytostí s mnoha různými stránkami a vlohami a někdy může mít určité potíže.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Nálepka redukuje jeho osobnost na diagnózu (rodiče a učitelé se zabývají především tím, co dělat s jeho agresivitou, zlobením,…).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Zbavit se nálepky je velmi obtížné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Když se dítě zachová jinak, často uslyší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,,No to se snad stal zázrak, kam to zapsat?“.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Nebo projevy nedůvěry a podezírání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,,Opravdu jsi to spočítal sám?“.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nejspíš povede k tomu, že už dítě nebude mít chuť svou snahu zopakovat.</a:t>
            </a: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Nálepky mohou být i  pozitivní: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je taková hodná holčička. Ivanka je vždy vzorně připravená.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Riziko pozitivních nálepek spočívá v tom, že je dítě tlačeno k tomu, aby se chovalo tak, jak si přejí druzí. Může to vést k potlačování pocitů, které nejsou v souladu s tím, co ode mě očekává okolí, a k omezování jeho emočního vývoje.</a:t>
            </a: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Musím být vždy veselá, nesmím zklamat druhé,…</a:t>
            </a:r>
          </a:p>
        </p:txBody>
      </p:sp>
    </p:spTree>
    <p:extLst>
      <p:ext uri="{BB962C8B-B14F-4D97-AF65-F5344CB8AC3E}">
        <p14:creationId xmlns:p14="http://schemas.microsoft.com/office/powerpoint/2010/main" val="32940190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61544" y="524613"/>
            <a:ext cx="906672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8. Udělej…-pokyny</a:t>
            </a:r>
            <a:endParaRPr lang="cs-CZ" dirty="0"/>
          </a:p>
          <a:p>
            <a:pPr lvl="0"/>
            <a:r>
              <a:rPr lang="cs-CZ" dirty="0"/>
              <a:t> </a:t>
            </a:r>
            <a:r>
              <a:rPr lang="cs-CZ" dirty="0"/>
              <a:t> KOPŘIVA, Pavel a kol. 2008 </a:t>
            </a:r>
            <a:r>
              <a:rPr lang="cs-CZ" dirty="0"/>
              <a:t> </a:t>
            </a:r>
          </a:p>
          <a:p>
            <a:endParaRPr lang="cs-CZ" dirty="0"/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,,Děti, pozdravte.“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,,Dojez ten špenát.“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Tyto a další podobné věty bývají vysloveny většinou mírným tónem, nevyvolávají tedy pocit hrozby č příkazů. Pokud je ale dítě slýchá často, znamenají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riziko pro budování samostatnosti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Jsou překážkou, aby se dítě naučilo sledovat své tělesné pocity a řídit se jimi, ubírají příležitosti, kdy by se mělo učit rozhodovat, uvažovat o důsledcích svého chování a brát za sebe zodpovědnost.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Když si zvykneme plnit pokyny, učíme se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,,vypínat“ vlastní myšlení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které jako bychom už nepotřebovali, protože nám ,,ti, kteří vědí“, vše řeknou.</a:t>
            </a: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Čím pokyny nahradit?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informacemi, pravidly o dohodách, možnosti volby.</a:t>
            </a:r>
          </a:p>
        </p:txBody>
      </p:sp>
    </p:spTree>
    <p:extLst>
      <p:ext uri="{BB962C8B-B14F-4D97-AF65-F5344CB8AC3E}">
        <p14:creationId xmlns:p14="http://schemas.microsoft.com/office/powerpoint/2010/main" val="34734959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365419" y="642100"/>
            <a:ext cx="8233893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9. </a:t>
            </a:r>
            <a:r>
              <a:rPr lang="cs-CZ" b="1" u="sng" dirty="0"/>
              <a:t>Okamžitě běž a udělej…! - příkazy</a:t>
            </a:r>
            <a:endParaRPr lang="cs-CZ" b="1" dirty="0"/>
          </a:p>
          <a:p>
            <a:pPr lvl="0"/>
            <a:r>
              <a:rPr lang="cs-CZ" b="1" dirty="0"/>
              <a:t> </a:t>
            </a:r>
            <a:r>
              <a:rPr lang="cs-CZ" dirty="0"/>
              <a:t> KOPŘIVA, Pavel a kol. 2008 </a:t>
            </a:r>
            <a:endParaRPr lang="cs-CZ" dirty="0" smtClean="0"/>
          </a:p>
          <a:p>
            <a:pPr lvl="0"/>
            <a:r>
              <a:rPr lang="cs-CZ" dirty="0"/>
              <a:t> </a:t>
            </a:r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,,Okamžitě sesbírej ty kostky!“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Člověk má vrozené předpoklady rozvinout schopnost rozhodovat se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uvědomovat si, že při provádění nějaké činnosti existují alternativy, z nichž může volit.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Příkazy jsou namířeny proti rozvoji této schopnosti.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Jednou z charakteristik přijatelných způsobů sdělování požadavků je také smysluplnost – vědět proč mám něco udělat. Příkazy nedávají odpověď na naše ,,proč“.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Jedním z přijatelných způsobů sdělování požadavků je objasnění jejich smysluplnosti, informace o tom, proč se má něco udělat.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potřeba sebrat kostky, abychom na ně nešlápli. Mohlo by to bolet.“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17880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7999" y="566678"/>
            <a:ext cx="7937679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10. Přestaň…., nebo…! Běda, jestli…! – vyhrožování</a:t>
            </a:r>
          </a:p>
          <a:p>
            <a:pPr lvl="0"/>
            <a:r>
              <a:rPr lang="cs-CZ" sz="2000" dirty="0"/>
              <a:t>KOPŘIVA, Pavel a kol. 2008</a:t>
            </a:r>
            <a:endParaRPr lang="cs-CZ" sz="2000" i="1" dirty="0"/>
          </a:p>
          <a:p>
            <a:r>
              <a:rPr lang="cs-CZ" sz="2000" dirty="0"/>
              <a:t> </a:t>
            </a:r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,,Než napočítám do pěti, ať jste z té šatny venku. Jinak vás tam zamknu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 ,,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Ještě jedno takové slovo a uvidíš“</a:t>
            </a: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Tyto věty vyvolávají v prvé řadě strach. Ale strach není tím správným důvodem, proč se některé věci mají dělat a jiné zase ne. 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Děti velmi brzy zjistí, že dospělí mají pramalou chuť své hrozby plnit, a to pak vždycky stojí za to zkusit neposlechnout. Vyhrožovat a pak své hrozby neplnit je jeden z důvodů snížení naší autority. 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Nejde o to plnit výhružky, ale přestat vyhrožovat.</a:t>
            </a: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Větší ohrožení vývoje spočívá v tom, že se děti učí vyhovět dospělému ze strachu nebo pro to, že je to pro ně výhodné, nikoli proto, že uznávají smysluplnost a správnost na ně kladených požadavků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8759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528034"/>
            <a:ext cx="6946006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11. Křik</a:t>
            </a:r>
            <a:endParaRPr lang="cs-CZ" dirty="0"/>
          </a:p>
          <a:p>
            <a:pPr lvl="0"/>
            <a:r>
              <a:rPr lang="cs-CZ" dirty="0"/>
              <a:t> </a:t>
            </a:r>
            <a:r>
              <a:rPr lang="cs-CZ" dirty="0"/>
              <a:t> KOPŘIVA, Pavel a kol. 2008 </a:t>
            </a:r>
            <a:r>
              <a:rPr lang="cs-CZ" dirty="0"/>
              <a:t> </a:t>
            </a:r>
          </a:p>
          <a:p>
            <a:endParaRPr lang="cs-CZ" dirty="0" smtClean="0"/>
          </a:p>
          <a:p>
            <a:endParaRPr lang="cs-CZ" dirty="0"/>
          </a:p>
          <a:p>
            <a:pPr lvl="0"/>
            <a:r>
              <a:rPr lang="cs-CZ" sz="2000" dirty="0"/>
              <a:t>křik bývá často spojen s hrozbami a příkazy, je to jejich </a:t>
            </a:r>
            <a:r>
              <a:rPr lang="cs-CZ" sz="2000" b="1" dirty="0"/>
              <a:t>neverbální </a:t>
            </a:r>
            <a:r>
              <a:rPr lang="cs-CZ" sz="2000" b="1" dirty="0" smtClean="0"/>
              <a:t>doplněk</a:t>
            </a:r>
          </a:p>
          <a:p>
            <a:pPr lvl="0"/>
            <a:endParaRPr lang="cs-CZ" sz="2000" dirty="0"/>
          </a:p>
          <a:p>
            <a:pPr lvl="0"/>
            <a:r>
              <a:rPr lang="cs-CZ" sz="2000" dirty="0"/>
              <a:t>může u dětí vyvolat ještě větší strach, vzdor, případně </a:t>
            </a:r>
            <a:r>
              <a:rPr lang="cs-CZ" sz="2000" dirty="0" err="1"/>
              <a:t>protiagresi</a:t>
            </a:r>
            <a:r>
              <a:rPr lang="cs-CZ" sz="2000" dirty="0"/>
              <a:t> (na křik reaguji křikem, házením </a:t>
            </a:r>
            <a:r>
              <a:rPr lang="cs-CZ" sz="2000" dirty="0" smtClean="0"/>
              <a:t>věcí</a:t>
            </a:r>
          </a:p>
          <a:p>
            <a:pPr lvl="0"/>
            <a:endParaRPr lang="cs-CZ" sz="2000" dirty="0"/>
          </a:p>
          <a:p>
            <a:pPr lvl="0"/>
            <a:r>
              <a:rPr lang="cs-CZ" sz="2000" b="1" dirty="0"/>
              <a:t>křik je většinou projevem hněvu, zlosti, ale také </a:t>
            </a:r>
            <a:r>
              <a:rPr lang="cs-CZ" sz="2000" b="1" dirty="0" smtClean="0"/>
              <a:t>bezmoci</a:t>
            </a:r>
          </a:p>
          <a:p>
            <a:pPr lvl="0"/>
            <a:endParaRPr lang="cs-CZ" sz="2000" dirty="0"/>
          </a:p>
          <a:p>
            <a:pPr lvl="0"/>
            <a:r>
              <a:rPr lang="cs-CZ" sz="2000" dirty="0"/>
              <a:t>citlivost na křik bývá hodně individuální, někomu vadí už jen málo zvýšený tón</a:t>
            </a:r>
          </a:p>
        </p:txBody>
      </p:sp>
    </p:spTree>
    <p:extLst>
      <p:ext uri="{BB962C8B-B14F-4D97-AF65-F5344CB8AC3E}">
        <p14:creationId xmlns:p14="http://schemas.microsoft.com/office/powerpoint/2010/main" val="27266629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7999" y="705178"/>
            <a:ext cx="7551313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12. Podívej se na…, vezmi si příklad z…-srovnávání, dávání za vzor</a:t>
            </a:r>
            <a:endParaRPr lang="cs-CZ" dirty="0"/>
          </a:p>
          <a:p>
            <a:pPr lvl="0"/>
            <a:r>
              <a:rPr lang="cs-CZ" dirty="0"/>
              <a:t> </a:t>
            </a:r>
            <a:r>
              <a:rPr lang="cs-CZ" dirty="0" smtClean="0"/>
              <a:t>KOPŘIVA</a:t>
            </a:r>
            <a:r>
              <a:rPr lang="cs-CZ" dirty="0"/>
              <a:t>, Pavel a kol. 2008 </a:t>
            </a:r>
            <a:endParaRPr lang="cs-CZ" dirty="0" smtClean="0"/>
          </a:p>
          <a:p>
            <a:pPr lvl="0"/>
            <a:r>
              <a:rPr lang="cs-CZ" dirty="0"/>
              <a:t> </a:t>
            </a:r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,,Milane, vezmi si příklad z Lucky. Takhle mají vypadat domácí úkoly. Vždycky připravené pomůcky – to je vzorná žákyně!“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 srovnávání mohou děti prožívat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pocit méněcennosti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Nikdy to nedokážu, být jako…..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tak prožívají psychické ohrožení, které se dotýká jejich sebeúcty  - jádra jejich osobnosti.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Zvlášť veřejné srovnání může být velmi zraňující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Pocit méněcennosti bývá spojeno s hněvem a s chutí pomstít se.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děti, které jsou dávány za vzor, to mají dosti těžké, pokud nejsou dosti sociálně zdatné, aby si s ostatními udržely dobré vztahy.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80654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7999" y="211954"/>
            <a:ext cx="7345251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13. Ty snad chceš….? Copak ty nechceš…? – řečnické otázky</a:t>
            </a:r>
            <a:endParaRPr lang="cs-CZ" dirty="0"/>
          </a:p>
          <a:p>
            <a:pPr lvl="0"/>
            <a:r>
              <a:rPr lang="cs-CZ" sz="1600" dirty="0"/>
              <a:t> </a:t>
            </a:r>
            <a:r>
              <a:rPr lang="cs-CZ" sz="1600" dirty="0"/>
              <a:t> KOPŘIVA, Pavel a kol. 2008</a:t>
            </a:r>
            <a:endParaRPr lang="cs-CZ" sz="1600" i="1" dirty="0"/>
          </a:p>
          <a:p>
            <a:r>
              <a:rPr lang="cs-CZ" sz="1600" dirty="0"/>
              <a:t> </a:t>
            </a:r>
          </a:p>
          <a:p>
            <a:endParaRPr lang="cs-CZ" sz="1600" dirty="0"/>
          </a:p>
          <a:p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Učitelka: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 snad chceš spadnout?“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,,Tohle že má být kůň?“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,,Jak si to představuješ? Jsi normální?“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Řečnická otázka se vyznačuje tím, že se na ni neočekává odpověď, a pokud by zazněla, bylo by dítě nejspíše nařčeno z drzosti. Ten, kdo v běžné komunikaci takové otázky klade, signalizuje druhému i tónem hlasu despekt a nadřazenost. Mohou vzbuzovat pocit bezmoci a následně vzteku. 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Místo řečnických otázek můžeme použít např. informaci: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Kůň se kreslí takto. Na židli nelezeme, mohli bychom spadnout.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444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7999" y="766733"/>
            <a:ext cx="7796011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14. Ty jsi ale…-urážky, ponižování</a:t>
            </a:r>
            <a:endParaRPr lang="cs-CZ" dirty="0"/>
          </a:p>
          <a:p>
            <a:pPr lvl="0"/>
            <a:r>
              <a:rPr lang="cs-CZ" b="1" dirty="0"/>
              <a:t> </a:t>
            </a:r>
            <a:r>
              <a:rPr lang="cs-CZ" sz="1600" dirty="0"/>
              <a:t> KOPŘIVA, Pavel a kol. 2008 </a:t>
            </a:r>
            <a:r>
              <a:rPr lang="cs-CZ" sz="1600" dirty="0"/>
              <a:t> </a:t>
            </a:r>
          </a:p>
          <a:p>
            <a:endParaRPr lang="cs-CZ" sz="1600" dirty="0"/>
          </a:p>
          <a:p>
            <a:r>
              <a:rPr lang="cs-CZ" sz="2000" b="1" dirty="0" smtClean="0"/>
              <a:t>Učitelka: </a:t>
            </a:r>
            <a:r>
              <a:rPr lang="cs-CZ" sz="2000" dirty="0"/>
              <a:t>,,</a:t>
            </a:r>
            <a:r>
              <a:rPr lang="cs-CZ" sz="2000" i="1" dirty="0"/>
              <a:t>Takhle se utírá tabule? Tak to asi u vás doma vypadá</a:t>
            </a:r>
            <a:r>
              <a:rPr lang="cs-CZ" sz="2000" i="1" dirty="0" smtClean="0"/>
              <a:t>!“  </a:t>
            </a:r>
            <a:r>
              <a:rPr lang="cs-CZ" sz="2000" i="1" dirty="0"/>
              <a:t>,, Vy snad ani nejste lidi, chováte se jako zvěř!“</a:t>
            </a:r>
            <a:endParaRPr lang="cs-CZ" sz="2000" dirty="0"/>
          </a:p>
          <a:p>
            <a:r>
              <a:rPr lang="cs-CZ" sz="2000" i="1" dirty="0" smtClean="0"/>
              <a:t>  </a:t>
            </a:r>
            <a:r>
              <a:rPr lang="cs-CZ" sz="2000" i="1" dirty="0"/>
              <a:t>,,Ty jsi ale nechápavá, já už nevím, jak ti to mám vysvětlit!“</a:t>
            </a:r>
            <a:endParaRPr lang="cs-CZ" sz="2000" dirty="0"/>
          </a:p>
          <a:p>
            <a:r>
              <a:rPr lang="cs-CZ" sz="2000" i="1" dirty="0"/>
              <a:t> </a:t>
            </a:r>
            <a:endParaRPr lang="cs-CZ" sz="2000" dirty="0"/>
          </a:p>
          <a:p>
            <a:endParaRPr lang="cs-CZ" sz="2000" i="1" dirty="0"/>
          </a:p>
          <a:p>
            <a:endParaRPr lang="cs-CZ" sz="2000" i="1" dirty="0"/>
          </a:p>
          <a:p>
            <a:endParaRPr lang="cs-CZ" sz="2000" i="1" dirty="0"/>
          </a:p>
          <a:p>
            <a:r>
              <a:rPr lang="cs-CZ" sz="2000" dirty="0"/>
              <a:t>Takové věty nás dokáží zasáhnout opravdu hluboko, urážky zraňují naši sebeúctu. Urážek si nelze nevšimnout, i kultivovaným dospělým může dát dost práce nereagovat na takovou slovní agresi </a:t>
            </a:r>
            <a:r>
              <a:rPr lang="cs-CZ" sz="2000" b="1" dirty="0" err="1"/>
              <a:t>protiagresí</a:t>
            </a:r>
            <a:r>
              <a:rPr lang="cs-CZ" sz="2000" b="1" dirty="0"/>
              <a:t>.</a:t>
            </a:r>
          </a:p>
          <a:p>
            <a:r>
              <a:rPr lang="cs-CZ" sz="2000" dirty="0"/>
              <a:t>Někdy si dospělí ani neuvědomují, že používají urážky, protože je sdělují celkem mírným tónem, dokonce je považují za vtipné. </a:t>
            </a:r>
            <a:r>
              <a:rPr lang="cs-CZ" sz="2000" i="1" dirty="0"/>
              <a:t>To je naše čuňátko.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822554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713148" y="485372"/>
            <a:ext cx="81695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15. To je náš génius! To ses teda vyznamenal! – ironie, shazování</a:t>
            </a:r>
            <a:endParaRPr lang="cs-CZ" dirty="0"/>
          </a:p>
          <a:p>
            <a:pPr lvl="0"/>
            <a:r>
              <a:rPr lang="cs-CZ" b="1" dirty="0"/>
              <a:t> </a:t>
            </a:r>
            <a:r>
              <a:rPr lang="cs-CZ" dirty="0"/>
              <a:t> KOPŘIVA, Pavel a kol. 2008</a:t>
            </a:r>
            <a:endParaRPr lang="cs-CZ" i="1" dirty="0"/>
          </a:p>
          <a:p>
            <a:r>
              <a:rPr lang="cs-CZ" dirty="0"/>
              <a:t> </a:t>
            </a:r>
          </a:p>
          <a:p>
            <a:endParaRPr lang="cs-CZ" dirty="0"/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Učitel: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Romane, měli bychom zatleskat, že nám ukazuješ, jak to vypadá v zoo při krmení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 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,,Vidím, že Novák nám chce něco říct, děti, dávejte pozor a zapisujte si!“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Urážky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ponižování jsou přímou agresí, ironie je agrese skrytá pod rouškou humoru a o to je zákeřnější.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Humor, legrace se ale od ironie zásadně liší – nikdy neubližují.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Menší děti asi do 10 let ironii nechápou. Většinou vypadají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zmateně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paní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sice říká něco hezkého (,,naše zvířátko“), ale má takový divný úsměv a takový nepěkný hlas. Starší děti už vědí, o co jde, a zasáhne je to. Pokud se to netýká jich samotných, často se smějí.</a:t>
            </a: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Ironické chování učitele se může stát přímým podnětem k šikaně ve třídě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jakoby učitel ukazoval na některé děti</a:t>
            </a:r>
          </a:p>
        </p:txBody>
      </p:sp>
    </p:spTree>
    <p:extLst>
      <p:ext uri="{BB962C8B-B14F-4D97-AF65-F5344CB8AC3E}">
        <p14:creationId xmlns:p14="http://schemas.microsoft.com/office/powerpoint/2010/main" val="12540051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Proč tyto komunikační styly nemohou být efektivní?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34625"/>
          </a:xfrm>
        </p:spPr>
        <p:txBody>
          <a:bodyPr>
            <a:noAutofit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Psychické ohrožení:</a:t>
            </a:r>
          </a:p>
          <a:p>
            <a:pPr marL="0" indent="0">
              <a:buNone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negativní emoce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(hněv, lítost, vzdor, strach, nenávist, pocit křivdy)</a:t>
            </a:r>
          </a:p>
          <a:p>
            <a:pPr marL="0" indent="0">
              <a:buNone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pocit vlastní nízké hodnoty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(jsem k ničemu, neschopný, nemají mě rádi)</a:t>
            </a:r>
          </a:p>
          <a:p>
            <a:pPr marL="0" indent="0">
              <a:buNone/>
            </a:pP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Když se cítíme ohroženi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soustředíme se na vlastní obranu (ať už směrem do sebe nebo ven, vůči někomu), nikoli na sdělovaný požadavek.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618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45663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Nepříjemný, nepřijatelný způsob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27654" y="1359243"/>
            <a:ext cx="9247444" cy="5214551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neosobně, „mělo by se“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direktivní tón, křik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příkazy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nepříjemný výraz, pohled stranou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nejasnost, nekonkrétnost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arogance, nadřazenost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hrozby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vzkaz přes třetí osobu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nátlak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zbuzování pocitu viny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anipulace, „mazání medu kolem úst“, lichocení (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 jsi taková šikovná, viď že to uděláš!)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málo informací nebo žádné informace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srovnávat s jinými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připomínání minulých chyb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ironie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1924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0469" y="624110"/>
            <a:ext cx="9534144" cy="959991"/>
          </a:xfrm>
        </p:spPr>
        <p:txBody>
          <a:bodyPr>
            <a:normAutofit fontScale="90000"/>
          </a:bodyPr>
          <a:lstStyle/>
          <a:p>
            <a:r>
              <a:rPr lang="cs-CZ" b="1" u="sng" dirty="0"/>
              <a:t>Co pomůže, aby byla komunikace efektivní?</a:t>
            </a:r>
            <a:br>
              <a:rPr lang="cs-CZ" b="1" u="sng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42433"/>
            <a:ext cx="8915400" cy="499700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Zaměřujeme se na to, </a:t>
            </a: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se stalo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nikoliv na to, kdo to udělal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Pomáhají slůvka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vidím, slyším, cítím, že…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Popis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dává více prostoru než otázky. Řadu otázek lze nahradit popisem. Tím dáváme druhé straně prostor, aby se rozhodla,  zda a jak bude reagovat.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Dát prostor je znakem respektujícího přístupu.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Popis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co s tím uděláme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Je jedna ze základních komunikačních strategií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Podáváme informace o tom, co pomáhá v určité situaci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Informace o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důsledcích, vidět souvislosti, popisovat jak úspěchy , tak neúspěchy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Informace o zvyklostech a domluvených pravidlech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Dáváme dětem na vybranou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Výběr nesmí být manipulativní, musí být přijatelný pro obě strany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Někdy stačí jen pohled, gesto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12186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9535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Efektivní komunikace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47544" y="1863144"/>
            <a:ext cx="8915400" cy="3777622"/>
          </a:xfrm>
        </p:spPr>
        <p:txBody>
          <a:bodyPr>
            <a:normAutofit fontScale="85000" lnSpcReduction="10000"/>
          </a:bodyPr>
          <a:lstStyle/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Popis, konstatování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(Vidím, slyším, že…)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Informace, sdělení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(Je potřeba…; Tohle děláme (tak a tak)…; Pomůže, když…)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Vyjádření vlastních očekávání a potřeb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(Očekávám, že…; Pomohlo by mi,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kdyby…Přála bych si…)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Možnost volby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(Uděláš to tak… nebo tak…? Můžeš si vybrat.)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Dvě slova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(Jirko,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sešit!  …..)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Prostor pro spoluúčast a aktivitu dětí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 s tím uděláme? A co si o tom myslíš ty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?)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dirty="0"/>
              <a:t>KOPŘIVA, Pavel a kol. 2008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2362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Popis, konstatování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14311"/>
            <a:ext cx="8915400" cy="3777622"/>
          </a:xfrm>
        </p:spPr>
        <p:txBody>
          <a:bodyPr>
            <a:normAutofit fontScale="92500" lnSpcReduction="20000"/>
          </a:bodyPr>
          <a:lstStyle/>
          <a:p>
            <a:r>
              <a:rPr lang="cs-CZ" sz="2600" dirty="0" smtClean="0"/>
              <a:t>Zaměřujeme se na to, CO se stalo</a:t>
            </a:r>
          </a:p>
          <a:p>
            <a:r>
              <a:rPr lang="cs-CZ" sz="2600" dirty="0" smtClean="0"/>
              <a:t>Pomáhají slůvka vidím, slyším, cítím, že…</a:t>
            </a:r>
          </a:p>
          <a:p>
            <a:r>
              <a:rPr lang="cs-CZ" sz="2600" dirty="0" smtClean="0"/>
              <a:t>Můžeme popsat i to, co se opakuje</a:t>
            </a:r>
          </a:p>
          <a:p>
            <a:r>
              <a:rPr lang="cs-CZ" sz="2600" dirty="0" smtClean="0"/>
              <a:t>Popis dává více prostoru než otázky</a:t>
            </a:r>
          </a:p>
          <a:p>
            <a:r>
              <a:rPr lang="cs-CZ" sz="2600" dirty="0" smtClean="0"/>
              <a:t>Při použití popisu, většinou zjistíme důvody</a:t>
            </a:r>
          </a:p>
          <a:p>
            <a:r>
              <a:rPr lang="cs-CZ" sz="2600" dirty="0" smtClean="0"/>
              <a:t>Pomáhá dítěti „uvidět“ souvislosti</a:t>
            </a:r>
          </a:p>
          <a:p>
            <a:r>
              <a:rPr lang="cs-CZ" sz="2600" dirty="0" smtClean="0"/>
              <a:t>Popisovat jak úspěchy tak </a:t>
            </a:r>
            <a:r>
              <a:rPr lang="cs-CZ" sz="2600" dirty="0" smtClean="0"/>
              <a:t>neúspěchy</a:t>
            </a:r>
          </a:p>
          <a:p>
            <a:pPr marL="0" indent="0">
              <a:buNone/>
            </a:pPr>
            <a:r>
              <a:rPr lang="cs-CZ" sz="2600" dirty="0" smtClean="0"/>
              <a:t>Př.: </a:t>
            </a:r>
            <a:r>
              <a:rPr lang="cs-CZ" sz="2600" i="1" dirty="0" smtClean="0"/>
              <a:t>Vidím, že ještě nemáš připraveny věci, nestihneme vše udělat.</a:t>
            </a:r>
            <a:endParaRPr lang="cs-CZ" sz="2600" i="1" dirty="0" smtClean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59144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17515" y="640153"/>
            <a:ext cx="8911687" cy="1280890"/>
          </a:xfrm>
        </p:spPr>
        <p:txBody>
          <a:bodyPr/>
          <a:lstStyle/>
          <a:p>
            <a:r>
              <a:rPr lang="cs-CZ" b="1" dirty="0" smtClean="0"/>
              <a:t>Informace, sdělení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44056" y="1614311"/>
            <a:ext cx="8915400" cy="3777622"/>
          </a:xfrm>
        </p:spPr>
        <p:txBody>
          <a:bodyPr>
            <a:noAutofit/>
          </a:bodyPr>
          <a:lstStyle/>
          <a:p>
            <a:r>
              <a:rPr lang="cs-CZ" sz="2800" dirty="0" smtClean="0"/>
              <a:t>O současné situaci</a:t>
            </a:r>
          </a:p>
          <a:p>
            <a:r>
              <a:rPr lang="cs-CZ" sz="2800" dirty="0" smtClean="0"/>
              <a:t>O zvyklostech a domluvených pravidlech</a:t>
            </a:r>
          </a:p>
          <a:p>
            <a:r>
              <a:rPr lang="cs-CZ" sz="2800" dirty="0" smtClean="0"/>
              <a:t>O tom co pomáhá v určité situaci</a:t>
            </a:r>
          </a:p>
          <a:p>
            <a:r>
              <a:rPr lang="cs-CZ" sz="2800" dirty="0" smtClean="0"/>
              <a:t>O důsledcích</a:t>
            </a:r>
          </a:p>
          <a:p>
            <a:r>
              <a:rPr lang="cs-CZ" sz="2800" dirty="0" smtClean="0"/>
              <a:t>O postupech (proč a jak se to dělá)</a:t>
            </a:r>
          </a:p>
          <a:p>
            <a:r>
              <a:rPr lang="cs-CZ" sz="2800" dirty="0" smtClean="0"/>
              <a:t>Obecná platnost</a:t>
            </a:r>
          </a:p>
          <a:p>
            <a:r>
              <a:rPr lang="cs-CZ" sz="2800" dirty="0" smtClean="0"/>
              <a:t>Z pozitivních sdělení se naučíme </a:t>
            </a:r>
            <a:r>
              <a:rPr lang="cs-CZ" sz="2800" dirty="0" smtClean="0"/>
              <a:t>víc</a:t>
            </a:r>
          </a:p>
          <a:p>
            <a:pPr marL="0" indent="0">
              <a:buNone/>
            </a:pPr>
            <a:r>
              <a:rPr lang="cs-CZ" sz="2800" dirty="0" smtClean="0"/>
              <a:t>Př.: </a:t>
            </a:r>
            <a:r>
              <a:rPr lang="cs-CZ" sz="2800" i="1" dirty="0" smtClean="0"/>
              <a:t>Když si před jídlem umyjeme ruce, nepřeneseme si infekci do těla.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197728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27968" y="447647"/>
            <a:ext cx="8911687" cy="1280890"/>
          </a:xfrm>
        </p:spPr>
        <p:txBody>
          <a:bodyPr/>
          <a:lstStyle/>
          <a:p>
            <a:r>
              <a:rPr lang="cs-CZ" b="1" dirty="0" smtClean="0"/>
              <a:t>Vyjádření vlastních potřeb a očekávání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/>
              <a:t>I</a:t>
            </a:r>
            <a:r>
              <a:rPr lang="cs-CZ" sz="3200" dirty="0" smtClean="0"/>
              <a:t>nformace o tom co potřebujeme, chceme a očekáváme</a:t>
            </a:r>
          </a:p>
          <a:p>
            <a:r>
              <a:rPr lang="cs-CZ" sz="3200" dirty="0" smtClean="0"/>
              <a:t>Sdělujeme v 1. osobě jednotného čísla</a:t>
            </a:r>
          </a:p>
          <a:p>
            <a:r>
              <a:rPr lang="cs-CZ" sz="3200" dirty="0" smtClean="0"/>
              <a:t>Pozitivní nebo neutrální vyjadřování</a:t>
            </a:r>
          </a:p>
          <a:p>
            <a:r>
              <a:rPr lang="cs-CZ" sz="3200" dirty="0" smtClean="0"/>
              <a:t>Vyjádření vlastních </a:t>
            </a:r>
            <a:r>
              <a:rPr lang="cs-CZ" sz="3200" dirty="0" smtClean="0"/>
              <a:t>emocí</a:t>
            </a:r>
          </a:p>
          <a:p>
            <a:pPr marL="0" indent="0">
              <a:buNone/>
            </a:pPr>
            <a:r>
              <a:rPr lang="cs-CZ" sz="3200" dirty="0" smtClean="0"/>
              <a:t>Př.: </a:t>
            </a:r>
            <a:r>
              <a:rPr lang="cs-CZ" sz="3200" i="1" dirty="0" smtClean="0"/>
              <a:t>Přála bych si, abychom se spolu dopředu domlouvali na pravidlech</a:t>
            </a:r>
            <a:r>
              <a:rPr lang="cs-CZ" sz="3200" dirty="0" smtClean="0"/>
              <a:t>.</a:t>
            </a:r>
            <a:endParaRPr lang="cs-CZ" sz="32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023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Možnost volby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76323" y="1467556"/>
            <a:ext cx="8915400" cy="3777622"/>
          </a:xfrm>
        </p:spPr>
        <p:txBody>
          <a:bodyPr>
            <a:noAutofit/>
          </a:bodyPr>
          <a:lstStyle/>
          <a:p>
            <a:r>
              <a:rPr lang="cs-CZ" sz="2400" dirty="0" smtClean="0"/>
              <a:t>Zvažování pro a proti</a:t>
            </a:r>
          </a:p>
          <a:p>
            <a:r>
              <a:rPr lang="cs-CZ" sz="2400" dirty="0" smtClean="0"/>
              <a:t>Konkrétní dvě nebo více možností</a:t>
            </a:r>
          </a:p>
          <a:p>
            <a:r>
              <a:rPr lang="cs-CZ" sz="2400" dirty="0" smtClean="0"/>
              <a:t>Výběr:  „co, kdy, pořadí, jak nebo čím, sám nebo ve spolupráci, kolik“</a:t>
            </a:r>
          </a:p>
          <a:p>
            <a:r>
              <a:rPr lang="cs-CZ" sz="2400" dirty="0" smtClean="0"/>
              <a:t>Výběr musí být přijatelný pro obě strany</a:t>
            </a:r>
          </a:p>
          <a:p>
            <a:r>
              <a:rPr lang="cs-CZ" sz="2400" dirty="0" smtClean="0"/>
              <a:t>Nesmí být manipulací</a:t>
            </a:r>
          </a:p>
          <a:p>
            <a:r>
              <a:rPr lang="cs-CZ" sz="2400" dirty="0" smtClean="0"/>
              <a:t>Je to dovednost pro každodenní použití</a:t>
            </a:r>
          </a:p>
          <a:p>
            <a:r>
              <a:rPr lang="cs-CZ" sz="2400" dirty="0" smtClean="0"/>
              <a:t>Podmínkou, převzetí zodpovědnosti nad vlastní </a:t>
            </a:r>
            <a:r>
              <a:rPr lang="cs-CZ" sz="2400" dirty="0" smtClean="0"/>
              <a:t>volbou</a:t>
            </a:r>
          </a:p>
          <a:p>
            <a:pPr marL="0" indent="0">
              <a:buNone/>
            </a:pPr>
            <a:r>
              <a:rPr lang="cs-CZ" sz="2400" dirty="0" smtClean="0"/>
              <a:t>Př.: </a:t>
            </a:r>
            <a:r>
              <a:rPr lang="cs-CZ" sz="2400" i="1" dirty="0" smtClean="0"/>
              <a:t>Uděláš si úkoly před večeří nebo po večeři?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3505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Dvě slova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200" dirty="0" smtClean="0"/>
              <a:t>Hlavní je oslovení</a:t>
            </a:r>
          </a:p>
          <a:p>
            <a:r>
              <a:rPr lang="cs-CZ" sz="3200" dirty="0" smtClean="0"/>
              <a:t>Šetří čas </a:t>
            </a:r>
          </a:p>
          <a:p>
            <a:r>
              <a:rPr lang="cs-CZ" sz="3200" dirty="0" smtClean="0"/>
              <a:t>Někdy stačí pohled gesto</a:t>
            </a:r>
          </a:p>
          <a:p>
            <a:r>
              <a:rPr lang="cs-CZ" sz="3200" dirty="0" smtClean="0"/>
              <a:t>Někdy je potřeba vyjádřit kategorický nesouhlas</a:t>
            </a:r>
          </a:p>
          <a:p>
            <a:r>
              <a:rPr lang="cs-CZ" sz="3200" dirty="0" smtClean="0"/>
              <a:t>Vyhýbat se hodnocení </a:t>
            </a:r>
            <a:r>
              <a:rPr lang="cs-CZ" sz="3200" dirty="0" smtClean="0"/>
              <a:t>osoby</a:t>
            </a:r>
          </a:p>
          <a:p>
            <a:pPr marL="0" indent="0">
              <a:buNone/>
            </a:pPr>
            <a:r>
              <a:rPr lang="cs-CZ" sz="3200" dirty="0" smtClean="0"/>
              <a:t>Př. : </a:t>
            </a:r>
            <a:r>
              <a:rPr lang="cs-CZ" sz="3200" i="1" dirty="0" smtClean="0"/>
              <a:t>Honzo, pomůcky</a:t>
            </a:r>
            <a:r>
              <a:rPr lang="cs-CZ" sz="3200" dirty="0" smtClean="0"/>
              <a:t>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28187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Prostor pro spoluúčast a aktivitu dětí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 rozhodování o věcech, které se jich týkají</a:t>
            </a:r>
          </a:p>
          <a:p>
            <a:r>
              <a:rPr lang="cs-CZ" sz="2800" dirty="0" smtClean="0"/>
              <a:t>Návrh </a:t>
            </a:r>
            <a:r>
              <a:rPr lang="cs-CZ" sz="2800" dirty="0" smtClean="0"/>
              <a:t>jako další alternativa k pokynům a radám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dirty="0"/>
              <a:t>Pomohou i otázky: „Co navrhuješ?“  „Co s tím uděláme?“ Co si o tom myslíš ty?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9852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42135" y="517018"/>
            <a:ext cx="8911687" cy="636279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Praktické cvičení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61752" y="1260389"/>
            <a:ext cx="9222731" cy="5263979"/>
          </a:xfrm>
        </p:spPr>
        <p:txBody>
          <a:bodyPr>
            <a:normAutofit/>
          </a:bodyPr>
          <a:lstStyle/>
          <a:p>
            <a:r>
              <a:rPr lang="cs-CZ" dirty="0" smtClean="0"/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Pokuste se následující věty změnit na jazyk popisný:</a:t>
            </a:r>
          </a:p>
          <a:p>
            <a:pPr marL="0" indent="0">
              <a:buNone/>
            </a:pPr>
            <a:endParaRPr lang="cs-CZ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nemůžeš tu vanu po sobě aspoň jednou umýt?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Zase jsi nechal ty ponožky na křesle!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Ještě jednou tě uslyším mluvit sprostě a uvidíš!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Škrábeš jako kocour. To je hrozné, kdo to má po tobě číst?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Kdy ses naposled myl? Podívej se na sebe, jak vypadáš!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Zase jste tu tabuli neutřeli.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95043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1" y="1120462"/>
            <a:ext cx="9104805" cy="47907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Proč jíš v tom křesle? Drobíš všude kolem!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 si na věci vůbec nedáváš pozor! To musíš ten svetr tak ušpinit?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můžeš psát s takovým kůlem? Ořež si tu tužku!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Nekřičte tady!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Máš úkoly? Proč sis je ještě neudělal?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to, že jsi se ještě nepřevlékl?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Proč jsi nesnědl tu svačinu?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3776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369447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Příklady</a:t>
            </a:r>
            <a:br>
              <a:rPr lang="cs-CZ" sz="4000" b="1" dirty="0" smtClean="0"/>
            </a:br>
            <a:endParaRPr lang="cs-CZ" sz="1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25362" y="1812323"/>
            <a:ext cx="9379250" cy="4654379"/>
          </a:xfrm>
        </p:spPr>
        <p:txBody>
          <a:bodyPr>
            <a:normAutofit/>
          </a:bodyPr>
          <a:lstStyle/>
          <a:p>
            <a:endParaRPr lang="cs-CZ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Paní učitelka Nováková se obrací k Mileně, která právě skočila do řeči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íšovi, a říká: „Ty jsi ale nevychovaná, že takhle skáčeš Ríšovi do řeči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!“</a:t>
            </a:r>
          </a:p>
          <a:p>
            <a:pPr marL="0" indent="0">
              <a:buNone/>
            </a:pPr>
            <a:endParaRPr lang="cs-CZ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 učitel Železný se otáčí k Pepíkovi, který právě skočil do řeči Kateřině, a říká: „Když mluvíš, Pepíku, nemohu se soustředit na to, co říká Kateřina.“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endParaRPr lang="cs-CZ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8757717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Osvojení efektivní komunikace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Dlouhodobý proces</a:t>
            </a:r>
          </a:p>
          <a:p>
            <a:r>
              <a:rPr lang="cs-CZ" sz="2800" dirty="0" smtClean="0"/>
              <a:t>Vyžaduje znalost, dovednost a „zapálenost“ učitele</a:t>
            </a:r>
          </a:p>
          <a:p>
            <a:r>
              <a:rPr lang="cs-CZ" sz="2800" dirty="0" smtClean="0"/>
              <a:t>Žáci si musí zvyknout na tento způsob komunikace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4374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b="1" dirty="0" smtClean="0"/>
              <a:t>Proč bychom ji měli používat?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Efektivní komunikace naplňuje všechny tři oblasti výchovy, o které se jako učitelé musíme starat:</a:t>
            </a:r>
          </a:p>
          <a:p>
            <a:endParaRPr lang="cs-CZ" sz="2400" dirty="0" smtClean="0"/>
          </a:p>
          <a:p>
            <a:pPr lvl="1"/>
            <a:r>
              <a:rPr lang="cs-CZ" sz="2400" dirty="0" smtClean="0"/>
              <a:t>1. Učit děti důležitým dovednostem a návykům pro život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dirty="0" smtClean="0"/>
              <a:t>2. Rozvíjet jejich osobnost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dirty="0" smtClean="0"/>
              <a:t>3. Být současně s dětmi v dobrých vztazích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6956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Příklady efektivní komunikace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i="1" dirty="0" smtClean="0"/>
              <a:t>„Vidím, že ještě nemáš nachystáno na hodinu.“ </a:t>
            </a:r>
            <a:r>
              <a:rPr lang="cs-CZ" sz="2000" dirty="0" smtClean="0"/>
              <a:t>(popis konstatování)</a:t>
            </a:r>
          </a:p>
          <a:p>
            <a:r>
              <a:rPr lang="cs-CZ" sz="2000" i="1" dirty="0" smtClean="0"/>
              <a:t>„Budeme dělat cvičení 4 ze strany 67.“ </a:t>
            </a:r>
            <a:r>
              <a:rPr lang="cs-CZ" sz="2000" dirty="0" smtClean="0"/>
              <a:t>(informace, sdělení)</a:t>
            </a:r>
          </a:p>
          <a:p>
            <a:r>
              <a:rPr lang="cs-CZ" sz="2000" i="1" dirty="0" smtClean="0"/>
              <a:t>„Chci, abys mi o takové věci řekl alespoň den dopředu.“ </a:t>
            </a:r>
            <a:r>
              <a:rPr lang="cs-CZ" sz="2000" dirty="0" smtClean="0"/>
              <a:t>(</a:t>
            </a:r>
            <a:r>
              <a:rPr lang="cs-CZ" sz="2000" dirty="0"/>
              <a:t>Vyjádření vlastních očekávání a </a:t>
            </a:r>
            <a:r>
              <a:rPr lang="cs-CZ" sz="2000" dirty="0" smtClean="0"/>
              <a:t>potřeb)</a:t>
            </a:r>
          </a:p>
          <a:p>
            <a:r>
              <a:rPr lang="cs-CZ" sz="2000" i="1" dirty="0" smtClean="0"/>
              <a:t>„Můžeš ten obrázek nakreslit pastelkami nebo voskovkami.“ </a:t>
            </a:r>
            <a:r>
              <a:rPr lang="cs-CZ" sz="2000" dirty="0" smtClean="0"/>
              <a:t>(Možnost volby)</a:t>
            </a:r>
          </a:p>
          <a:p>
            <a:r>
              <a:rPr lang="cs-CZ" sz="2000" i="1" dirty="0" smtClean="0"/>
              <a:t>„Terezo, přezůvky!“ </a:t>
            </a:r>
            <a:r>
              <a:rPr lang="cs-CZ" sz="2000" dirty="0" smtClean="0"/>
              <a:t>(Dvě slova)</a:t>
            </a:r>
          </a:p>
          <a:p>
            <a:r>
              <a:rPr lang="cs-CZ" sz="2000" i="1" dirty="0" smtClean="0"/>
              <a:t>„Michale, máš to mezi dvojkou a trojkou. Co s tím uděláme?“ </a:t>
            </a:r>
            <a:r>
              <a:rPr lang="cs-CZ" sz="2000" dirty="0" smtClean="0"/>
              <a:t>(Prostor pro spoluúčast a aktivitu dětí)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961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6808"/>
          </a:xfrm>
        </p:spPr>
        <p:txBody>
          <a:bodyPr/>
          <a:lstStyle/>
          <a:p>
            <a:pPr algn="ctr"/>
            <a:r>
              <a:rPr lang="cs-CZ" b="1" dirty="0" smtClean="0"/>
              <a:t>Použitá 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99815" y="1429555"/>
            <a:ext cx="8915400" cy="4417273"/>
          </a:xfrm>
        </p:spPr>
        <p:txBody>
          <a:bodyPr/>
          <a:lstStyle/>
          <a:p>
            <a:r>
              <a:rPr lang="cs-CZ" dirty="0" smtClean="0"/>
              <a:t>KOPŘIVA, Pavel. Respektovat a být respektován. 3. vyd. Bystřice pod Hostýnem: Spirála, 2008. 286 s.</a:t>
            </a:r>
          </a:p>
          <a:p>
            <a:endParaRPr lang="cs-CZ" dirty="0"/>
          </a:p>
          <a:p>
            <a:r>
              <a:rPr lang="cs-CZ" dirty="0" smtClean="0"/>
              <a:t>CANGELOSI, S. James. Strategie řízení třídy: Jak získat a udržet spolupráci žáků ve výuce.  3. vyd. Praha: Portál, 2000. 289 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8991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031695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Jazyk popisný a jazyk posuzující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07979" y="1820562"/>
            <a:ext cx="8915400" cy="4584930"/>
          </a:xfrm>
        </p:spPr>
        <p:txBody>
          <a:bodyPr>
            <a:normAutofit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 popisném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vyjadřování </a:t>
            </a:r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vykresluje mluvčí situaci, chování, dosažený výsledek nebo pocit.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sloveso)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popis situace výsledku,..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Jazyk posuzující </a:t>
            </a:r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označuje děti přívlastky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„šikovný“, „pomalý“, „dobrý čtenář“, „dobře vychovaný“, „problémové dítě“, „poctivý“, „inteligentní“,…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(přídavné jméno) - nálepkování</a:t>
            </a:r>
          </a:p>
        </p:txBody>
      </p:sp>
    </p:spTree>
    <p:extLst>
      <p:ext uri="{BB962C8B-B14F-4D97-AF65-F5344CB8AC3E}">
        <p14:creationId xmlns:p14="http://schemas.microsoft.com/office/powerpoint/2010/main" val="673987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Jazyk </a:t>
            </a:r>
            <a:r>
              <a:rPr lang="cs-CZ" b="1" dirty="0" smtClean="0"/>
              <a:t>popisný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Obsahuje více informací pro žáky</a:t>
            </a:r>
          </a:p>
          <a:p>
            <a:endParaRPr lang="cs-CZ" sz="2800" dirty="0" smtClean="0"/>
          </a:p>
          <a:p>
            <a:r>
              <a:rPr lang="cs-CZ" sz="2800" dirty="0" smtClean="0"/>
              <a:t>Pro žáky přínosnější</a:t>
            </a:r>
          </a:p>
          <a:p>
            <a:endParaRPr lang="cs-CZ" sz="2800" dirty="0" smtClean="0"/>
          </a:p>
          <a:p>
            <a:r>
              <a:rPr lang="cs-CZ" sz="2800" dirty="0" smtClean="0"/>
              <a:t>Náročné pro učitele (čas, dovednost)</a:t>
            </a:r>
          </a:p>
          <a:p>
            <a:endParaRPr lang="cs-CZ" sz="2800" dirty="0" smtClean="0"/>
          </a:p>
          <a:p>
            <a:r>
              <a:rPr lang="cs-CZ" sz="2800" dirty="0" smtClean="0"/>
              <a:t>Cílem: popis chování, situace, dosaženého výsledku nebo pocitu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3329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Jazyk posuzující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Pouze </a:t>
            </a:r>
            <a:r>
              <a:rPr lang="cs-CZ" sz="2800" dirty="0"/>
              <a:t>výsledek, chování nebo úspěch klasifikuje (zařazuje</a:t>
            </a:r>
            <a:r>
              <a:rPr lang="cs-CZ" sz="2800" dirty="0" smtClean="0"/>
              <a:t>)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 smtClean="0"/>
              <a:t>Nálepkuje</a:t>
            </a:r>
          </a:p>
          <a:p>
            <a:endParaRPr lang="cs-CZ" sz="2800" dirty="0"/>
          </a:p>
          <a:p>
            <a:r>
              <a:rPr lang="cs-CZ" sz="2800" dirty="0" smtClean="0"/>
              <a:t>Hodnotí</a:t>
            </a:r>
          </a:p>
          <a:p>
            <a:pPr marL="0" indent="0">
              <a:buNone/>
            </a:pP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0002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5706"/>
          </a:xfrm>
        </p:spPr>
        <p:txBody>
          <a:bodyPr/>
          <a:lstStyle/>
          <a:p>
            <a:pPr algn="ctr"/>
            <a:r>
              <a:rPr lang="cs-CZ" b="1" dirty="0" smtClean="0"/>
              <a:t>Neefektivní komunikace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24818" y="1758952"/>
            <a:ext cx="8915400" cy="4909752"/>
          </a:xfrm>
        </p:spPr>
        <p:txBody>
          <a:bodyPr>
            <a:noAutofit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Výčitky, obviňování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(Ty zase…! Kdybys aspoň…)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Poučování, vysvětlování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(Měl by sis uvědomit, že…)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Kritika, zaměření na chyby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(Tohle jsi udělal špatně!)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Citové vydírání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Já (někdo) kvůli tobě…)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Zákazy, varování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(Nedělej to, nebo se ti stane…!)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Negativní scénáře, proroctví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(Z tebe jednou vyroste…)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Nálepkování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(On je takový…)</a:t>
            </a:r>
          </a:p>
        </p:txBody>
      </p:sp>
    </p:spTree>
    <p:extLst>
      <p:ext uri="{BB962C8B-B14F-4D97-AF65-F5344CB8AC3E}">
        <p14:creationId xmlns:p14="http://schemas.microsoft.com/office/powerpoint/2010/main" val="1315123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48300" y="1077532"/>
            <a:ext cx="9285108" cy="5207357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Příkazy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(Okamžitě běž a udělej…!)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Vyhrožování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(Přestaň…, nebo…! Běda, jestli…!)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Křik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Srovnávání, dávání za vzor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(Podívej se na…, vezmi si příklad z…)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Řečnické otázky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(Ty snad chceš…? Copak ty nechceš…?)</a:t>
            </a:r>
          </a:p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Urážky, ponižování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(Ty jsi ale…)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Ironie, shazování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(To je náš génius! To ses teda vyznamenal!)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8224856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219</TotalTime>
  <Words>4004</Words>
  <Application>Microsoft Office PowerPoint</Application>
  <PresentationFormat>Širokoúhlá obrazovka</PresentationFormat>
  <Paragraphs>373</Paragraphs>
  <Slides>43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8" baseType="lpstr">
      <vt:lpstr>Arial</vt:lpstr>
      <vt:lpstr>Century Gothic</vt:lpstr>
      <vt:lpstr>Times New Roman</vt:lpstr>
      <vt:lpstr>Wingdings 3</vt:lpstr>
      <vt:lpstr>Stébla</vt:lpstr>
      <vt:lpstr>Komunikace se žáky</vt:lpstr>
      <vt:lpstr>Příjemný, přijatelný způsob komunikace </vt:lpstr>
      <vt:lpstr>Nepříjemný, nepřijatelný způsob</vt:lpstr>
      <vt:lpstr>Příklady </vt:lpstr>
      <vt:lpstr>Jazyk popisný a jazyk posuzující</vt:lpstr>
      <vt:lpstr>Jazyk popisný </vt:lpstr>
      <vt:lpstr>Jazyk posuzující</vt:lpstr>
      <vt:lpstr>Neefektivní komunikace</vt:lpstr>
      <vt:lpstr>Prezentace aplikace PowerPoint</vt:lpstr>
      <vt:lpstr>Časté chyby a rady </vt:lpstr>
      <vt:lpstr>Proč je používáme?</vt:lpstr>
      <vt:lpstr>Proč se tak děje? Aneb jak funguje náš mozek.</vt:lpstr>
      <vt:lpstr>Příklady neefektivní komunikace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Proč tyto komunikační styly nemohou být efektivní?</vt:lpstr>
      <vt:lpstr>Co pomůže, aby byla komunikace efektivní? </vt:lpstr>
      <vt:lpstr>Efektivní komunikace</vt:lpstr>
      <vt:lpstr>Popis, konstatování</vt:lpstr>
      <vt:lpstr>Informace, sdělení</vt:lpstr>
      <vt:lpstr>Vyjádření vlastních potřeb a očekávání</vt:lpstr>
      <vt:lpstr>Možnost volby</vt:lpstr>
      <vt:lpstr>Dvě slova</vt:lpstr>
      <vt:lpstr>Prostor pro spoluúčast a aktivitu dětí</vt:lpstr>
      <vt:lpstr>Praktické cvičení</vt:lpstr>
      <vt:lpstr>Prezentace aplikace PowerPoint</vt:lpstr>
      <vt:lpstr>Osvojení efektivní komunikace</vt:lpstr>
      <vt:lpstr> Proč bychom ji měli používat?</vt:lpstr>
      <vt:lpstr>Příklady efektivní komunikace</vt:lpstr>
      <vt:lpstr>Použitá literatura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Komunikace se žáky</dc:title>
  <dc:creator>Monika Havířová</dc:creator>
  <cp:lastModifiedBy>Zaloudikova</cp:lastModifiedBy>
  <cp:revision>31</cp:revision>
  <dcterms:created xsi:type="dcterms:W3CDTF">2014-11-27T09:01:17Z</dcterms:created>
  <dcterms:modified xsi:type="dcterms:W3CDTF">2020-03-14T15:00:34Z</dcterms:modified>
</cp:coreProperties>
</file>