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35"/>
  </p:notesMasterIdLst>
  <p:sldIdLst>
    <p:sldId id="256" r:id="rId2"/>
    <p:sldId id="280" r:id="rId3"/>
    <p:sldId id="360" r:id="rId4"/>
    <p:sldId id="351" r:id="rId5"/>
    <p:sldId id="358" r:id="rId6"/>
    <p:sldId id="359" r:id="rId7"/>
    <p:sldId id="361" r:id="rId8"/>
    <p:sldId id="295" r:id="rId9"/>
    <p:sldId id="349" r:id="rId10"/>
    <p:sldId id="346" r:id="rId11"/>
    <p:sldId id="362" r:id="rId12"/>
    <p:sldId id="265" r:id="rId13"/>
    <p:sldId id="298" r:id="rId14"/>
    <p:sldId id="355" r:id="rId15"/>
    <p:sldId id="296" r:id="rId16"/>
    <p:sldId id="356" r:id="rId17"/>
    <p:sldId id="297" r:id="rId18"/>
    <p:sldId id="299" r:id="rId19"/>
    <p:sldId id="294" r:id="rId20"/>
    <p:sldId id="353" r:id="rId21"/>
    <p:sldId id="282" r:id="rId22"/>
    <p:sldId id="357" r:id="rId23"/>
    <p:sldId id="363" r:id="rId24"/>
    <p:sldId id="300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7"/>
    <p:restoredTop sz="94687"/>
  </p:normalViewPr>
  <p:slideViewPr>
    <p:cSldViewPr>
      <p:cViewPr varScale="1">
        <p:scale>
          <a:sx n="63" d="100"/>
          <a:sy n="63" d="100"/>
        </p:scale>
        <p:origin x="1410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072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5963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2028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54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0180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9143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684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1999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06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2362" cy="3700462"/>
          </a:xfrm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6375"/>
          </a:xfrm>
          <a:noFill/>
          <a:ln/>
        </p:spPr>
        <p:txBody>
          <a:bodyPr wrap="none" anchor="ctr"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15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627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558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3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/>
          </p:nvPr>
        </p:nvSpPr>
        <p:spPr>
          <a:xfrm>
            <a:off x="1062038" y="4349750"/>
            <a:ext cx="4738687" cy="3513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33683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72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9871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7517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404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D562385-A5A5-42B2-8648-EAC448C8A9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85C44-CE27-49B3-9D83-BA9C31E42C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3C2F0-2B8A-4C4A-A921-1F506CCF4D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D01C4-4B3C-4BC7-8D07-5C26F87724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326832-F69C-46AC-AA09-4EAE1F7D59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263BE8D-A110-4DE8-A763-4CF1E64697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44E6E03-2787-43A6-94A7-90C5F1CB39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B7AC2-CF05-496A-922A-4ECBF127B5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30C83BF-0878-488C-887F-74B7D38EAE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89A2E-1984-46DB-8402-7EC3AB42A1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 rtlCol="0"/>
          <a:lstStyle>
            <a:lvl1pPr>
              <a:defRPr sz="3100"/>
            </a:lvl1pPr>
          </a:lstStyle>
          <a:p>
            <a:pPr>
              <a:defRPr/>
            </a:pPr>
            <a:fld id="{16D64C60-0C56-4391-AE9E-19C2F18D0E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8B26229-CB39-4CC2-831F-97F1B5D0AD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0" r:id="rId2"/>
    <p:sldLayoutId id="2147483865" r:id="rId3"/>
    <p:sldLayoutId id="2147483866" r:id="rId4"/>
    <p:sldLayoutId id="2147483867" r:id="rId5"/>
    <p:sldLayoutId id="2147483861" r:id="rId6"/>
    <p:sldLayoutId id="2147483868" r:id="rId7"/>
    <p:sldLayoutId id="2147483862" r:id="rId8"/>
    <p:sldLayoutId id="2147483869" r:id="rId9"/>
    <p:sldLayoutId id="2147483863" r:id="rId10"/>
    <p:sldLayoutId id="21474838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ebcentrum.muni.cz/komensky" TargetMode="External"/><Relationship Id="rId3" Type="http://schemas.openxmlformats.org/officeDocument/2006/relationships/hyperlink" Target="http://www.ped.muni.cz/wlib/neweb/index.php?sekce=3" TargetMode="External"/><Relationship Id="rId7" Type="http://schemas.openxmlformats.org/officeDocument/2006/relationships/hyperlink" Target="https://journals.muni.cz/pedor" TargetMode="External"/><Relationship Id="rId12" Type="http://schemas.openxmlformats.org/officeDocument/2006/relationships/hyperlink" Target="http://www.nadani.cz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arolinum.cz/casopis/orbis-scholae" TargetMode="External"/><Relationship Id="rId11" Type="http://schemas.openxmlformats.org/officeDocument/2006/relationships/hyperlink" Target="http://www.rvp.cz/" TargetMode="External"/><Relationship Id="rId5" Type="http://schemas.openxmlformats.org/officeDocument/2006/relationships/hyperlink" Target="https://www.phil.muni.cz/journals/studia-paedagogica" TargetMode="External"/><Relationship Id="rId10" Type="http://schemas.openxmlformats.org/officeDocument/2006/relationships/hyperlink" Target="https://ezdroje.muni.cz/" TargetMode="External"/><Relationship Id="rId4" Type="http://schemas.openxmlformats.org/officeDocument/2006/relationships/hyperlink" Target="https://pages.pedf.cuni.cz/pedagogika/?lang=cs" TargetMode="External"/><Relationship Id="rId9" Type="http://schemas.openxmlformats.org/officeDocument/2006/relationships/hyperlink" Target="http://pdfweb.truni.sk/jop/index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p5286T_kn0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d.com/talks/ken_robinson_changing_education_paradigms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mczs.cz/" TargetMode="External"/><Relationship Id="rId2" Type="http://schemas.openxmlformats.org/officeDocument/2006/relationships/hyperlink" Target="https://www.zshudcova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2604161" y="5128328"/>
            <a:ext cx="7140443" cy="662874"/>
          </a:xfrm>
        </p:spPr>
        <p:txBody>
          <a:bodyPr lIns="0" tIns="0" rIns="0" bIns="0" anchor="ctr">
            <a:spAutoFit/>
          </a:bodyPr>
          <a:lstStyle/>
          <a:p>
            <a:pPr marL="357188" indent="-357188" eaLnBrk="1" fontAlgn="auto" hangingPunct="1">
              <a:lnSpc>
                <a:spcPct val="102000"/>
              </a:lnSpc>
              <a:spcAft>
                <a:spcPts val="0"/>
              </a:spcAft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  <a:defRPr/>
            </a:pPr>
            <a:r>
              <a:rPr lang="cs-CZ" sz="4400" dirty="0" err="1"/>
              <a:t>pedagogickÁ</a:t>
            </a:r>
            <a:r>
              <a:rPr lang="cs-CZ" sz="4400" dirty="0"/>
              <a:t> psychologie</a:t>
            </a:r>
            <a:endParaRPr lang="en-GB" sz="4400" dirty="0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r>
              <a:rPr lang="cs-CZ" dirty="0"/>
              <a:t>Úvodní setkání</a:t>
            </a:r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/>
              <a:t>Literatura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9190037" cy="4956175"/>
          </a:xfrm>
        </p:spPr>
        <p:txBody>
          <a:bodyPr/>
          <a:lstStyle/>
          <a:p>
            <a:r>
              <a:rPr lang="cs-CZ" dirty="0"/>
              <a:t>Jak se pozná odborná informace(vědecky ověřená) ?</a:t>
            </a:r>
          </a:p>
          <a:p>
            <a:r>
              <a:rPr lang="cs-CZ" dirty="0"/>
              <a:t>Čím se liší od informace získané od autority?</a:t>
            </a:r>
          </a:p>
          <a:p>
            <a:r>
              <a:rPr lang="cs-CZ" dirty="0"/>
              <a:t>Čím se liší od praktické zkušenosti?</a:t>
            </a:r>
          </a:p>
          <a:p>
            <a:r>
              <a:rPr lang="cs-CZ" dirty="0"/>
              <a:t>Jakým způsobem je možné tyto zdroje informací v odborném životě učitelském využívat?</a:t>
            </a:r>
          </a:p>
          <a:p>
            <a:endParaRPr lang="cs-CZ" dirty="0"/>
          </a:p>
          <a:p>
            <a:r>
              <a:rPr lang="cs-CZ" dirty="0"/>
              <a:t>Co je cílem práce s odbornými informacemi? Nestačí talent a zkušenost?</a:t>
            </a:r>
          </a:p>
        </p:txBody>
      </p:sp>
    </p:spTree>
    <p:extLst>
      <p:ext uri="{BB962C8B-B14F-4D97-AF65-F5344CB8AC3E}">
        <p14:creationId xmlns:p14="http://schemas.microsoft.com/office/powerpoint/2010/main" val="3752404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5625"/>
            <a:ext cx="9075738" cy="760413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cs-CZ"/>
              <a:t>Literatura</a:t>
            </a:r>
            <a:endParaRPr lang="en-GB"/>
          </a:p>
        </p:txBody>
      </p:sp>
      <p:sp>
        <p:nvSpPr>
          <p:cNvPr id="15363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20725" y="1835150"/>
            <a:ext cx="8772525" cy="5503943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/>
              <a:t>Doporučená</a:t>
            </a:r>
            <a:r>
              <a:rPr lang="en-GB" sz="1800" dirty="0"/>
              <a:t> </a:t>
            </a:r>
            <a:r>
              <a:rPr lang="en-GB" sz="1800" dirty="0" err="1"/>
              <a:t>literatura</a:t>
            </a:r>
            <a:r>
              <a:rPr lang="cs-CZ" sz="1800" dirty="0"/>
              <a:t> (vč. přednášek a odkazů v </a:t>
            </a:r>
            <a:r>
              <a:rPr lang="cs-CZ" sz="1800" dirty="0" err="1"/>
              <a:t>ISu</a:t>
            </a:r>
            <a:r>
              <a:rPr lang="cs-CZ" sz="1800" dirty="0"/>
              <a:t>)</a:t>
            </a:r>
            <a:endParaRPr lang="en-GB" sz="1800" dirty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/>
              <a:t>Odborná</a:t>
            </a:r>
            <a:r>
              <a:rPr lang="en-GB" sz="1800" dirty="0"/>
              <a:t> </a:t>
            </a:r>
            <a:r>
              <a:rPr lang="en-GB" sz="1800" dirty="0" err="1"/>
              <a:t>periodika</a:t>
            </a:r>
            <a:r>
              <a:rPr lang="cs-CZ" sz="1800" dirty="0"/>
              <a:t> (obvyklá s důrazem na)</a:t>
            </a:r>
            <a:endParaRPr lang="en-GB" sz="1800" dirty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dirty="0">
                <a:hlinkClick r:id="rId3"/>
              </a:rPr>
              <a:t>http://www.</a:t>
            </a:r>
            <a:r>
              <a:rPr lang="cs-CZ" sz="1600" dirty="0" err="1">
                <a:hlinkClick r:id="rId3"/>
              </a:rPr>
              <a:t>ped.muni.cz</a:t>
            </a:r>
            <a:r>
              <a:rPr lang="cs-CZ" sz="1600" dirty="0">
                <a:hlinkClick r:id="rId3"/>
              </a:rPr>
              <a:t>/</a:t>
            </a:r>
            <a:r>
              <a:rPr lang="cs-CZ" sz="1600" dirty="0" err="1">
                <a:hlinkClick r:id="rId3"/>
              </a:rPr>
              <a:t>wlib</a:t>
            </a:r>
            <a:r>
              <a:rPr lang="cs-CZ" sz="1600" dirty="0">
                <a:hlinkClick r:id="rId3"/>
              </a:rPr>
              <a:t>/</a:t>
            </a:r>
            <a:r>
              <a:rPr lang="cs-CZ" sz="1600" dirty="0" err="1">
                <a:hlinkClick r:id="rId3"/>
              </a:rPr>
              <a:t>neweb</a:t>
            </a:r>
            <a:r>
              <a:rPr lang="cs-CZ" sz="1600" dirty="0">
                <a:hlinkClick r:id="rId3"/>
              </a:rPr>
              <a:t>/index.</a:t>
            </a:r>
            <a:r>
              <a:rPr lang="cs-CZ" sz="1600" dirty="0" err="1">
                <a:hlinkClick r:id="rId3"/>
              </a:rPr>
              <a:t>php</a:t>
            </a:r>
            <a:r>
              <a:rPr lang="cs-CZ" sz="1600" dirty="0">
                <a:hlinkClick r:id="rId3"/>
              </a:rPr>
              <a:t>?sekce=3</a:t>
            </a:r>
            <a:r>
              <a:rPr lang="cs-CZ" sz="1600" dirty="0"/>
              <a:t> 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>
                <a:hlinkClick r:id="rId4"/>
              </a:rPr>
              <a:t>Pedagogika</a:t>
            </a:r>
            <a:r>
              <a:rPr lang="cs-CZ" sz="1600" dirty="0"/>
              <a:t>, </a:t>
            </a:r>
            <a:r>
              <a:rPr lang="cs-CZ" sz="1600" dirty="0">
                <a:hlinkClick r:id="rId5"/>
              </a:rPr>
              <a:t>Studia </a:t>
            </a:r>
            <a:r>
              <a:rPr lang="cs-CZ" sz="1600" dirty="0" err="1">
                <a:hlinkClick r:id="rId5"/>
              </a:rPr>
              <a:t>Paedagogica</a:t>
            </a:r>
            <a:r>
              <a:rPr lang="cs-CZ" sz="1600" dirty="0"/>
              <a:t>, </a:t>
            </a:r>
            <a:r>
              <a:rPr lang="cs-CZ" sz="1600" dirty="0">
                <a:hlinkClick r:id="rId6"/>
              </a:rPr>
              <a:t>Orbis </a:t>
            </a:r>
            <a:r>
              <a:rPr lang="cs-CZ" sz="1600" dirty="0" err="1">
                <a:hlinkClick r:id="rId6"/>
              </a:rPr>
              <a:t>Scholae</a:t>
            </a:r>
            <a:r>
              <a:rPr lang="cs-CZ" sz="1600" dirty="0"/>
              <a:t>, </a:t>
            </a:r>
            <a:r>
              <a:rPr lang="cs-CZ" sz="1600" dirty="0">
                <a:hlinkClick r:id="rId7"/>
              </a:rPr>
              <a:t>Pedagogická orientace</a:t>
            </a:r>
            <a:r>
              <a:rPr lang="cs-CZ" sz="1600" dirty="0"/>
              <a:t>, </a:t>
            </a:r>
            <a:r>
              <a:rPr lang="cs-CZ" sz="1600" dirty="0">
                <a:hlinkClick r:id="rId8"/>
              </a:rPr>
              <a:t>Komenský</a:t>
            </a:r>
            <a:r>
              <a:rPr lang="cs-CZ" sz="1600" dirty="0"/>
              <a:t>, </a:t>
            </a:r>
            <a:r>
              <a:rPr lang="en-US" sz="1600" dirty="0" err="1">
                <a:hlinkClick r:id="rId9"/>
              </a:rPr>
              <a:t>Pedagogický</a:t>
            </a:r>
            <a:r>
              <a:rPr lang="en-US" sz="1600" dirty="0">
                <a:hlinkClick r:id="rId9"/>
              </a:rPr>
              <a:t> </a:t>
            </a:r>
            <a:r>
              <a:rPr lang="en-US" sz="1600" dirty="0" err="1">
                <a:hlinkClick r:id="rId9"/>
              </a:rPr>
              <a:t>časopis</a:t>
            </a:r>
            <a:r>
              <a:rPr lang="en-US" sz="1600" dirty="0">
                <a:hlinkClick r:id="rId9"/>
              </a:rPr>
              <a:t> / Journal of Pedagogy</a:t>
            </a:r>
            <a:r>
              <a:rPr lang="cs-CZ" sz="1600" dirty="0"/>
              <a:t> (…)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/>
              <a:t>Psychológia</a:t>
            </a:r>
            <a:r>
              <a:rPr lang="en-GB" sz="1600" dirty="0"/>
              <a:t> a </a:t>
            </a:r>
            <a:r>
              <a:rPr lang="en-GB" sz="1600" dirty="0" err="1"/>
              <a:t>pato</a:t>
            </a:r>
            <a:r>
              <a:rPr lang="en-GB" sz="1600" dirty="0"/>
              <a:t> </a:t>
            </a:r>
            <a:r>
              <a:rPr lang="en-GB" sz="1600" dirty="0" err="1"/>
              <a:t>psychológia</a:t>
            </a:r>
            <a:r>
              <a:rPr lang="en-GB" sz="1600" dirty="0"/>
              <a:t> </a:t>
            </a:r>
            <a:r>
              <a:rPr lang="en-GB" sz="1600" dirty="0" err="1"/>
              <a:t>dieťaťa</a:t>
            </a:r>
            <a:r>
              <a:rPr lang="cs-CZ" sz="1600"/>
              <a:t>…</a:t>
            </a:r>
            <a:endParaRPr lang="cs-CZ" sz="1600" dirty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/>
              <a:t>Populární</a:t>
            </a:r>
            <a:r>
              <a:rPr lang="en-GB" sz="1800" dirty="0"/>
              <a:t> </a:t>
            </a:r>
            <a:r>
              <a:rPr lang="en-GB" sz="1800" dirty="0" err="1"/>
              <a:t>periodika</a:t>
            </a:r>
            <a:endParaRPr lang="en-GB" sz="1800" dirty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/>
              <a:t>Moderní</a:t>
            </a:r>
            <a:r>
              <a:rPr lang="en-GB" sz="1600" dirty="0"/>
              <a:t> </a:t>
            </a:r>
            <a:r>
              <a:rPr lang="en-GB" sz="1600" dirty="0" err="1"/>
              <a:t>vyučování</a:t>
            </a:r>
            <a:endParaRPr lang="en-GB" sz="1600" dirty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/>
              <a:t>Učitelské</a:t>
            </a:r>
            <a:r>
              <a:rPr lang="en-GB" sz="1600" dirty="0"/>
              <a:t> </a:t>
            </a:r>
            <a:r>
              <a:rPr lang="en-GB" sz="1600" dirty="0" err="1"/>
              <a:t>noviny</a:t>
            </a:r>
            <a:r>
              <a:rPr lang="en-GB" sz="1600" dirty="0"/>
              <a:t> (...)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/>
              <a:t>Internetové</a:t>
            </a:r>
            <a:r>
              <a:rPr lang="en-GB" sz="1800" dirty="0"/>
              <a:t> </a:t>
            </a:r>
            <a:r>
              <a:rPr lang="en-GB" sz="1800" dirty="0" err="1"/>
              <a:t>zdroje</a:t>
            </a:r>
            <a:endParaRPr lang="en-GB" sz="1800" dirty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dirty="0"/>
              <a:t>Online knihovny (viz web knihovny) - </a:t>
            </a:r>
            <a:r>
              <a:rPr lang="cs-CZ" sz="1600" dirty="0">
                <a:hlinkClick r:id="rId10"/>
              </a:rPr>
              <a:t>https://ezdroje.muni.cz/</a:t>
            </a:r>
            <a:r>
              <a:rPr lang="cs-CZ" sz="1600" dirty="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/>
              <a:t>Stránky</a:t>
            </a:r>
            <a:r>
              <a:rPr lang="en-GB" sz="1600" dirty="0"/>
              <a:t> </a:t>
            </a:r>
            <a:r>
              <a:rPr lang="en-GB" sz="1600" dirty="0" err="1"/>
              <a:t>např</a:t>
            </a:r>
            <a:r>
              <a:rPr lang="en-GB" sz="1600" dirty="0"/>
              <a:t>. </a:t>
            </a:r>
            <a:r>
              <a:rPr lang="cs-CZ" sz="1600" dirty="0">
                <a:hlinkClick r:id="rId11"/>
              </a:rPr>
              <a:t>www.rvp.cz</a:t>
            </a:r>
            <a:r>
              <a:rPr lang="cs-CZ" sz="1600" dirty="0"/>
              <a:t> </a:t>
            </a:r>
            <a:endParaRPr lang="en-GB" sz="1600" dirty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/>
              <a:t>Databáze</a:t>
            </a:r>
            <a:r>
              <a:rPr lang="en-GB" sz="1600" dirty="0"/>
              <a:t> (ERIC, JSTOR</a:t>
            </a:r>
            <a:r>
              <a:rPr lang="cs-CZ" sz="1600" dirty="0"/>
              <a:t>…</a:t>
            </a:r>
            <a:r>
              <a:rPr lang="en-GB" sz="1600" dirty="0"/>
              <a:t>)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/>
              <a:t>Svépomocné</a:t>
            </a:r>
            <a:r>
              <a:rPr lang="en-GB" sz="1600" dirty="0"/>
              <a:t> </a:t>
            </a:r>
            <a:r>
              <a:rPr lang="en-GB" sz="1600" dirty="0" err="1"/>
              <a:t>skupiny</a:t>
            </a:r>
            <a:r>
              <a:rPr lang="cs-CZ" sz="1600" dirty="0"/>
              <a:t> </a:t>
            </a:r>
            <a:r>
              <a:rPr lang="cs-CZ" sz="1600" dirty="0">
                <a:hlinkClick r:id="rId12"/>
              </a:rPr>
              <a:t>www.nadani.cz</a:t>
            </a:r>
            <a:r>
              <a:rPr lang="cs-CZ" sz="1600" dirty="0"/>
              <a:t> aj.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9108409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dirty="0"/>
              <a:t>Pedagogická psychologie – perspektivy výkladu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/>
              <a:t>v rámci výkladu i literatury se střídají perspektivy </a:t>
            </a:r>
          </a:p>
          <a:p>
            <a:pPr lvl="1" eaLnBrk="1" hangingPunct="1"/>
            <a:r>
              <a:rPr lang="cs-CZ" b="1"/>
              <a:t>jedinec</a:t>
            </a:r>
            <a:r>
              <a:rPr lang="cs-CZ"/>
              <a:t> (žák, učitel, rodič - zejména s důrazem na učení, výchovu a vývoj)</a:t>
            </a:r>
          </a:p>
          <a:p>
            <a:pPr lvl="1" eaLnBrk="1" hangingPunct="1"/>
            <a:r>
              <a:rPr lang="cs-CZ" b="1"/>
              <a:t>sociální skupiny</a:t>
            </a:r>
            <a:r>
              <a:rPr lang="cs-CZ"/>
              <a:t>, jejich dynamika a vliv (rodina, školní třída, škola)</a:t>
            </a:r>
          </a:p>
          <a:p>
            <a:pPr lvl="1" eaLnBrk="1" hangingPunct="1"/>
            <a:r>
              <a:rPr lang="cs-CZ" b="1"/>
              <a:t>teorie, metody</a:t>
            </a:r>
            <a:r>
              <a:rPr lang="cs-CZ"/>
              <a:t> ev. intervence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ve školství změnilo za 25 let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Rostoucí diverzita (jazyková, SPU, rodinné zázemí atd.)</a:t>
            </a:r>
          </a:p>
          <a:p>
            <a:pPr lvl="1"/>
            <a:r>
              <a:rPr lang="cs-CZ" dirty="0"/>
              <a:t>Diverzita vzdělávacích cest, formální a informální učení</a:t>
            </a:r>
          </a:p>
          <a:p>
            <a:r>
              <a:rPr lang="cs-CZ" dirty="0"/>
              <a:t>Nástup technologií</a:t>
            </a:r>
          </a:p>
          <a:p>
            <a:pPr lvl="1"/>
            <a:r>
              <a:rPr lang="cs-CZ" dirty="0"/>
              <a:t>Od náhrady tradičních médií a technologie přes </a:t>
            </a:r>
            <a:r>
              <a:rPr lang="cs-CZ" dirty="0" err="1"/>
              <a:t>embeded</a:t>
            </a:r>
            <a:r>
              <a:rPr lang="cs-CZ" dirty="0"/>
              <a:t> </a:t>
            </a:r>
            <a:r>
              <a:rPr lang="cs-CZ" dirty="0" err="1"/>
              <a:t>learnig</a:t>
            </a:r>
            <a:r>
              <a:rPr lang="cs-CZ" dirty="0"/>
              <a:t>, </a:t>
            </a:r>
            <a:r>
              <a:rPr lang="cs-CZ" dirty="0" err="1"/>
              <a:t>mlearning</a:t>
            </a:r>
            <a:r>
              <a:rPr lang="cs-CZ" dirty="0"/>
              <a:t> až po online </a:t>
            </a:r>
            <a:r>
              <a:rPr lang="cs-CZ" dirty="0" err="1"/>
              <a:t>vzdělávální</a:t>
            </a:r>
            <a:endParaRPr lang="cs-CZ" dirty="0"/>
          </a:p>
          <a:p>
            <a:r>
              <a:rPr lang="cs-CZ" dirty="0"/>
              <a:t>Změna výukových paradigmat (</a:t>
            </a:r>
            <a:r>
              <a:rPr lang="cs-CZ" dirty="0" err="1"/>
              <a:t>transmisivní</a:t>
            </a:r>
            <a:r>
              <a:rPr lang="cs-CZ" dirty="0"/>
              <a:t> vs. konstruktivistické, výuka průměrného žáka vs. individuální přístup aj.)</a:t>
            </a:r>
          </a:p>
          <a:p>
            <a:pPr lvl="1"/>
            <a:r>
              <a:rPr lang="cs-CZ" dirty="0"/>
              <a:t>Otázka motivace, emocí v kontextu vzdělávání</a:t>
            </a:r>
          </a:p>
          <a:p>
            <a:r>
              <a:rPr lang="cs-CZ" dirty="0"/>
              <a:t>Neoliberální diskurz (</a:t>
            </a:r>
            <a:r>
              <a:rPr lang="cs-CZ" dirty="0" err="1"/>
              <a:t>akontabilita</a:t>
            </a:r>
            <a:r>
              <a:rPr lang="cs-CZ" dirty="0"/>
              <a:t>, efektivita, </a:t>
            </a:r>
            <a:r>
              <a:rPr lang="cs-CZ" dirty="0" err="1"/>
              <a:t>benchmarking</a:t>
            </a:r>
            <a:r>
              <a:rPr lang="cs-CZ" dirty="0"/>
              <a:t>, srovnávání výkonových ukazatelů… ekonomická hlediska) a jeho mediální důsledky (jaká je česká škola a učitelé v ní?)</a:t>
            </a:r>
          </a:p>
          <a:p>
            <a:r>
              <a:rPr lang="cs-CZ" dirty="0"/>
              <a:t>Rostoucí požadavky na profesionalitu učitelů (kontinuální vzdělávání, další agendy (prevence…), kariérní řád), které přinášejí stres „jsem (ještě) dost dobrý?“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2487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enÃ­ k dispozici Å¾Ã¡dnÃ½ popis fotky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920" y="0"/>
            <a:ext cx="6019800" cy="7448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3153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Učitelská profese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Jaká jsou nejčastější témata zmiňovaná ve vztahu k učitelům a učitelské profesi?</a:t>
            </a:r>
          </a:p>
          <a:p>
            <a:pPr lvl="1"/>
            <a:r>
              <a:rPr lang="cs-CZ" dirty="0"/>
              <a:t>Novela zákona o pedagogických pracovnících</a:t>
            </a:r>
          </a:p>
          <a:p>
            <a:pPr lvl="1"/>
            <a:r>
              <a:rPr lang="cs-CZ" dirty="0"/>
              <a:t>Novela „inkluzivní“ vyhlášky</a:t>
            </a:r>
          </a:p>
          <a:p>
            <a:r>
              <a:rPr lang="cs-CZ" dirty="0"/>
              <a:t>Jaký osobní přínos může mít profese učitele (v porovnání s jinými profesemi vyžadujícími VŠ kvalifikaci)?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315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Jaký máte učitelský vzor?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</a:t>
            </a:r>
            <a:r>
              <a:rPr lang="cs-CZ">
                <a:hlinkClick r:id="rId2"/>
              </a:rPr>
              <a:t>://www.youtube.com/watch?v=4p5286T_kn0</a:t>
            </a:r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0305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Učitelská profese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Jaké výzvy přináší současná školní (výuková) praxe?</a:t>
            </a:r>
          </a:p>
          <a:p>
            <a:r>
              <a:rPr lang="cs-CZ" dirty="0"/>
              <a:t>Jaký je rozdíl mezi mediální prezentací problémů ve školství a reálnou výukovou praxí (v konkrétní škole)?</a:t>
            </a:r>
          </a:p>
          <a:p>
            <a:r>
              <a:rPr lang="cs-CZ" dirty="0"/>
              <a:t>Jak má vypadat (školní) výuka v 21. století?</a:t>
            </a:r>
          </a:p>
          <a:p>
            <a:r>
              <a:rPr lang="cs-CZ" dirty="0"/>
              <a:t>Jakou roli hraje tradice při výběru výukových a výchovných postupů? (volba témat, výukových postupů, způsobů hodnocení)?</a:t>
            </a:r>
          </a:p>
          <a:p>
            <a:r>
              <a:rPr lang="cs-CZ" dirty="0"/>
              <a:t>Proč roste počet rodičů, kteří preferují privátní či alternativní školy a školky?</a:t>
            </a:r>
          </a:p>
        </p:txBody>
      </p:sp>
    </p:spTree>
    <p:extLst>
      <p:ext uri="{BB962C8B-B14F-4D97-AF65-F5344CB8AC3E}">
        <p14:creationId xmlns:p14="http://schemas.microsoft.com/office/powerpoint/2010/main" val="3108364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Může s tím pomoci pedagogická psychologie?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Hm.</a:t>
            </a:r>
          </a:p>
        </p:txBody>
      </p:sp>
    </p:spTree>
    <p:extLst>
      <p:ext uri="{BB962C8B-B14F-4D97-AF65-F5344CB8AC3E}">
        <p14:creationId xmlns:p14="http://schemas.microsoft.com/office/powerpoint/2010/main" val="37029178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/>
              <a:t>Pozor na různé významy pojmu!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dirty="0"/>
              <a:t>Pedagogická psychologie může být chápána jako:</a:t>
            </a:r>
          </a:p>
          <a:p>
            <a:pPr lvl="1"/>
            <a:r>
              <a:rPr lang="cs-CZ" b="1" dirty="0"/>
              <a:t>Vědní obor</a:t>
            </a:r>
          </a:p>
          <a:p>
            <a:pPr lvl="1"/>
            <a:r>
              <a:rPr lang="cs-CZ" b="1" dirty="0"/>
              <a:t>Soubor profesí</a:t>
            </a:r>
            <a:r>
              <a:rPr lang="cs-CZ" dirty="0"/>
              <a:t>, které poznatky využívají v praxi i ve výzkumu</a:t>
            </a:r>
          </a:p>
          <a:p>
            <a:pPr lvl="1"/>
            <a:r>
              <a:rPr lang="cs-CZ" b="1" dirty="0"/>
              <a:t>Vyučovací předmět</a:t>
            </a:r>
            <a:r>
              <a:rPr lang="cs-CZ" dirty="0"/>
              <a:t>(y) pro různé skupiny (a osobní zkušenost s nimi)</a:t>
            </a:r>
          </a:p>
          <a:p>
            <a:pPr lvl="1"/>
            <a:r>
              <a:rPr lang="cs-CZ" b="1" dirty="0"/>
              <a:t>Kulturní a mediální fenomén </a:t>
            </a:r>
            <a:r>
              <a:rPr lang="cs-CZ" dirty="0"/>
              <a:t>(soubor „aktuálních“ témat a mediálních postav) </a:t>
            </a:r>
            <a:r>
              <a:rPr lang="mr-IN" dirty="0"/>
              <a:t>–</a:t>
            </a:r>
            <a:r>
              <a:rPr lang="cs-CZ" dirty="0"/>
              <a:t> která témata a kteří kolegové to jsou v současnosti?</a:t>
            </a:r>
          </a:p>
          <a:p>
            <a:pPr lvl="1"/>
            <a:endParaRPr lang="cs-CZ" dirty="0"/>
          </a:p>
          <a:p>
            <a:pPr lvl="1" algn="r">
              <a:buFont typeface="Wingdings 2" pitchFamily="18" charset="2"/>
              <a:buNone/>
            </a:pPr>
            <a:r>
              <a:rPr lang="cs-CZ" dirty="0"/>
              <a:t>…a je potřeba je umět rozlišovat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85191"/>
            <a:ext cx="9074150" cy="701282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dirty="0" err="1"/>
              <a:t>Kontakt</a:t>
            </a:r>
            <a:r>
              <a:rPr lang="cs-CZ" dirty="0"/>
              <a:t> (přednášky)</a:t>
            </a:r>
            <a:endParaRPr lang="en-GB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4150" cy="3351046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dirty="0"/>
              <a:t>Mgr. </a:t>
            </a:r>
            <a:r>
              <a:rPr lang="cs-CZ" b="1" dirty="0" err="1"/>
              <a:t>et</a:t>
            </a:r>
            <a:r>
              <a:rPr lang="cs-CZ" b="1" dirty="0"/>
              <a:t> Mgr. </a:t>
            </a:r>
            <a:r>
              <a:rPr lang="en-GB" b="1" dirty="0"/>
              <a:t>Jan Mareš</a:t>
            </a:r>
            <a:r>
              <a:rPr lang="cs-CZ" b="1" dirty="0"/>
              <a:t>, </a:t>
            </a:r>
            <a:r>
              <a:rPr lang="cs-CZ" b="1" dirty="0" err="1"/>
              <a:t>Ph.D</a:t>
            </a:r>
            <a:r>
              <a:rPr lang="cs-CZ" b="1" dirty="0"/>
              <a:t>.</a:t>
            </a:r>
            <a:endParaRPr lang="en-GB" b="1" dirty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/>
              <a:t>mares@</a:t>
            </a:r>
            <a:r>
              <a:rPr lang="cs-CZ" dirty="0" err="1"/>
              <a:t>ped</a:t>
            </a:r>
            <a:r>
              <a:rPr lang="en-GB" dirty="0"/>
              <a:t>.</a:t>
            </a:r>
            <a:r>
              <a:rPr lang="en-GB" dirty="0" err="1"/>
              <a:t>muni.cz</a:t>
            </a:r>
            <a:r>
              <a:rPr lang="en-GB" dirty="0"/>
              <a:t> </a:t>
            </a:r>
            <a:endParaRPr lang="cs-CZ" dirty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>
                <a:solidFill>
                  <a:srgbClr val="FF0000"/>
                </a:solidFill>
              </a:rPr>
              <a:t>Prosím uvádět v předmětu kód předmětu!</a:t>
            </a:r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/>
              <a:t>diskusní fórum předmětu</a:t>
            </a:r>
            <a:endParaRPr lang="en-GB" dirty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/>
              <a:t>konzultační</a:t>
            </a:r>
            <a:r>
              <a:rPr lang="en-GB" dirty="0"/>
              <a:t> </a:t>
            </a:r>
            <a:r>
              <a:rPr lang="en-GB" dirty="0" err="1"/>
              <a:t>hodiny</a:t>
            </a:r>
            <a:r>
              <a:rPr lang="en-GB" dirty="0"/>
              <a:t>: </a:t>
            </a:r>
            <a:r>
              <a:rPr lang="cs-CZ" dirty="0"/>
              <a:t>pondělí 10:00-11:00</a:t>
            </a:r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/>
              <a:t>jindy</a:t>
            </a:r>
            <a:r>
              <a:rPr lang="en-GB" dirty="0"/>
              <a:t> </a:t>
            </a:r>
            <a:r>
              <a:rPr lang="cs-CZ" dirty="0"/>
              <a:t>jen </a:t>
            </a:r>
            <a:r>
              <a:rPr lang="en-GB" dirty="0" err="1"/>
              <a:t>po</a:t>
            </a:r>
            <a:r>
              <a:rPr lang="en-GB" dirty="0"/>
              <a:t> </a:t>
            </a:r>
            <a:r>
              <a:rPr lang="en-GB" dirty="0" err="1"/>
              <a:t>předchozí</a:t>
            </a:r>
            <a:r>
              <a:rPr lang="en-GB" dirty="0"/>
              <a:t> </a:t>
            </a:r>
            <a:r>
              <a:rPr lang="en-GB" dirty="0" err="1"/>
              <a:t>domluvě</a:t>
            </a:r>
            <a:endParaRPr lang="cs-CZ" dirty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/>
              <a:t>(</a:t>
            </a:r>
            <a:r>
              <a:rPr lang="en-GB" dirty="0" err="1"/>
              <a:t>Katedra</a:t>
            </a:r>
            <a:r>
              <a:rPr lang="en-GB" dirty="0"/>
              <a:t> </a:t>
            </a:r>
            <a:r>
              <a:rPr lang="en-GB" dirty="0" err="1"/>
              <a:t>psychologie</a:t>
            </a:r>
            <a:r>
              <a:rPr lang="en-GB" dirty="0"/>
              <a:t>, </a:t>
            </a:r>
            <a:r>
              <a:rPr lang="cs-CZ" dirty="0"/>
              <a:t>Poříčí 31</a:t>
            </a:r>
            <a:r>
              <a:rPr lang="en-GB" dirty="0"/>
              <a:t>, Brno)</a:t>
            </a:r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Škola a média</a:t>
            </a:r>
          </a:p>
        </p:txBody>
      </p:sp>
      <p:pic>
        <p:nvPicPr>
          <p:cNvPr id="1026" name="Picture 2" descr="Lego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694" y="2108200"/>
            <a:ext cx="81280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74961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/>
              <a:t>Pedagogická psychologie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9405937" cy="49561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Pedagogická psychologie</a:t>
            </a:r>
          </a:p>
          <a:p>
            <a:pPr lvl="1">
              <a:defRPr/>
            </a:pPr>
            <a:r>
              <a:rPr lang="cs-CZ" dirty="0" err="1"/>
              <a:t>angl</a:t>
            </a:r>
            <a:r>
              <a:rPr lang="cs-CZ" dirty="0"/>
              <a:t>. </a:t>
            </a:r>
            <a:r>
              <a:rPr lang="cs-CZ" dirty="0" err="1"/>
              <a:t>educational</a:t>
            </a:r>
            <a:r>
              <a:rPr lang="cs-CZ" dirty="0"/>
              <a:t> psychology, </a:t>
            </a:r>
          </a:p>
          <a:p>
            <a:pPr lvl="1">
              <a:defRPr/>
            </a:pPr>
            <a:r>
              <a:rPr lang="cs-CZ" dirty="0" err="1"/>
              <a:t>franc</a:t>
            </a:r>
            <a:r>
              <a:rPr lang="cs-CZ" dirty="0"/>
              <a:t>. psychologie de l’</a:t>
            </a:r>
            <a:r>
              <a:rPr lang="cs-CZ" dirty="0" err="1"/>
              <a:t>education</a:t>
            </a:r>
            <a:r>
              <a:rPr lang="cs-CZ" dirty="0"/>
              <a:t>, </a:t>
            </a:r>
          </a:p>
          <a:p>
            <a:pPr lvl="1">
              <a:defRPr/>
            </a:pPr>
            <a:r>
              <a:rPr lang="cs-CZ" dirty="0"/>
              <a:t>něm. </a:t>
            </a:r>
            <a:r>
              <a:rPr lang="cs-CZ" dirty="0" err="1"/>
              <a:t>Pädagogische</a:t>
            </a:r>
            <a:r>
              <a:rPr lang="cs-CZ" dirty="0"/>
              <a:t> Psychologie, </a:t>
            </a:r>
          </a:p>
          <a:p>
            <a:pPr lvl="1">
              <a:defRPr/>
            </a:pPr>
            <a:r>
              <a:rPr lang="cs-CZ" dirty="0"/>
              <a:t>rusky </a:t>
            </a:r>
            <a:r>
              <a:rPr lang="cs-CZ" dirty="0" err="1"/>
              <a:t>pedagogičeskaja</a:t>
            </a:r>
            <a:r>
              <a:rPr lang="cs-CZ" dirty="0"/>
              <a:t> </a:t>
            </a:r>
            <a:r>
              <a:rPr lang="cs-CZ" dirty="0" err="1"/>
              <a:t>psichologija</a:t>
            </a:r>
            <a:r>
              <a:rPr lang="cs-CZ" dirty="0"/>
              <a:t> </a:t>
            </a:r>
          </a:p>
          <a:p>
            <a:pPr lvl="1"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patří mezi vědní obory, které mají relativně dlouhou historii; vznikla už na přelomu 19. a 20. století.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42498" y="281738"/>
            <a:ext cx="8607880" cy="1265195"/>
          </a:xfr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pPr defTabSz="495223" eaLnBrk="1" fontAlgn="auto" hangingPunct="1">
              <a:lnSpc>
                <a:spcPct val="93000"/>
              </a:lnSpc>
              <a:spcAft>
                <a:spcPts val="0"/>
              </a:spcAft>
              <a:tabLst>
                <a:tab pos="0" algn="l"/>
                <a:tab pos="493472" algn="l"/>
                <a:tab pos="988695" algn="l"/>
                <a:tab pos="1483916" algn="l"/>
                <a:tab pos="1979139" algn="l"/>
                <a:tab pos="2474360" algn="l"/>
                <a:tab pos="2969583" algn="l"/>
                <a:tab pos="3464804" algn="l"/>
                <a:tab pos="3960027" algn="l"/>
                <a:tab pos="4455249" algn="l"/>
                <a:tab pos="4950471" algn="l"/>
                <a:tab pos="5445693" algn="l"/>
                <a:tab pos="5940915" algn="l"/>
                <a:tab pos="6436137" algn="l"/>
                <a:tab pos="6931359" algn="l"/>
                <a:tab pos="7426581" algn="l"/>
                <a:tab pos="7921804" algn="l"/>
                <a:tab pos="8417025" algn="l"/>
                <a:tab pos="8912248" algn="l"/>
                <a:tab pos="9407469" algn="l"/>
                <a:tab pos="9902692" algn="l"/>
              </a:tabLst>
              <a:defRPr/>
            </a:pPr>
            <a:r>
              <a:rPr lang="en-GB"/>
              <a:t>Změny v přístupech ke školnímu učení (dle Mayer, 1992)</a:t>
            </a: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61" y="1711426"/>
            <a:ext cx="9048860" cy="5797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7973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/>
              <a:t>Změny v oboru v minulém století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700" dirty="0"/>
              <a:t>Mayer (1992) napsal, že ve 20. století se vztah mezi pedagogikou a psychologií podobal třem odlišným typům dopravní situace. </a:t>
            </a:r>
          </a:p>
          <a:p>
            <a:pPr lvl="1">
              <a:lnSpc>
                <a:spcPct val="80000"/>
              </a:lnSpc>
            </a:pPr>
            <a:r>
              <a:rPr lang="cs-CZ" sz="2200" dirty="0"/>
              <a:t>Z počátku šlo o ulici s jednosměrným provozem – podněty mířily od psychologie k pedagogice. </a:t>
            </a:r>
            <a:r>
              <a:rPr lang="cs-CZ" sz="2200" b="1" dirty="0"/>
              <a:t>Psychologie</a:t>
            </a:r>
            <a:r>
              <a:rPr lang="cs-CZ" sz="2200" dirty="0"/>
              <a:t> se snažila formulovat </a:t>
            </a:r>
            <a:r>
              <a:rPr lang="cs-CZ" sz="2200" b="1" dirty="0"/>
              <a:t>nové teorie učení a vyučování</a:t>
            </a:r>
            <a:r>
              <a:rPr lang="cs-CZ" sz="2200" dirty="0"/>
              <a:t>, zatímco </a:t>
            </a:r>
            <a:r>
              <a:rPr lang="cs-CZ" sz="2200" b="1" dirty="0"/>
              <a:t>pedagogika</a:t>
            </a:r>
            <a:r>
              <a:rPr lang="cs-CZ" sz="2200" dirty="0"/>
              <a:t> se je </a:t>
            </a:r>
            <a:r>
              <a:rPr lang="cs-CZ" sz="2200" b="1" dirty="0"/>
              <a:t>snažila aplikovat</a:t>
            </a:r>
            <a:r>
              <a:rPr lang="cs-CZ" sz="2200" dirty="0"/>
              <a:t> na problémy, s nimiž zápasila školní praxe. </a:t>
            </a:r>
          </a:p>
          <a:p>
            <a:pPr lvl="1">
              <a:lnSpc>
                <a:spcPct val="80000"/>
              </a:lnSpc>
            </a:pPr>
            <a:r>
              <a:rPr lang="cs-CZ" sz="2200" dirty="0"/>
              <a:t>V další vývojové etapě jak psychologie, tak pedagogika zajely do slepé ulice: psychologie se soustředila na problémy, které příliš nesouvisely s edukací lidí; pedagogika se zaměřila na řešení praktických úkolů a odklonila se od teorie. </a:t>
            </a:r>
          </a:p>
          <a:p>
            <a:pPr lvl="1">
              <a:lnSpc>
                <a:spcPct val="80000"/>
              </a:lnSpc>
            </a:pPr>
            <a:r>
              <a:rPr lang="cs-CZ" sz="2200" dirty="0"/>
              <a:t>V poslední době byl naštěstí nastolen „obousměrný provoz“ mezi psychologií a pedagogikou</a:t>
            </a:r>
          </a:p>
        </p:txBody>
      </p:sp>
    </p:spTree>
    <p:extLst>
      <p:ext uri="{BB962C8B-B14F-4D97-AF65-F5344CB8AC3E}">
        <p14:creationId xmlns:p14="http://schemas.microsoft.com/office/powerpoint/2010/main" val="22666008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změnila škola v uplynulých letech?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Video na úvod: K. Robinson a jeho přednáška pro TED </a:t>
            </a:r>
            <a:r>
              <a:rPr lang="cs-CZ" dirty="0">
                <a:hlinkClick r:id="rId2"/>
              </a:rPr>
              <a:t>http://www.ted.com/talks/ken_robinson_changing_education_paradigms.html</a:t>
            </a:r>
            <a:endParaRPr lang="cs-CZ" dirty="0"/>
          </a:p>
          <a:p>
            <a:r>
              <a:rPr lang="cs-CZ" dirty="0"/>
              <a:t>Podívejte se, zapněte si titulky a odpovězte si na následující otázky:</a:t>
            </a:r>
          </a:p>
          <a:p>
            <a:pPr lvl="1"/>
            <a:r>
              <a:rPr lang="cs-CZ" dirty="0"/>
              <a:t>Která část videa Vám přišla nejvíc zajímavá? (a v čem)</a:t>
            </a:r>
          </a:p>
          <a:p>
            <a:pPr lvl="1"/>
            <a:r>
              <a:rPr lang="cs-CZ" dirty="0"/>
              <a:t>Jakou metaforu používá K. Robinson pro tradiční školství?</a:t>
            </a:r>
          </a:p>
          <a:p>
            <a:pPr lvl="1"/>
            <a:r>
              <a:rPr lang="cs-CZ" dirty="0"/>
              <a:t>Jaké výzvy vidí pro školu v současnosti?</a:t>
            </a:r>
          </a:p>
          <a:p>
            <a:pPr lvl="1"/>
            <a:r>
              <a:rPr lang="cs-CZ" dirty="0"/>
              <a:t>Která část USA by měla být podle statistik spotřeby tlumících preparátů „zcela šílená“?</a:t>
            </a:r>
          </a:p>
        </p:txBody>
      </p:sp>
    </p:spTree>
    <p:extLst>
      <p:ext uri="{BB962C8B-B14F-4D97-AF65-F5344CB8AC3E}">
        <p14:creationId xmlns:p14="http://schemas.microsoft.com/office/powerpoint/2010/main" val="2811567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Zařazení pedagogické psychologie.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200" dirty="0"/>
              <a:t>leží na </a:t>
            </a:r>
            <a:r>
              <a:rPr lang="cs-CZ" sz="2200" b="1" dirty="0"/>
              <a:t>průniku řady věd</a:t>
            </a:r>
            <a:r>
              <a:rPr lang="cs-CZ" sz="2200" dirty="0"/>
              <a:t>, především pak pedagogiky a psychologie. </a:t>
            </a:r>
          </a:p>
          <a:p>
            <a:pPr lvl="1">
              <a:lnSpc>
                <a:spcPct val="90000"/>
              </a:lnSpc>
            </a:pPr>
            <a:r>
              <a:rPr lang="cs-CZ" sz="2000" b="1" dirty="0"/>
              <a:t>Z psychologie</a:t>
            </a:r>
            <a:r>
              <a:rPr lang="cs-CZ" sz="2000" dirty="0"/>
              <a:t> ji ovlivňují  zejména vývojová psychologie, kognitivní psychologie, psychologie učení, psychologie motivace, psychologie osobnosti, diferenciální psychologie a sociální psychologie. </a:t>
            </a:r>
          </a:p>
          <a:p>
            <a:pPr lvl="1">
              <a:lnSpc>
                <a:spcPct val="90000"/>
              </a:lnSpc>
            </a:pPr>
            <a:r>
              <a:rPr lang="cs-CZ" sz="2000" b="1" dirty="0"/>
              <a:t>Z pedagogiky</a:t>
            </a:r>
            <a:r>
              <a:rPr lang="cs-CZ" sz="2000" dirty="0"/>
              <a:t> ji ovlivňují didaktika (o společných a rozdílných oblastech viz </a:t>
            </a:r>
            <a:r>
              <a:rPr lang="cs-CZ" sz="2000" dirty="0" err="1"/>
              <a:t>Kansanen</a:t>
            </a:r>
            <a:r>
              <a:rPr lang="cs-CZ" sz="2000" dirty="0"/>
              <a:t>, 2004), teorie výchovy a filozofie výchovy. </a:t>
            </a:r>
          </a:p>
          <a:p>
            <a:pPr>
              <a:lnSpc>
                <a:spcPct val="90000"/>
              </a:lnSpc>
            </a:pPr>
            <a:r>
              <a:rPr lang="cs-CZ" sz="2200" b="1" dirty="0"/>
              <a:t>Situování</a:t>
            </a:r>
            <a:r>
              <a:rPr lang="cs-CZ" sz="2200" dirty="0"/>
              <a:t> pedagogické psychologie </a:t>
            </a:r>
            <a:r>
              <a:rPr lang="cs-CZ" sz="2200" b="1" dirty="0"/>
              <a:t>v rámci humanitních věd je ovlivněno historickou tradicí</a:t>
            </a:r>
            <a:r>
              <a:rPr lang="cs-CZ" sz="2200" dirty="0"/>
              <a:t>, v různých zemích se liší. 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ve většině evropských států, v USA, Kanadě, Austrálii je řazena mezi </a:t>
            </a:r>
            <a:r>
              <a:rPr lang="cs-CZ" sz="2000" b="1" dirty="0"/>
              <a:t>psychologické vědy</a:t>
            </a:r>
            <a:r>
              <a:rPr lang="cs-CZ" sz="2000" dirty="0"/>
              <a:t> 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v Německu a ve skandinávských zemích bývala počítána mezi </a:t>
            </a:r>
            <a:r>
              <a:rPr lang="cs-CZ" sz="2000" b="1" dirty="0"/>
              <a:t>vědy pedagogické</a:t>
            </a:r>
            <a:r>
              <a:rPr lang="cs-CZ" sz="2000" dirty="0"/>
              <a:t>. </a:t>
            </a:r>
          </a:p>
          <a:p>
            <a:pPr lvl="2">
              <a:lnSpc>
                <a:spcPct val="90000"/>
              </a:lnSpc>
            </a:pPr>
            <a:r>
              <a:rPr lang="cs-CZ" sz="1600" dirty="0"/>
              <a:t>V současnosti </a:t>
            </a:r>
            <a:r>
              <a:rPr lang="cs-CZ" sz="1600" dirty="0" err="1"/>
              <a:t>educational</a:t>
            </a:r>
            <a:r>
              <a:rPr lang="cs-CZ" sz="1600" dirty="0"/>
              <a:t> </a:t>
            </a:r>
            <a:r>
              <a:rPr lang="cs-CZ" sz="1600" dirty="0" err="1"/>
              <a:t>sciences</a:t>
            </a:r>
            <a:endParaRPr lang="cs-CZ" sz="16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/>
              <a:t>Vymezení pedagogické psychologie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700"/>
              <a:t>je nesnadné, neboť se odvíjí od názoru na její zařazení do soustavy vědních oborů, od její vývojové etapy (proměňovalo se v čase), od zastávané koncepce oboru. </a:t>
            </a:r>
          </a:p>
          <a:p>
            <a:pPr lvl="1">
              <a:lnSpc>
                <a:spcPct val="90000"/>
              </a:lnSpc>
            </a:pPr>
            <a:r>
              <a:rPr lang="cs-CZ" sz="2200" b="1"/>
              <a:t>Americká tradice:</a:t>
            </a:r>
            <a:r>
              <a:rPr lang="cs-CZ" sz="2200"/>
              <a:t> </a:t>
            </a:r>
          </a:p>
          <a:p>
            <a:pPr lvl="2">
              <a:lnSpc>
                <a:spcPct val="90000"/>
              </a:lnSpc>
            </a:pPr>
            <a:r>
              <a:rPr lang="cs-CZ" sz="2000"/>
              <a:t>pedagogická psychologie je obor, který aplikuje vědecké metody při studiu chování lidí v pedagogických podmínkách (Berliner, 1982) </a:t>
            </a:r>
          </a:p>
          <a:p>
            <a:pPr lvl="2">
              <a:lnSpc>
                <a:spcPct val="90000"/>
              </a:lnSpc>
            </a:pPr>
            <a:r>
              <a:rPr lang="cs-CZ" sz="2000"/>
              <a:t>je to obor, který shromažďuje psychologické poznatky, které jsou relevantní pro výchovu a vzdělávání a aplikuje je tak, aby zlepšil kvalitu edukačního procesu a jeho výsledků (Sternberg, Williams, 2002).  </a:t>
            </a:r>
          </a:p>
          <a:p>
            <a:pPr lvl="2">
              <a:lnSpc>
                <a:spcPct val="90000"/>
              </a:lnSpc>
            </a:pPr>
            <a:r>
              <a:rPr lang="cs-CZ" sz="2000"/>
              <a:t>jde o obor, který se systematicky věnuje zkoumání jedince v kontextu výchovy a vzdělávání (Berliner, Calfee, 1996; Reynolds, Miller, 2003).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/>
              <a:t>Vymezení pedagogické psychologie (2)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b="1"/>
              <a:t>Česká a slovenská tradice: </a:t>
            </a:r>
          </a:p>
          <a:p>
            <a:pPr lvl="1">
              <a:lnSpc>
                <a:spcPct val="80000"/>
              </a:lnSpc>
            </a:pPr>
            <a:r>
              <a:rPr lang="cs-CZ" sz="2000" b="1"/>
              <a:t>Neakcentuje aplikační charakter</a:t>
            </a:r>
            <a:r>
              <a:rPr lang="cs-CZ" sz="2000"/>
              <a:t> oboru, nýbrž chápe obor jako svébytný. 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V. Příhoda (1956) vymezuje pedagogickou psychologii jako soustavu poznatků o vnitřních zákonitostech změn, navozených v chování člověka. Od psychologie se liší specifickým zaměřením na jevy sociálně a výchovně formující, od pedagogiky pak neuropsychickým pohledem na učební a výchovně vlivy působící na člověka. 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věda o psychologických zákonitostech výchovně-vzdělávacího procesu ve škole i v mimoškolních zařízeních (Ďurič, 1974). </a:t>
            </a:r>
          </a:p>
          <a:p>
            <a:pPr lvl="1">
              <a:lnSpc>
                <a:spcPct val="80000"/>
              </a:lnSpc>
            </a:pPr>
            <a:r>
              <a:rPr lang="cs-CZ" sz="2000"/>
              <a:t>V. Kulič a J. Mareš (1992) vymezili pedagogickou psychologii jako relativně samostatný psychologický obor, který sice přijímá podněty od mnoha dalších psychologických i nepsychologických disciplin, ale integruje je, rekonstruuje je a využívá v situacích pedagogického typu. Pedagogické psychologii jde o psychologický pohled na předpoklady, průběh a výsledky: a) rozvoje jednotlivce (zvláště jeho osobnosti), b) rozvoje skupin (žáků, učitelů, vychovatelů, rodin, týmů apod.) v situacích pedagogického typu.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/>
              <a:t>Pedagogická psychologie jako vyučovací předmět.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lnSpcReduction="10000"/>
          </a:bodyPr>
          <a:lstStyle/>
          <a:p>
            <a:pPr marL="352780" indent="-352780" fontAlgn="auto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b="1" dirty="0"/>
              <a:t>V učitelské přípravě</a:t>
            </a:r>
            <a:r>
              <a:rPr lang="cs-CZ" dirty="0"/>
              <a:t> patří k základním psychologickým předmětům </a:t>
            </a:r>
          </a:p>
          <a:p>
            <a:pPr marL="705560" lvl="1" indent="-302383" fontAlgn="auto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/>
              <a:t>samostatná učebnice (např. Příhoda, 1956; Jiránek, 1968, </a:t>
            </a:r>
            <a:r>
              <a:rPr lang="cs-CZ" dirty="0" err="1"/>
              <a:t>Ďurič</a:t>
            </a:r>
            <a:r>
              <a:rPr lang="cs-CZ" dirty="0"/>
              <a:t>, 1974, Mareš, 2013 aj.) </a:t>
            </a:r>
          </a:p>
          <a:p>
            <a:pPr marL="705560" lvl="1" indent="-302383" fontAlgn="auto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/>
              <a:t>tvoří podstatnou část témat v souhrnné učebnici psychologie pro učitele (např. Čáp, 1976, 1993; </a:t>
            </a:r>
            <a:r>
              <a:rPr lang="cs-CZ" dirty="0" err="1"/>
              <a:t>Ďurič</a:t>
            </a:r>
            <a:r>
              <a:rPr lang="cs-CZ" dirty="0"/>
              <a:t> a </a:t>
            </a:r>
            <a:r>
              <a:rPr lang="cs-CZ" dirty="0" err="1"/>
              <a:t>Štefanovič</a:t>
            </a:r>
            <a:r>
              <a:rPr lang="cs-CZ" dirty="0"/>
              <a:t>, 1977; Čáp a Mareš, 2001). </a:t>
            </a:r>
          </a:p>
          <a:p>
            <a:pPr marL="352780" indent="-352780" fontAlgn="auto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b="1" dirty="0"/>
              <a:t>V přípravě odborných psychologů</a:t>
            </a:r>
            <a:r>
              <a:rPr lang="cs-CZ" dirty="0"/>
              <a:t> patří pedagogická psychologie k předmětům rozšiřujícím tradiční základ.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300"/>
              <a:t>Pedagogická psychologie jako obor vědecké přípravy a jako </a:t>
            </a:r>
            <a:r>
              <a:rPr lang="cs-CZ" sz="3300" b="1"/>
              <a:t>odborná psychologická specializace</a:t>
            </a:r>
            <a:r>
              <a:rPr lang="cs-CZ" sz="3300"/>
              <a:t>.</a:t>
            </a:r>
            <a:r>
              <a:rPr lang="cs-CZ" sz="4500"/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/>
              <a:t>Po skončení pregraduálního studia psychologie může absolvent-psycholog pokračovat ve vědecké postgraduální přípravě. </a:t>
            </a:r>
          </a:p>
          <a:p>
            <a:pPr lvl="1">
              <a:lnSpc>
                <a:spcPct val="80000"/>
              </a:lnSpc>
            </a:pPr>
            <a:r>
              <a:rPr lang="cs-CZ" sz="1700" b="1"/>
              <a:t>Jedním z oborů doktorského studia </a:t>
            </a:r>
            <a:r>
              <a:rPr lang="cs-CZ" sz="1700"/>
              <a:t>je také pedagogická psychologie. Studium připravuje absolventy jednak pro vědecko-výzkumnou práci v oboru (v ústavech Akademie věd ČR, ve výzkumných ústavech), jednak pro vědecko-pedagogickou činnost na vysokých školách.</a:t>
            </a:r>
          </a:p>
          <a:p>
            <a:pPr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</a:pPr>
            <a:r>
              <a:rPr lang="cs-CZ" sz="2000"/>
              <a:t>Europsycholog </a:t>
            </a:r>
          </a:p>
          <a:p>
            <a:pPr lvl="1">
              <a:lnSpc>
                <a:spcPct val="80000"/>
              </a:lnSpc>
            </a:pPr>
            <a:r>
              <a:rPr lang="cs-CZ" sz="1700"/>
              <a:t>ucelený soubor požadavků, které musí splňovat pregraduální a postgraduální příprava psychologů v dané zemi, aby absolventům tohoto studia byl nejen uznán psychologický diplom v jiných evropských zemích, ale mohli také v těchto zemích vykonávat profesi psychologa. </a:t>
            </a:r>
          </a:p>
          <a:p>
            <a:pPr lvl="1">
              <a:lnSpc>
                <a:spcPct val="80000"/>
              </a:lnSpc>
            </a:pPr>
            <a:r>
              <a:rPr lang="cs-CZ" sz="1700"/>
              <a:t>Předpokládá se, že psychologické studium bude sestávat ze tří stupňů: </a:t>
            </a:r>
          </a:p>
          <a:p>
            <a:pPr lvl="2">
              <a:lnSpc>
                <a:spcPct val="80000"/>
              </a:lnSpc>
            </a:pPr>
            <a:r>
              <a:rPr lang="cs-CZ" sz="1500"/>
              <a:t>3 roky bakalářského studia, </a:t>
            </a:r>
          </a:p>
          <a:p>
            <a:pPr lvl="2">
              <a:lnSpc>
                <a:spcPct val="80000"/>
              </a:lnSpc>
            </a:pPr>
            <a:r>
              <a:rPr lang="cs-CZ" sz="1500"/>
              <a:t>2 roky navazujícího magisterského studia </a:t>
            </a:r>
          </a:p>
          <a:p>
            <a:pPr lvl="2">
              <a:lnSpc>
                <a:spcPct val="80000"/>
              </a:lnSpc>
            </a:pPr>
            <a:r>
              <a:rPr lang="cs-CZ" sz="1500"/>
              <a:t>nejméně 1 rok praxe pod supervizí po absolvování vysoké školy. </a:t>
            </a:r>
          </a:p>
          <a:p>
            <a:pPr lvl="1">
              <a:lnSpc>
                <a:spcPct val="80000"/>
              </a:lnSpc>
            </a:pPr>
            <a:r>
              <a:rPr lang="cs-CZ" sz="1700" b="1"/>
              <a:t>Jedním ze čtyř profesních oborů</a:t>
            </a:r>
            <a:r>
              <a:rPr lang="cs-CZ" sz="1700"/>
              <a:t>, v nichž se absolvent může po promoci specializovat, </a:t>
            </a:r>
            <a:r>
              <a:rPr lang="cs-CZ" sz="1700" b="1"/>
              <a:t>je</a:t>
            </a:r>
            <a:r>
              <a:rPr lang="cs-CZ" sz="1700"/>
              <a:t> také </a:t>
            </a:r>
            <a:r>
              <a:rPr lang="cs-CZ" sz="1700" b="1"/>
              <a:t>pedagogická a školní psychologie</a:t>
            </a:r>
            <a:r>
              <a:rPr lang="cs-CZ" sz="1700"/>
              <a:t>, tedy oblast edukace – </a:t>
            </a:r>
            <a:r>
              <a:rPr lang="cs-CZ" sz="1700" i="1"/>
              <a:t>education</a:t>
            </a:r>
            <a:r>
              <a:rPr lang="cs-CZ" sz="1700"/>
              <a:t> (EuroPsy, 2005).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Kontakt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Dr. K. Bartošová – koordinátorka seminářů (XPS…)</a:t>
            </a:r>
          </a:p>
          <a:p>
            <a:pPr lvl="1"/>
            <a:r>
              <a:rPr lang="cs-CZ" dirty="0"/>
              <a:t>Konzultační hodiny v pondělí 13:30 – 15:00</a:t>
            </a:r>
          </a:p>
          <a:p>
            <a:r>
              <a:rPr lang="cs-CZ" dirty="0"/>
              <a:t>Mgr. M. </a:t>
            </a:r>
            <a:r>
              <a:rPr lang="cs-CZ" dirty="0" err="1"/>
              <a:t>Vejmělková</a:t>
            </a:r>
            <a:r>
              <a:rPr lang="cs-CZ" dirty="0"/>
              <a:t> (IPS…)</a:t>
            </a:r>
          </a:p>
        </p:txBody>
      </p:sp>
    </p:spTree>
    <p:extLst>
      <p:ext uri="{BB962C8B-B14F-4D97-AF65-F5344CB8AC3E}">
        <p14:creationId xmlns:p14="http://schemas.microsoft.com/office/powerpoint/2010/main" val="207711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/>
              <a:t>Historie oboru ve světě.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700"/>
              <a:t>Pedagogická psychologie patří mezi nejstarší psychologické obory, neboť začala se rozvíjet už ke konci 19. století. Mezi její zakladatele patřili přední psychologové své doby.</a:t>
            </a:r>
          </a:p>
          <a:p>
            <a:pPr>
              <a:lnSpc>
                <a:spcPct val="90000"/>
              </a:lnSpc>
            </a:pPr>
            <a:r>
              <a:rPr lang="cs-CZ" sz="2700"/>
              <a:t>Americká psychologická asociace zpracovala publikaci věnovanou stoleté existenci oboru pedagogické psychologie (Zimmermann, Schunk, 2003). </a:t>
            </a:r>
          </a:p>
          <a:p>
            <a:pPr lvl="1">
              <a:lnSpc>
                <a:spcPct val="90000"/>
              </a:lnSpc>
            </a:pPr>
            <a:r>
              <a:rPr lang="cs-CZ" sz="2200"/>
              <a:t>jednoduchá periodizaci do tří velkých, mírně se překrývajících vývojových etap: </a:t>
            </a:r>
          </a:p>
          <a:p>
            <a:pPr lvl="2">
              <a:lnSpc>
                <a:spcPct val="90000"/>
              </a:lnSpc>
            </a:pPr>
            <a:r>
              <a:rPr lang="cs-CZ" sz="2000"/>
              <a:t>1890-1920, </a:t>
            </a:r>
          </a:p>
          <a:p>
            <a:pPr lvl="2">
              <a:lnSpc>
                <a:spcPct val="90000"/>
              </a:lnSpc>
            </a:pPr>
            <a:r>
              <a:rPr lang="cs-CZ" sz="2000"/>
              <a:t>1920-1960, </a:t>
            </a:r>
          </a:p>
          <a:p>
            <a:pPr lvl="2">
              <a:lnSpc>
                <a:spcPct val="90000"/>
              </a:lnSpc>
            </a:pPr>
            <a:r>
              <a:rPr lang="cs-CZ" sz="2000"/>
              <a:t>od r. 1960 do současnosti.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/>
              <a:t>První období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/>
              <a:t>Nejstarší vývojové období (1890-1920) reprezentuje šest osobností: W. James, A. Binet, J. Dewey, E.L. Thorndike, L.M. Terman, M. Montessoriová. Připomeňme  zde výběrově alespoň první dvě zakladatelské osobnosti.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Americký psycholog </a:t>
            </a:r>
            <a:r>
              <a:rPr lang="cs-CZ" sz="1800" b="1"/>
              <a:t>W. James</a:t>
            </a:r>
            <a:r>
              <a:rPr lang="cs-CZ" sz="1800"/>
              <a:t>, který je pokládán za jednoho ze zakladatelů vědecké psychologie, už v r. 1899 napsal Rozpravy s učiteli o psychologii a se studenty o životních ideálech. Upozorňoval, že sama psychologie jako věda nemůže zajistit efektivní výuku žáků, neboť vyučovací činnost učitele je tvořivou záležitostí, je tedy spíše uměním. Byl jeden z prvních, který zdůrazňoval, že je třeba přihlížet k individuálním zvláštnostem žáků a založil tak v pedagogické psychologii linii zaměřenou na dítě a jeho potřeby (child-centered psychology).  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Francouzský lékař a psycholog </a:t>
            </a:r>
            <a:r>
              <a:rPr lang="cs-CZ" sz="1800" b="1"/>
              <a:t>A. Binet </a:t>
            </a:r>
            <a:r>
              <a:rPr lang="cs-CZ" sz="1800"/>
              <a:t>vnesl do pedagogické psychologie metodu experimentálního zkoumání lidského učení (při výzkumech používal i kontrolní skupiny) a studoval podmínky, za nichž učení ve škole probíhá. Zpočátku se zajímal o psychopatologii, zejména o tzv. abnormální děti. Pro zkoumání jejich kognitivních schopností vypracoval speciální zkoušky a tím se zařadil mezi zakladatele psychologického testování. Nešlo mu však o identifikaci mentálně znevýhodněných dětí proto, aby mohly být separovány od běžné populace. Naopak: snažil se je identifikovat proto, aby jim mohla být poskytnuta zvýšené péče s přihlédnutím k jejich potřebám. Výrazně ovlivnil hnutí moderní výchovy tím, že studoval zvláštnosti dětí; vyvracel představu, že dítě je pouhá zmenšenina dospělého člověka.</a:t>
            </a:r>
          </a:p>
          <a:p>
            <a:pPr>
              <a:lnSpc>
                <a:spcPct val="80000"/>
              </a:lnSpc>
            </a:pPr>
            <a:endParaRPr lang="cs-CZ" sz="24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/>
              <a:t>Druhé období, třetí období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/>
              <a:t>Střední  vývojové období (1920 – 1960) ovlivnilo pět osobností: L.S. Vygotskij, B.F. Skinner, J. Piaget, L.J. Cronbach, R.M. Gagné. </a:t>
            </a:r>
          </a:p>
          <a:p>
            <a:r>
              <a:rPr lang="cs-CZ"/>
              <a:t>Nejmladší vývojové období (od r. 1960 do současnosti) reprezentují: B.S. Bloom, N.L. Gage, J. Bruner, A. Bandura, A.L. Brownová.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/>
              <a:t>Přínos ped. psy. pro další obory </a:t>
            </a:r>
            <a:br>
              <a:rPr lang="cs-CZ" sz="4500"/>
            </a:br>
            <a:r>
              <a:rPr lang="cs-CZ" sz="4500"/>
              <a:t>- Aster (1990) uvádí: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700"/>
              <a:t>regresní analýzu (R.T. Thorndike), </a:t>
            </a:r>
          </a:p>
          <a:p>
            <a:pPr>
              <a:lnSpc>
                <a:spcPct val="80000"/>
              </a:lnSpc>
            </a:pPr>
            <a:r>
              <a:rPr lang="cs-CZ" sz="2700"/>
              <a:t>analýzu kovariance (A. Porter), </a:t>
            </a:r>
          </a:p>
          <a:p>
            <a:pPr>
              <a:lnSpc>
                <a:spcPct val="80000"/>
              </a:lnSpc>
            </a:pPr>
            <a:r>
              <a:rPr lang="cs-CZ" sz="2700"/>
              <a:t>zjišťování reliability testů a dotazníků (L. Cronbach), </a:t>
            </a:r>
          </a:p>
          <a:p>
            <a:pPr>
              <a:lnSpc>
                <a:spcPct val="80000"/>
              </a:lnSpc>
            </a:pPr>
            <a:r>
              <a:rPr lang="cs-CZ" sz="2700"/>
              <a:t>multivariační metody později zužitkované ve statistických počítačových programech typu SPSS - Statistical Programs for Social Scienes (B. Cooley, P. Lohnes) </a:t>
            </a:r>
          </a:p>
          <a:p>
            <a:pPr>
              <a:lnSpc>
                <a:spcPct val="80000"/>
              </a:lnSpc>
            </a:pPr>
            <a:r>
              <a:rPr lang="cs-CZ" sz="2700"/>
              <a:t>meta-analýzu výsledků empirických výzkumů (G. Glass, I.V. Hedges).</a:t>
            </a:r>
          </a:p>
          <a:p>
            <a:pPr>
              <a:lnSpc>
                <a:spcPct val="80000"/>
              </a:lnSpc>
            </a:pPr>
            <a:endParaRPr lang="cs-CZ" sz="2700"/>
          </a:p>
          <a:p>
            <a:pPr>
              <a:lnSpc>
                <a:spcPct val="80000"/>
              </a:lnSpc>
            </a:pPr>
            <a:r>
              <a:rPr lang="cs-CZ" sz="2700"/>
              <a:t>jedná se ale i např. o action research, practice-based research...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k zakončení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předmět je zakončen písemnou zkouškou (test); do celkového hodnocení vstupují body za průběžnou přípravu a práci v seminářích. </a:t>
            </a:r>
          </a:p>
          <a:p>
            <a:r>
              <a:rPr lang="cs-CZ" dirty="0"/>
              <a:t>Bodovány jsou tyto činnosti studenta: </a:t>
            </a:r>
          </a:p>
          <a:p>
            <a:pPr lvl="1"/>
            <a:r>
              <a:rPr lang="cs-CZ" dirty="0"/>
              <a:t>dle zadání vyučujícího, studuje povinnou a doporučenou literaturu </a:t>
            </a:r>
          </a:p>
          <a:p>
            <a:pPr lvl="1"/>
            <a:r>
              <a:rPr lang="cs-CZ" dirty="0"/>
              <a:t>aktivně se zapojuje do výuky; </a:t>
            </a:r>
          </a:p>
          <a:p>
            <a:pPr lvl="1"/>
            <a:r>
              <a:rPr lang="cs-CZ" dirty="0"/>
              <a:t>příprava anotace a prezentace posteru v semináři</a:t>
            </a:r>
          </a:p>
        </p:txBody>
      </p:sp>
    </p:spTree>
    <p:extLst>
      <p:ext uri="{BB962C8B-B14F-4D97-AF65-F5344CB8AC3E}">
        <p14:creationId xmlns:p14="http://schemas.microsoft.com/office/powerpoint/2010/main" val="238771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Instrukce k posteru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Téma dle vlastního výběru v rámci okruhů vymezených sylabem (může být teoretické, výzkumné, kazuistické) </a:t>
            </a:r>
          </a:p>
          <a:p>
            <a:r>
              <a:rPr lang="cs-CZ" dirty="0"/>
              <a:t>Téma zajímavé pro autora, dostatečně úzce vymezeno (věk žáků, typ školy atp.), důraz na subjektivní praktickou využitelnost (např. návaznost na projekt DP, praxi atp.)</a:t>
            </a:r>
          </a:p>
          <a:p>
            <a:r>
              <a:rPr lang="cs-CZ" dirty="0"/>
              <a:t>Publikem není vyučující ale spolužáci (diskuse o tématech možná v předcházejících seminářích i v online diskusním fóru) </a:t>
            </a:r>
          </a:p>
          <a:p>
            <a:endParaRPr lang="cs-CZ" dirty="0"/>
          </a:p>
          <a:p>
            <a:r>
              <a:rPr lang="cs-CZ" dirty="0"/>
              <a:t>Formální požadavky na postery</a:t>
            </a:r>
          </a:p>
          <a:p>
            <a:pPr marL="654050" lvl="2" indent="0">
              <a:buNone/>
            </a:pPr>
            <a:r>
              <a:rPr lang="cs-CZ" dirty="0"/>
              <a:t>1. krok - anotace max. 250 slov, dva základní prameny (do  30.3.), vložit do </a:t>
            </a:r>
            <a:r>
              <a:rPr lang="cs-CZ" dirty="0" err="1"/>
              <a:t>odevzdávárny</a:t>
            </a:r>
            <a:r>
              <a:rPr lang="cs-CZ" dirty="0"/>
              <a:t> v </a:t>
            </a:r>
            <a:r>
              <a:rPr lang="cs-CZ" dirty="0" err="1"/>
              <a:t>ISu</a:t>
            </a:r>
            <a:endParaRPr lang="cs-CZ" dirty="0"/>
          </a:p>
          <a:p>
            <a:pPr marL="654050" lvl="2" indent="0">
              <a:buNone/>
            </a:pPr>
            <a:r>
              <a:rPr lang="cs-CZ" i="1" dirty="0"/>
              <a:t>- Pro vzor možno využít anotace z pedagogických časopisů</a:t>
            </a:r>
          </a:p>
          <a:p>
            <a:pPr marL="654050" lvl="2" indent="0">
              <a:buNone/>
            </a:pPr>
            <a:r>
              <a:rPr lang="cs-CZ" dirty="0"/>
              <a:t>2. příprava a prezentace posteru (poslední seminář)</a:t>
            </a:r>
          </a:p>
          <a:p>
            <a:pPr marL="654050" lvl="2" indent="0">
              <a:buNone/>
            </a:pPr>
            <a:r>
              <a:rPr lang="cs-CZ" dirty="0"/>
              <a:t>Formát A1, název, autor, prameny (možno handout)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rozdělení do dvou skupin – prezentující a publikum + hodnocení (kritéria užitečnost informací a způsob prezentace)</a:t>
            </a:r>
          </a:p>
        </p:txBody>
      </p:sp>
    </p:spTree>
    <p:extLst>
      <p:ext uri="{BB962C8B-B14F-4D97-AF65-F5344CB8AC3E}">
        <p14:creationId xmlns:p14="http://schemas.microsoft.com/office/powerpoint/2010/main" val="764294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1. Zasíťování</a:t>
            </a:r>
          </a:p>
          <a:p>
            <a:r>
              <a:rPr lang="cs-CZ" b="1" dirty="0"/>
              <a:t>2. Stres, učení, kreativita</a:t>
            </a:r>
          </a:p>
          <a:p>
            <a:r>
              <a:rPr lang="cs-CZ" b="1" dirty="0"/>
              <a:t>3. Emoce</a:t>
            </a:r>
          </a:p>
          <a:p>
            <a:r>
              <a:rPr lang="cs-CZ" b="1" dirty="0"/>
              <a:t>4. Management třídy</a:t>
            </a:r>
          </a:p>
          <a:p>
            <a:r>
              <a:rPr lang="cs-CZ" b="1" dirty="0"/>
              <a:t>5. Šikana</a:t>
            </a:r>
          </a:p>
          <a:p>
            <a:r>
              <a:rPr lang="cs-CZ" b="1" dirty="0"/>
              <a:t>6. Postery</a:t>
            </a:r>
          </a:p>
          <a:p>
            <a:endParaRPr lang="cs-CZ" b="1" dirty="0"/>
          </a:p>
          <a:p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7391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Ředitelé- přednášky dne 3.3. a 5.5.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Panelová diskuse s ředitelem školy</a:t>
            </a:r>
          </a:p>
          <a:p>
            <a:pPr lvl="2"/>
            <a:r>
              <a:rPr lang="cs-CZ" dirty="0"/>
              <a:t>ZŠ Hudcova Mgr. J. Cimala </a:t>
            </a:r>
            <a:r>
              <a:rPr lang="cs-CZ" dirty="0">
                <a:hlinkClick r:id="rId2"/>
              </a:rPr>
              <a:t>https://www.zshudcova.cz/</a:t>
            </a:r>
            <a:r>
              <a:rPr lang="cs-CZ" dirty="0"/>
              <a:t> </a:t>
            </a:r>
          </a:p>
          <a:p>
            <a:pPr lvl="2"/>
            <a:r>
              <a:rPr lang="cs-CZ" dirty="0"/>
              <a:t>Témata diskuse: </a:t>
            </a:r>
          </a:p>
          <a:p>
            <a:pPr lvl="3"/>
            <a:r>
              <a:rPr lang="cs-CZ" dirty="0"/>
              <a:t>ŠPP, výběr učitelů, výuková praxe školy, řízení třídy, kontakt s rodiči(…)</a:t>
            </a:r>
          </a:p>
          <a:p>
            <a:r>
              <a:rPr lang="cs-CZ" dirty="0"/>
              <a:t>Panelová diskuse s ředitelkou školy</a:t>
            </a:r>
          </a:p>
          <a:p>
            <a:pPr lvl="1"/>
            <a:r>
              <a:rPr lang="cs-CZ" dirty="0"/>
              <a:t>Mgr. P. Vojtěchová </a:t>
            </a:r>
            <a:r>
              <a:rPr lang="cs-CZ" dirty="0">
                <a:hlinkClick r:id="rId3"/>
              </a:rPr>
              <a:t>https://www.cmczs.cz/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3595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Literatura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Základní</a:t>
            </a:r>
            <a:r>
              <a:rPr lang="en-US" dirty="0"/>
              <a:t> </a:t>
            </a:r>
            <a:r>
              <a:rPr lang="en-US" dirty="0" err="1"/>
              <a:t>studijní</a:t>
            </a:r>
            <a:r>
              <a:rPr lang="en-US" dirty="0"/>
              <a:t> text</a:t>
            </a:r>
          </a:p>
          <a:p>
            <a:r>
              <a:rPr lang="en-US" dirty="0"/>
              <a:t>MAREŠ, </a:t>
            </a:r>
            <a:r>
              <a:rPr lang="en-US" dirty="0" err="1"/>
              <a:t>Jiří</a:t>
            </a:r>
            <a:r>
              <a:rPr lang="en-US" dirty="0"/>
              <a:t>. </a:t>
            </a:r>
            <a:r>
              <a:rPr lang="en-US" i="1" dirty="0" err="1"/>
              <a:t>Pedagogická</a:t>
            </a:r>
            <a:r>
              <a:rPr lang="en-US" i="1" dirty="0"/>
              <a:t> </a:t>
            </a:r>
            <a:r>
              <a:rPr lang="en-US" i="1" dirty="0" err="1"/>
              <a:t>psychologie</a:t>
            </a:r>
            <a:r>
              <a:rPr lang="en-US" dirty="0"/>
              <a:t>. Praha: </a:t>
            </a:r>
            <a:r>
              <a:rPr lang="en-US" dirty="0" err="1"/>
              <a:t>Portál</a:t>
            </a:r>
            <a:r>
              <a:rPr lang="en-US" dirty="0"/>
              <a:t> 2013.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52" y="3313313"/>
            <a:ext cx="26797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360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Doplňující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FISHER, Robert. </a:t>
            </a:r>
            <a:r>
              <a:rPr lang="cs-CZ" i="1" dirty="0"/>
              <a:t>Učíme děti myslet a učit se. Praktický průvodce strategiemi vyučování.</a:t>
            </a:r>
            <a:r>
              <a:rPr lang="cs-CZ" dirty="0"/>
              <a:t> 3. vyd. Praha: Portál, 2011.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2230" y="3303411"/>
            <a:ext cx="2374900" cy="341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4674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692</TotalTime>
  <Words>2360</Words>
  <Application>Microsoft Office PowerPoint</Application>
  <PresentationFormat>Vlastní</PresentationFormat>
  <Paragraphs>190</Paragraphs>
  <Slides>33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1" baseType="lpstr">
      <vt:lpstr>Arial</vt:lpstr>
      <vt:lpstr>Mangal</vt:lpstr>
      <vt:lpstr>Times New Roman</vt:lpstr>
      <vt:lpstr>Tw Cen MT</vt:lpstr>
      <vt:lpstr>Verdana</vt:lpstr>
      <vt:lpstr>Wingdings</vt:lpstr>
      <vt:lpstr>Wingdings 2</vt:lpstr>
      <vt:lpstr>Medián</vt:lpstr>
      <vt:lpstr>pedagogickÁ psychologie</vt:lpstr>
      <vt:lpstr>Kontakt (přednášky)</vt:lpstr>
      <vt:lpstr>Kontakt semináře</vt:lpstr>
      <vt:lpstr>Požadavky k zakončení kurzu</vt:lpstr>
      <vt:lpstr>Instrukce k posteru </vt:lpstr>
      <vt:lpstr>Semináře</vt:lpstr>
      <vt:lpstr>Ředitelé- přednášky dne 3.3. a 5.5.</vt:lpstr>
      <vt:lpstr>Literatura</vt:lpstr>
      <vt:lpstr>Doplňující literatura</vt:lpstr>
      <vt:lpstr>Literatura</vt:lpstr>
      <vt:lpstr>Literatura</vt:lpstr>
      <vt:lpstr>Pedagogická psychologie – perspektivy výkladu</vt:lpstr>
      <vt:lpstr>Co se ve školství změnilo za 25 let</vt:lpstr>
      <vt:lpstr>Prezentace aplikace PowerPoint</vt:lpstr>
      <vt:lpstr>Učitelská profese</vt:lpstr>
      <vt:lpstr>Jaký máte učitelský vzor?</vt:lpstr>
      <vt:lpstr>Učitelská profese 2</vt:lpstr>
      <vt:lpstr>Hm.</vt:lpstr>
      <vt:lpstr>Pozor na různé významy pojmu!</vt:lpstr>
      <vt:lpstr>Škola a média</vt:lpstr>
      <vt:lpstr>Pedagogická psychologie</vt:lpstr>
      <vt:lpstr>Změny v přístupech ke školnímu učení (dle Mayer, 1992)</vt:lpstr>
      <vt:lpstr>Změny v oboru v minulém století</vt:lpstr>
      <vt:lpstr>Jak se změnila škola v uplynulých letech?</vt:lpstr>
      <vt:lpstr>Zařazení pedagogické psychologie. </vt:lpstr>
      <vt:lpstr>Vymezení pedagogické psychologie </vt:lpstr>
      <vt:lpstr>Vymezení pedagogické psychologie (2)</vt:lpstr>
      <vt:lpstr>Pedagogická psychologie jako vyučovací předmět. </vt:lpstr>
      <vt:lpstr>Pedagogická psychologie jako obor vědecké přípravy a jako odborná psychologická specializace. </vt:lpstr>
      <vt:lpstr>Historie oboru ve světě.</vt:lpstr>
      <vt:lpstr>První období</vt:lpstr>
      <vt:lpstr>Druhé období, třetí období</vt:lpstr>
      <vt:lpstr>Přínos ped. psy. pro další obory  - Aster (1990) uvádí: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Mares</dc:creator>
  <cp:lastModifiedBy>Kateřina Bartošová</cp:lastModifiedBy>
  <cp:revision>72</cp:revision>
  <dcterms:modified xsi:type="dcterms:W3CDTF">2020-03-15T18:17:39Z</dcterms:modified>
</cp:coreProperties>
</file>